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95" r:id="rId1"/>
  </p:sldMasterIdLst>
  <p:notesMasterIdLst>
    <p:notesMasterId r:id="rId121"/>
  </p:notesMasterIdLst>
  <p:sldIdLst>
    <p:sldId id="256" r:id="rId2"/>
    <p:sldId id="294" r:id="rId3"/>
    <p:sldId id="295" r:id="rId4"/>
    <p:sldId id="296" r:id="rId5"/>
    <p:sldId id="297" r:id="rId6"/>
    <p:sldId id="298" r:id="rId7"/>
    <p:sldId id="329" r:id="rId8"/>
    <p:sldId id="330" r:id="rId9"/>
    <p:sldId id="331" r:id="rId10"/>
    <p:sldId id="333" r:id="rId11"/>
    <p:sldId id="334" r:id="rId12"/>
    <p:sldId id="454" r:id="rId13"/>
    <p:sldId id="335" r:id="rId14"/>
    <p:sldId id="336" r:id="rId15"/>
    <p:sldId id="367" r:id="rId16"/>
    <p:sldId id="317" r:id="rId17"/>
    <p:sldId id="369" r:id="rId18"/>
    <p:sldId id="337" r:id="rId19"/>
    <p:sldId id="338" r:id="rId20"/>
    <p:sldId id="339" r:id="rId21"/>
    <p:sldId id="340" r:id="rId22"/>
    <p:sldId id="301" r:id="rId23"/>
    <p:sldId id="341" r:id="rId24"/>
    <p:sldId id="342" r:id="rId25"/>
    <p:sldId id="343" r:id="rId26"/>
    <p:sldId id="302" r:id="rId27"/>
    <p:sldId id="345" r:id="rId28"/>
    <p:sldId id="344" r:id="rId29"/>
    <p:sldId id="303" r:id="rId30"/>
    <p:sldId id="403" r:id="rId31"/>
    <p:sldId id="405" r:id="rId32"/>
    <p:sldId id="406" r:id="rId33"/>
    <p:sldId id="404" r:id="rId34"/>
    <p:sldId id="346" r:id="rId35"/>
    <p:sldId id="347" r:id="rId36"/>
    <p:sldId id="348" r:id="rId37"/>
    <p:sldId id="407" r:id="rId38"/>
    <p:sldId id="349" r:id="rId39"/>
    <p:sldId id="305" r:id="rId40"/>
    <p:sldId id="361" r:id="rId41"/>
    <p:sldId id="362" r:id="rId42"/>
    <p:sldId id="363" r:id="rId43"/>
    <p:sldId id="364" r:id="rId44"/>
    <p:sldId id="365" r:id="rId45"/>
    <p:sldId id="306" r:id="rId46"/>
    <p:sldId id="308" r:id="rId47"/>
    <p:sldId id="431" r:id="rId48"/>
    <p:sldId id="432" r:id="rId49"/>
    <p:sldId id="309" r:id="rId50"/>
    <p:sldId id="366" r:id="rId51"/>
    <p:sldId id="436" r:id="rId52"/>
    <p:sldId id="437" r:id="rId53"/>
    <p:sldId id="451" r:id="rId54"/>
    <p:sldId id="438" r:id="rId55"/>
    <p:sldId id="439" r:id="rId56"/>
    <p:sldId id="440" r:id="rId57"/>
    <p:sldId id="441" r:id="rId58"/>
    <p:sldId id="442" r:id="rId59"/>
    <p:sldId id="443" r:id="rId60"/>
    <p:sldId id="444" r:id="rId61"/>
    <p:sldId id="445" r:id="rId62"/>
    <p:sldId id="446" r:id="rId63"/>
    <p:sldId id="452" r:id="rId64"/>
    <p:sldId id="453" r:id="rId65"/>
    <p:sldId id="447" r:id="rId66"/>
    <p:sldId id="448" r:id="rId67"/>
    <p:sldId id="377" r:id="rId68"/>
    <p:sldId id="359" r:id="rId69"/>
    <p:sldId id="376" r:id="rId70"/>
    <p:sldId id="378" r:id="rId71"/>
    <p:sldId id="449" r:id="rId72"/>
    <p:sldId id="370" r:id="rId73"/>
    <p:sldId id="371" r:id="rId74"/>
    <p:sldId id="379" r:id="rId75"/>
    <p:sldId id="455" r:id="rId76"/>
    <p:sldId id="372" r:id="rId77"/>
    <p:sldId id="373" r:id="rId78"/>
    <p:sldId id="380" r:id="rId79"/>
    <p:sldId id="374" r:id="rId80"/>
    <p:sldId id="382" r:id="rId81"/>
    <p:sldId id="410" r:id="rId82"/>
    <p:sldId id="415" r:id="rId83"/>
    <p:sldId id="416" r:id="rId84"/>
    <p:sldId id="417" r:id="rId85"/>
    <p:sldId id="381" r:id="rId86"/>
    <p:sldId id="383" r:id="rId87"/>
    <p:sldId id="386" r:id="rId88"/>
    <p:sldId id="387" r:id="rId89"/>
    <p:sldId id="384" r:id="rId90"/>
    <p:sldId id="388" r:id="rId91"/>
    <p:sldId id="320" r:id="rId92"/>
    <p:sldId id="430" r:id="rId93"/>
    <p:sldId id="385" r:id="rId94"/>
    <p:sldId id="418" r:id="rId95"/>
    <p:sldId id="419" r:id="rId96"/>
    <p:sldId id="389" r:id="rId97"/>
    <p:sldId id="390" r:id="rId98"/>
    <p:sldId id="394" r:id="rId99"/>
    <p:sldId id="392" r:id="rId100"/>
    <p:sldId id="395" r:id="rId101"/>
    <p:sldId id="400" r:id="rId102"/>
    <p:sldId id="396" r:id="rId103"/>
    <p:sldId id="397" r:id="rId104"/>
    <p:sldId id="398" r:id="rId105"/>
    <p:sldId id="325" r:id="rId106"/>
    <p:sldId id="326" r:id="rId107"/>
    <p:sldId id="399" r:id="rId108"/>
    <p:sldId id="422" r:id="rId109"/>
    <p:sldId id="423" r:id="rId110"/>
    <p:sldId id="424" r:id="rId111"/>
    <p:sldId id="425" r:id="rId112"/>
    <p:sldId id="426" r:id="rId113"/>
    <p:sldId id="427" r:id="rId114"/>
    <p:sldId id="428" r:id="rId115"/>
    <p:sldId id="420" r:id="rId116"/>
    <p:sldId id="450" r:id="rId117"/>
    <p:sldId id="421" r:id="rId118"/>
    <p:sldId id="401" r:id="rId119"/>
    <p:sldId id="328" r:id="rId12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5714"/>
    <p:restoredTop sz="81799" autoAdjust="0"/>
  </p:normalViewPr>
  <p:slideViewPr>
    <p:cSldViewPr snapToGrid="0" snapToObjects="1">
      <p:cViewPr varScale="1">
        <p:scale>
          <a:sx n="56" d="100"/>
          <a:sy n="56" d="100"/>
        </p:scale>
        <p:origin x="63" y="387"/>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slide" Target="slides/slide11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A4D1862-6BE3-4B46-9D77-7D0DFD1954C0}" type="doc">
      <dgm:prSet loTypeId="urn:microsoft.com/office/officeart/2005/8/layout/vList5" loCatId="list" qsTypeId="urn:microsoft.com/office/officeart/2005/8/quickstyle/simple4" qsCatId="simple" csTypeId="urn:microsoft.com/office/officeart/2005/8/colors/colorful1" csCatId="colorful" phldr="1"/>
      <dgm:spPr/>
      <dgm:t>
        <a:bodyPr/>
        <a:lstStyle/>
        <a:p>
          <a:endParaRPr lang="zh-CN" altLang="en-US"/>
        </a:p>
      </dgm:t>
    </dgm:pt>
    <dgm:pt modelId="{6DB9BD4F-2C84-4076-A9CD-0A4CDC937004}">
      <dgm:prSet custT="1"/>
      <dgm:spPr/>
      <dgm:t>
        <a:bodyPr/>
        <a:lstStyle/>
        <a:p>
          <a:pPr rtl="0"/>
          <a:r>
            <a:rPr lang="zh-CN" altLang="en-US" sz="3200" baseline="0" dirty="0">
              <a:latin typeface="SimHei" charset="-122"/>
              <a:ea typeface="SimHei" charset="-122"/>
              <a:cs typeface="SimHei" charset="-122"/>
            </a:rPr>
            <a:t>用户登录</a:t>
          </a:r>
          <a:endParaRPr lang="zh-CN" altLang="en-US" sz="3200" dirty="0">
            <a:latin typeface="SimHei" charset="-122"/>
            <a:ea typeface="SimHei" charset="-122"/>
            <a:cs typeface="SimHei" charset="-122"/>
          </a:endParaRPr>
        </a:p>
      </dgm:t>
    </dgm:pt>
    <dgm:pt modelId="{B23A2D49-4174-4F1B-A869-78AB500C27BA}" type="parTrans" cxnId="{D743038E-4F55-4C8D-9F2B-CC9E2C89B623}">
      <dgm:prSet/>
      <dgm:spPr/>
      <dgm:t>
        <a:bodyPr/>
        <a:lstStyle/>
        <a:p>
          <a:endParaRPr lang="zh-CN" altLang="en-US">
            <a:latin typeface="SimHei" charset="-122"/>
            <a:ea typeface="SimHei" charset="-122"/>
            <a:cs typeface="SimHei" charset="-122"/>
          </a:endParaRPr>
        </a:p>
      </dgm:t>
    </dgm:pt>
    <dgm:pt modelId="{944F8A3B-E3F1-4D0A-9737-7776E11323B8}" type="sibTrans" cxnId="{D743038E-4F55-4C8D-9F2B-CC9E2C89B623}">
      <dgm:prSet/>
      <dgm:spPr/>
      <dgm:t>
        <a:bodyPr/>
        <a:lstStyle/>
        <a:p>
          <a:endParaRPr lang="zh-CN" altLang="en-US">
            <a:latin typeface="SimHei" charset="-122"/>
            <a:ea typeface="SimHei" charset="-122"/>
            <a:cs typeface="SimHei" charset="-122"/>
          </a:endParaRPr>
        </a:p>
      </dgm:t>
    </dgm:pt>
    <dgm:pt modelId="{C3FC40B3-C5D3-444D-83EF-C09EF8D6B580}">
      <dgm:prSet/>
      <dgm:spPr/>
      <dgm:t>
        <a:bodyPr/>
        <a:lstStyle/>
        <a:p>
          <a:pPr rtl="0"/>
          <a:r>
            <a:rPr lang="zh-CN" baseline="0">
              <a:latin typeface="SimHei" charset="-122"/>
              <a:ea typeface="SimHei" charset="-122"/>
              <a:cs typeface="SimHei" charset="-122"/>
            </a:rPr>
            <a:t>为终端用户建立一进程</a:t>
          </a:r>
          <a:endParaRPr lang="zh-CN">
            <a:latin typeface="SimHei" charset="-122"/>
            <a:ea typeface="SimHei" charset="-122"/>
            <a:cs typeface="SimHei" charset="-122"/>
          </a:endParaRPr>
        </a:p>
      </dgm:t>
    </dgm:pt>
    <dgm:pt modelId="{3F593463-C2D5-4DB7-AA92-4814CE7F688B}" type="parTrans" cxnId="{EF285DD2-A332-45B2-842D-0A6DE322B817}">
      <dgm:prSet/>
      <dgm:spPr/>
      <dgm:t>
        <a:bodyPr/>
        <a:lstStyle/>
        <a:p>
          <a:endParaRPr lang="zh-CN" altLang="en-US">
            <a:latin typeface="SimHei" charset="-122"/>
            <a:ea typeface="SimHei" charset="-122"/>
            <a:cs typeface="SimHei" charset="-122"/>
          </a:endParaRPr>
        </a:p>
      </dgm:t>
    </dgm:pt>
    <dgm:pt modelId="{AC231E9D-29A6-4204-8E90-6CCC3D4140E1}" type="sibTrans" cxnId="{EF285DD2-A332-45B2-842D-0A6DE322B817}">
      <dgm:prSet/>
      <dgm:spPr/>
      <dgm:t>
        <a:bodyPr/>
        <a:lstStyle/>
        <a:p>
          <a:endParaRPr lang="zh-CN" altLang="en-US">
            <a:latin typeface="SimHei" charset="-122"/>
            <a:ea typeface="SimHei" charset="-122"/>
            <a:cs typeface="SimHei" charset="-122"/>
          </a:endParaRPr>
        </a:p>
      </dgm:t>
    </dgm:pt>
    <dgm:pt modelId="{8F1CE5A9-D908-4765-9A8A-664831F918E8}">
      <dgm:prSet custT="1"/>
      <dgm:spPr/>
      <dgm:t>
        <a:bodyPr/>
        <a:lstStyle/>
        <a:p>
          <a:pPr rtl="0"/>
          <a:r>
            <a:rPr lang="zh-CN" altLang="en-US" sz="3200" baseline="0" dirty="0">
              <a:latin typeface="SimHei" charset="-122"/>
              <a:ea typeface="SimHei" charset="-122"/>
              <a:cs typeface="SimHei" charset="-122"/>
            </a:rPr>
            <a:t>作业调度</a:t>
          </a:r>
          <a:endParaRPr lang="zh-CN" altLang="en-US" sz="3200" dirty="0">
            <a:latin typeface="SimHei" charset="-122"/>
            <a:ea typeface="SimHei" charset="-122"/>
            <a:cs typeface="SimHei" charset="-122"/>
          </a:endParaRPr>
        </a:p>
      </dgm:t>
    </dgm:pt>
    <dgm:pt modelId="{2265A2B2-73F6-4BA9-8FC6-931050859445}" type="parTrans" cxnId="{D3023464-DD56-4C30-839C-B9EF4AA39C46}">
      <dgm:prSet/>
      <dgm:spPr/>
      <dgm:t>
        <a:bodyPr/>
        <a:lstStyle/>
        <a:p>
          <a:endParaRPr lang="zh-CN" altLang="en-US">
            <a:latin typeface="SimHei" charset="-122"/>
            <a:ea typeface="SimHei" charset="-122"/>
            <a:cs typeface="SimHei" charset="-122"/>
          </a:endParaRPr>
        </a:p>
      </dgm:t>
    </dgm:pt>
    <dgm:pt modelId="{947455A2-2D80-40E7-A46B-26B002BAAFFD}" type="sibTrans" cxnId="{D3023464-DD56-4C30-839C-B9EF4AA39C46}">
      <dgm:prSet/>
      <dgm:spPr/>
      <dgm:t>
        <a:bodyPr/>
        <a:lstStyle/>
        <a:p>
          <a:endParaRPr lang="zh-CN" altLang="en-US">
            <a:latin typeface="SimHei" charset="-122"/>
            <a:ea typeface="SimHei" charset="-122"/>
            <a:cs typeface="SimHei" charset="-122"/>
          </a:endParaRPr>
        </a:p>
      </dgm:t>
    </dgm:pt>
    <dgm:pt modelId="{7FAA1D6C-5960-491C-A15F-3D082A828FD7}">
      <dgm:prSet/>
      <dgm:spPr/>
      <dgm:t>
        <a:bodyPr/>
        <a:lstStyle/>
        <a:p>
          <a:pPr rtl="0"/>
          <a:r>
            <a:rPr lang="zh-CN" baseline="0">
              <a:latin typeface="SimHei" charset="-122"/>
              <a:ea typeface="SimHei" charset="-122"/>
              <a:cs typeface="SimHei" charset="-122"/>
            </a:rPr>
            <a:t>为被调度的作业建立进程</a:t>
          </a:r>
          <a:endParaRPr lang="zh-CN">
            <a:latin typeface="SimHei" charset="-122"/>
            <a:ea typeface="SimHei" charset="-122"/>
            <a:cs typeface="SimHei" charset="-122"/>
          </a:endParaRPr>
        </a:p>
      </dgm:t>
    </dgm:pt>
    <dgm:pt modelId="{A8B0734D-35E8-4C4C-866D-E76B08DCD38E}" type="parTrans" cxnId="{64743156-3204-4ECD-BE68-3CB5FC8E5062}">
      <dgm:prSet/>
      <dgm:spPr/>
      <dgm:t>
        <a:bodyPr/>
        <a:lstStyle/>
        <a:p>
          <a:endParaRPr lang="zh-CN" altLang="en-US">
            <a:latin typeface="SimHei" charset="-122"/>
            <a:ea typeface="SimHei" charset="-122"/>
            <a:cs typeface="SimHei" charset="-122"/>
          </a:endParaRPr>
        </a:p>
      </dgm:t>
    </dgm:pt>
    <dgm:pt modelId="{94AFD185-95B6-4536-AF65-D403F3ECDA5E}" type="sibTrans" cxnId="{64743156-3204-4ECD-BE68-3CB5FC8E5062}">
      <dgm:prSet/>
      <dgm:spPr/>
      <dgm:t>
        <a:bodyPr/>
        <a:lstStyle/>
        <a:p>
          <a:endParaRPr lang="zh-CN" altLang="en-US">
            <a:latin typeface="SimHei" charset="-122"/>
            <a:ea typeface="SimHei" charset="-122"/>
            <a:cs typeface="SimHei" charset="-122"/>
          </a:endParaRPr>
        </a:p>
      </dgm:t>
    </dgm:pt>
    <dgm:pt modelId="{11495381-9A07-46D2-949D-D52B7DB21F36}">
      <dgm:prSet custT="1"/>
      <dgm:spPr/>
      <dgm:t>
        <a:bodyPr/>
        <a:lstStyle/>
        <a:p>
          <a:pPr rtl="0"/>
          <a:r>
            <a:rPr lang="zh-CN" altLang="en-US" sz="3200" baseline="0">
              <a:latin typeface="SimHei" charset="-122"/>
              <a:ea typeface="SimHei" charset="-122"/>
              <a:cs typeface="SimHei" charset="-122"/>
            </a:rPr>
            <a:t>提供服务</a:t>
          </a:r>
          <a:endParaRPr lang="zh-CN" altLang="en-US" sz="3200">
            <a:latin typeface="SimHei" charset="-122"/>
            <a:ea typeface="SimHei" charset="-122"/>
            <a:cs typeface="SimHei" charset="-122"/>
          </a:endParaRPr>
        </a:p>
      </dgm:t>
    </dgm:pt>
    <dgm:pt modelId="{BE4E57C6-A55D-4842-8AAF-CB89851FA68C}" type="parTrans" cxnId="{D6C2B15B-410B-4E62-8C65-E950F5856364}">
      <dgm:prSet/>
      <dgm:spPr/>
      <dgm:t>
        <a:bodyPr/>
        <a:lstStyle/>
        <a:p>
          <a:endParaRPr lang="zh-CN" altLang="en-US">
            <a:latin typeface="SimHei" charset="-122"/>
            <a:ea typeface="SimHei" charset="-122"/>
            <a:cs typeface="SimHei" charset="-122"/>
          </a:endParaRPr>
        </a:p>
      </dgm:t>
    </dgm:pt>
    <dgm:pt modelId="{C8CCA419-3427-4519-A21F-48DB04E69A19}" type="sibTrans" cxnId="{D6C2B15B-410B-4E62-8C65-E950F5856364}">
      <dgm:prSet/>
      <dgm:spPr/>
      <dgm:t>
        <a:bodyPr/>
        <a:lstStyle/>
        <a:p>
          <a:endParaRPr lang="zh-CN" altLang="en-US">
            <a:latin typeface="SimHei" charset="-122"/>
            <a:ea typeface="SimHei" charset="-122"/>
            <a:cs typeface="SimHei" charset="-122"/>
          </a:endParaRPr>
        </a:p>
      </dgm:t>
    </dgm:pt>
    <dgm:pt modelId="{33B5F126-FD26-415A-AF3F-4CB0FBCBB657}">
      <dgm:prSet/>
      <dgm:spPr/>
      <dgm:t>
        <a:bodyPr/>
        <a:lstStyle/>
        <a:p>
          <a:pPr rtl="0"/>
          <a:r>
            <a:rPr lang="zh-CN" altLang="en-US" baseline="0">
              <a:latin typeface="SimHei" charset="-122"/>
              <a:ea typeface="SimHei" charset="-122"/>
              <a:cs typeface="SimHei" charset="-122"/>
            </a:rPr>
            <a:t>如</a:t>
          </a:r>
          <a:r>
            <a:rPr lang="zh-CN" baseline="0">
              <a:latin typeface="SimHei" charset="-122"/>
              <a:ea typeface="SimHei" charset="-122"/>
              <a:cs typeface="SimHei" charset="-122"/>
            </a:rPr>
            <a:t>打印时建立打印进程</a:t>
          </a:r>
          <a:endParaRPr lang="zh-CN">
            <a:latin typeface="SimHei" charset="-122"/>
            <a:ea typeface="SimHei" charset="-122"/>
            <a:cs typeface="SimHei" charset="-122"/>
          </a:endParaRPr>
        </a:p>
      </dgm:t>
    </dgm:pt>
    <dgm:pt modelId="{0B357DE5-BB5E-4448-A1D1-5A0088FF77AC}" type="parTrans" cxnId="{E89433B3-845E-4B64-A714-48BF49A29558}">
      <dgm:prSet/>
      <dgm:spPr/>
      <dgm:t>
        <a:bodyPr/>
        <a:lstStyle/>
        <a:p>
          <a:endParaRPr lang="zh-CN" altLang="en-US">
            <a:latin typeface="SimHei" charset="-122"/>
            <a:ea typeface="SimHei" charset="-122"/>
            <a:cs typeface="SimHei" charset="-122"/>
          </a:endParaRPr>
        </a:p>
      </dgm:t>
    </dgm:pt>
    <dgm:pt modelId="{16C90017-AE78-4D8C-9E5D-F01EF8D56B9E}" type="sibTrans" cxnId="{E89433B3-845E-4B64-A714-48BF49A29558}">
      <dgm:prSet/>
      <dgm:spPr/>
      <dgm:t>
        <a:bodyPr/>
        <a:lstStyle/>
        <a:p>
          <a:endParaRPr lang="zh-CN" altLang="en-US">
            <a:latin typeface="SimHei" charset="-122"/>
            <a:ea typeface="SimHei" charset="-122"/>
            <a:cs typeface="SimHei" charset="-122"/>
          </a:endParaRPr>
        </a:p>
      </dgm:t>
    </dgm:pt>
    <dgm:pt modelId="{308A671A-7AAD-42EC-B870-4E1859C68D5D}">
      <dgm:prSet custT="1"/>
      <dgm:spPr/>
      <dgm:t>
        <a:bodyPr/>
        <a:lstStyle/>
        <a:p>
          <a:pPr rtl="0"/>
          <a:r>
            <a:rPr lang="zh-CN" altLang="en-US" sz="3200" baseline="0">
              <a:latin typeface="SimHei" charset="-122"/>
              <a:ea typeface="SimHei" charset="-122"/>
              <a:cs typeface="SimHei" charset="-122"/>
            </a:rPr>
            <a:t>应用请求</a:t>
          </a:r>
          <a:endParaRPr lang="zh-CN" altLang="en-US" sz="3200">
            <a:latin typeface="SimHei" charset="-122"/>
            <a:ea typeface="SimHei" charset="-122"/>
            <a:cs typeface="SimHei" charset="-122"/>
          </a:endParaRPr>
        </a:p>
      </dgm:t>
    </dgm:pt>
    <dgm:pt modelId="{5124E64C-07B1-4797-9148-88B0BFC63E34}" type="parTrans" cxnId="{8173B144-9E19-4796-9DC2-52A1D9B13FBB}">
      <dgm:prSet/>
      <dgm:spPr/>
      <dgm:t>
        <a:bodyPr/>
        <a:lstStyle/>
        <a:p>
          <a:endParaRPr lang="zh-CN" altLang="en-US">
            <a:latin typeface="SimHei" charset="-122"/>
            <a:ea typeface="SimHei" charset="-122"/>
            <a:cs typeface="SimHei" charset="-122"/>
          </a:endParaRPr>
        </a:p>
      </dgm:t>
    </dgm:pt>
    <dgm:pt modelId="{EB8ED6E8-BEF6-4B9B-A7A2-E88A54D1E236}" type="sibTrans" cxnId="{8173B144-9E19-4796-9DC2-52A1D9B13FBB}">
      <dgm:prSet/>
      <dgm:spPr/>
      <dgm:t>
        <a:bodyPr/>
        <a:lstStyle/>
        <a:p>
          <a:endParaRPr lang="zh-CN" altLang="en-US">
            <a:latin typeface="SimHei" charset="-122"/>
            <a:ea typeface="SimHei" charset="-122"/>
            <a:cs typeface="SimHei" charset="-122"/>
          </a:endParaRPr>
        </a:p>
      </dgm:t>
    </dgm:pt>
    <dgm:pt modelId="{93F1819F-1B5C-48DE-A88D-70C8E8534A5E}">
      <dgm:prSet/>
      <dgm:spPr/>
      <dgm:t>
        <a:bodyPr/>
        <a:lstStyle/>
        <a:p>
          <a:pPr rtl="0"/>
          <a:r>
            <a:rPr lang="zh-CN" baseline="0">
              <a:latin typeface="SimHei" charset="-122"/>
              <a:ea typeface="SimHei" charset="-122"/>
              <a:cs typeface="SimHei" charset="-122"/>
            </a:rPr>
            <a:t>由应用程序建立多个进程</a:t>
          </a:r>
          <a:endParaRPr lang="zh-CN">
            <a:latin typeface="SimHei" charset="-122"/>
            <a:ea typeface="SimHei" charset="-122"/>
            <a:cs typeface="SimHei" charset="-122"/>
          </a:endParaRPr>
        </a:p>
      </dgm:t>
    </dgm:pt>
    <dgm:pt modelId="{E491270B-CF6B-4646-9A76-17E694F805FB}" type="parTrans" cxnId="{8E2AB0CE-90FE-4E6B-86E9-82DE8F952E4A}">
      <dgm:prSet/>
      <dgm:spPr/>
      <dgm:t>
        <a:bodyPr/>
        <a:lstStyle/>
        <a:p>
          <a:endParaRPr lang="zh-CN" altLang="en-US">
            <a:latin typeface="SimHei" charset="-122"/>
            <a:ea typeface="SimHei" charset="-122"/>
            <a:cs typeface="SimHei" charset="-122"/>
          </a:endParaRPr>
        </a:p>
      </dgm:t>
    </dgm:pt>
    <dgm:pt modelId="{9847C188-FA90-447F-B7F2-4EABAA459850}" type="sibTrans" cxnId="{8E2AB0CE-90FE-4E6B-86E9-82DE8F952E4A}">
      <dgm:prSet/>
      <dgm:spPr/>
      <dgm:t>
        <a:bodyPr/>
        <a:lstStyle/>
        <a:p>
          <a:endParaRPr lang="zh-CN" altLang="en-US">
            <a:latin typeface="SimHei" charset="-122"/>
            <a:ea typeface="SimHei" charset="-122"/>
            <a:cs typeface="SimHei" charset="-122"/>
          </a:endParaRPr>
        </a:p>
      </dgm:t>
    </dgm:pt>
    <dgm:pt modelId="{9A316450-21C9-412D-B8BB-96DE808CE2AC}" type="pres">
      <dgm:prSet presAssocID="{6A4D1862-6BE3-4B46-9D77-7D0DFD1954C0}" presName="Name0" presStyleCnt="0">
        <dgm:presLayoutVars>
          <dgm:dir/>
          <dgm:animLvl val="lvl"/>
          <dgm:resizeHandles val="exact"/>
        </dgm:presLayoutVars>
      </dgm:prSet>
      <dgm:spPr/>
    </dgm:pt>
    <dgm:pt modelId="{B336A7F2-0DB3-4EC9-BC60-93AFC634A016}" type="pres">
      <dgm:prSet presAssocID="{6DB9BD4F-2C84-4076-A9CD-0A4CDC937004}" presName="linNode" presStyleCnt="0"/>
      <dgm:spPr/>
    </dgm:pt>
    <dgm:pt modelId="{42967B61-96C5-4608-8B0A-35005F37D22D}" type="pres">
      <dgm:prSet presAssocID="{6DB9BD4F-2C84-4076-A9CD-0A4CDC937004}" presName="parentText" presStyleLbl="node1" presStyleIdx="0" presStyleCnt="4">
        <dgm:presLayoutVars>
          <dgm:chMax val="1"/>
          <dgm:bulletEnabled val="1"/>
        </dgm:presLayoutVars>
      </dgm:prSet>
      <dgm:spPr/>
    </dgm:pt>
    <dgm:pt modelId="{34DFD44F-31DE-4111-B1A2-338FAE45D603}" type="pres">
      <dgm:prSet presAssocID="{6DB9BD4F-2C84-4076-A9CD-0A4CDC937004}" presName="descendantText" presStyleLbl="alignAccFollowNode1" presStyleIdx="0" presStyleCnt="4">
        <dgm:presLayoutVars>
          <dgm:bulletEnabled val="1"/>
        </dgm:presLayoutVars>
      </dgm:prSet>
      <dgm:spPr/>
    </dgm:pt>
    <dgm:pt modelId="{1C1D9F8E-3B43-4534-8344-0DCAF72F16B5}" type="pres">
      <dgm:prSet presAssocID="{944F8A3B-E3F1-4D0A-9737-7776E11323B8}" presName="sp" presStyleCnt="0"/>
      <dgm:spPr/>
    </dgm:pt>
    <dgm:pt modelId="{E32AD822-69E3-4129-AD76-B024BC806CB2}" type="pres">
      <dgm:prSet presAssocID="{8F1CE5A9-D908-4765-9A8A-664831F918E8}" presName="linNode" presStyleCnt="0"/>
      <dgm:spPr/>
    </dgm:pt>
    <dgm:pt modelId="{9C939D30-8F67-4E10-9D07-4277B7A2B6C2}" type="pres">
      <dgm:prSet presAssocID="{8F1CE5A9-D908-4765-9A8A-664831F918E8}" presName="parentText" presStyleLbl="node1" presStyleIdx="1" presStyleCnt="4">
        <dgm:presLayoutVars>
          <dgm:chMax val="1"/>
          <dgm:bulletEnabled val="1"/>
        </dgm:presLayoutVars>
      </dgm:prSet>
      <dgm:spPr/>
    </dgm:pt>
    <dgm:pt modelId="{1546218B-DCD0-4D9D-AB76-2BA22DA2ED4C}" type="pres">
      <dgm:prSet presAssocID="{8F1CE5A9-D908-4765-9A8A-664831F918E8}" presName="descendantText" presStyleLbl="alignAccFollowNode1" presStyleIdx="1" presStyleCnt="4">
        <dgm:presLayoutVars>
          <dgm:bulletEnabled val="1"/>
        </dgm:presLayoutVars>
      </dgm:prSet>
      <dgm:spPr/>
    </dgm:pt>
    <dgm:pt modelId="{514FF43D-E5A1-4025-BF0C-CB980DA0D898}" type="pres">
      <dgm:prSet presAssocID="{947455A2-2D80-40E7-A46B-26B002BAAFFD}" presName="sp" presStyleCnt="0"/>
      <dgm:spPr/>
    </dgm:pt>
    <dgm:pt modelId="{BB2B2064-53D2-4E99-8ABB-FF51E331121E}" type="pres">
      <dgm:prSet presAssocID="{11495381-9A07-46D2-949D-D52B7DB21F36}" presName="linNode" presStyleCnt="0"/>
      <dgm:spPr/>
    </dgm:pt>
    <dgm:pt modelId="{DA9019C0-6B6F-4525-8476-D3ACC9528EE4}" type="pres">
      <dgm:prSet presAssocID="{11495381-9A07-46D2-949D-D52B7DB21F36}" presName="parentText" presStyleLbl="node1" presStyleIdx="2" presStyleCnt="4">
        <dgm:presLayoutVars>
          <dgm:chMax val="1"/>
          <dgm:bulletEnabled val="1"/>
        </dgm:presLayoutVars>
      </dgm:prSet>
      <dgm:spPr/>
    </dgm:pt>
    <dgm:pt modelId="{04C35690-7ED7-4F68-BBBD-785ADC3E9258}" type="pres">
      <dgm:prSet presAssocID="{11495381-9A07-46D2-949D-D52B7DB21F36}" presName="descendantText" presStyleLbl="alignAccFollowNode1" presStyleIdx="2" presStyleCnt="4">
        <dgm:presLayoutVars>
          <dgm:bulletEnabled val="1"/>
        </dgm:presLayoutVars>
      </dgm:prSet>
      <dgm:spPr/>
    </dgm:pt>
    <dgm:pt modelId="{4EB663E1-D0AF-4056-9781-B8AB2E67B935}" type="pres">
      <dgm:prSet presAssocID="{C8CCA419-3427-4519-A21F-48DB04E69A19}" presName="sp" presStyleCnt="0"/>
      <dgm:spPr/>
    </dgm:pt>
    <dgm:pt modelId="{6BDD9326-E154-458F-AB08-2BC3DF488D7B}" type="pres">
      <dgm:prSet presAssocID="{308A671A-7AAD-42EC-B870-4E1859C68D5D}" presName="linNode" presStyleCnt="0"/>
      <dgm:spPr/>
    </dgm:pt>
    <dgm:pt modelId="{DF66B0C2-3025-47B8-B615-B8BD9B9295B9}" type="pres">
      <dgm:prSet presAssocID="{308A671A-7AAD-42EC-B870-4E1859C68D5D}" presName="parentText" presStyleLbl="node1" presStyleIdx="3" presStyleCnt="4">
        <dgm:presLayoutVars>
          <dgm:chMax val="1"/>
          <dgm:bulletEnabled val="1"/>
        </dgm:presLayoutVars>
      </dgm:prSet>
      <dgm:spPr/>
    </dgm:pt>
    <dgm:pt modelId="{46864A4D-BCC1-487A-9A6C-73895C26EED2}" type="pres">
      <dgm:prSet presAssocID="{308A671A-7AAD-42EC-B870-4E1859C68D5D}" presName="descendantText" presStyleLbl="alignAccFollowNode1" presStyleIdx="3" presStyleCnt="4">
        <dgm:presLayoutVars>
          <dgm:bulletEnabled val="1"/>
        </dgm:presLayoutVars>
      </dgm:prSet>
      <dgm:spPr/>
    </dgm:pt>
  </dgm:ptLst>
  <dgm:cxnLst>
    <dgm:cxn modelId="{D5B7250F-9F86-3C45-871C-204AD53D9BE4}" type="presOf" srcId="{6DB9BD4F-2C84-4076-A9CD-0A4CDC937004}" destId="{42967B61-96C5-4608-8B0A-35005F37D22D}" srcOrd="0" destOrd="0" presId="urn:microsoft.com/office/officeart/2005/8/layout/vList5"/>
    <dgm:cxn modelId="{1BEFB120-B9B5-1240-9F7E-E73735813C90}" type="presOf" srcId="{C3FC40B3-C5D3-444D-83EF-C09EF8D6B580}" destId="{34DFD44F-31DE-4111-B1A2-338FAE45D603}" srcOrd="0" destOrd="0" presId="urn:microsoft.com/office/officeart/2005/8/layout/vList5"/>
    <dgm:cxn modelId="{DC9C2721-56CA-574E-8767-226E89E8EF38}" type="presOf" srcId="{7FAA1D6C-5960-491C-A15F-3D082A828FD7}" destId="{1546218B-DCD0-4D9D-AB76-2BA22DA2ED4C}" srcOrd="0" destOrd="0" presId="urn:microsoft.com/office/officeart/2005/8/layout/vList5"/>
    <dgm:cxn modelId="{D6C2B15B-410B-4E62-8C65-E950F5856364}" srcId="{6A4D1862-6BE3-4B46-9D77-7D0DFD1954C0}" destId="{11495381-9A07-46D2-949D-D52B7DB21F36}" srcOrd="2" destOrd="0" parTransId="{BE4E57C6-A55D-4842-8AAF-CB89851FA68C}" sibTransId="{C8CCA419-3427-4519-A21F-48DB04E69A19}"/>
    <dgm:cxn modelId="{D3023464-DD56-4C30-839C-B9EF4AA39C46}" srcId="{6A4D1862-6BE3-4B46-9D77-7D0DFD1954C0}" destId="{8F1CE5A9-D908-4765-9A8A-664831F918E8}" srcOrd="1" destOrd="0" parTransId="{2265A2B2-73F6-4BA9-8FC6-931050859445}" sibTransId="{947455A2-2D80-40E7-A46B-26B002BAAFFD}"/>
    <dgm:cxn modelId="{8173B144-9E19-4796-9DC2-52A1D9B13FBB}" srcId="{6A4D1862-6BE3-4B46-9D77-7D0DFD1954C0}" destId="{308A671A-7AAD-42EC-B870-4E1859C68D5D}" srcOrd="3" destOrd="0" parTransId="{5124E64C-07B1-4797-9148-88B0BFC63E34}" sibTransId="{EB8ED6E8-BEF6-4B9B-A7A2-E88A54D1E236}"/>
    <dgm:cxn modelId="{39B67145-280D-EA43-86DF-AFCB98189359}" type="presOf" srcId="{6A4D1862-6BE3-4B46-9D77-7D0DFD1954C0}" destId="{9A316450-21C9-412D-B8BB-96DE808CE2AC}" srcOrd="0" destOrd="0" presId="urn:microsoft.com/office/officeart/2005/8/layout/vList5"/>
    <dgm:cxn modelId="{2183CA50-E328-9E4E-8C72-2637C2CAF657}" type="presOf" srcId="{8F1CE5A9-D908-4765-9A8A-664831F918E8}" destId="{9C939D30-8F67-4E10-9D07-4277B7A2B6C2}" srcOrd="0" destOrd="0" presId="urn:microsoft.com/office/officeart/2005/8/layout/vList5"/>
    <dgm:cxn modelId="{64743156-3204-4ECD-BE68-3CB5FC8E5062}" srcId="{8F1CE5A9-D908-4765-9A8A-664831F918E8}" destId="{7FAA1D6C-5960-491C-A15F-3D082A828FD7}" srcOrd="0" destOrd="0" parTransId="{A8B0734D-35E8-4C4C-866D-E76B08DCD38E}" sibTransId="{94AFD185-95B6-4536-AF65-D403F3ECDA5E}"/>
    <dgm:cxn modelId="{9883CC7D-C3D3-AB4F-8978-AD6923F44C4B}" type="presOf" srcId="{11495381-9A07-46D2-949D-D52B7DB21F36}" destId="{DA9019C0-6B6F-4525-8476-D3ACC9528EE4}" srcOrd="0" destOrd="0" presId="urn:microsoft.com/office/officeart/2005/8/layout/vList5"/>
    <dgm:cxn modelId="{D743038E-4F55-4C8D-9F2B-CC9E2C89B623}" srcId="{6A4D1862-6BE3-4B46-9D77-7D0DFD1954C0}" destId="{6DB9BD4F-2C84-4076-A9CD-0A4CDC937004}" srcOrd="0" destOrd="0" parTransId="{B23A2D49-4174-4F1B-A869-78AB500C27BA}" sibTransId="{944F8A3B-E3F1-4D0A-9737-7776E11323B8}"/>
    <dgm:cxn modelId="{FC3452A1-C3FD-3546-BE62-52AFA3075DA3}" type="presOf" srcId="{308A671A-7AAD-42EC-B870-4E1859C68D5D}" destId="{DF66B0C2-3025-47B8-B615-B8BD9B9295B9}" srcOrd="0" destOrd="0" presId="urn:microsoft.com/office/officeart/2005/8/layout/vList5"/>
    <dgm:cxn modelId="{E89433B3-845E-4B64-A714-48BF49A29558}" srcId="{11495381-9A07-46D2-949D-D52B7DB21F36}" destId="{33B5F126-FD26-415A-AF3F-4CB0FBCBB657}" srcOrd="0" destOrd="0" parTransId="{0B357DE5-BB5E-4448-A1D1-5A0088FF77AC}" sibTransId="{16C90017-AE78-4D8C-9E5D-F01EF8D56B9E}"/>
    <dgm:cxn modelId="{8E2AB0CE-90FE-4E6B-86E9-82DE8F952E4A}" srcId="{308A671A-7AAD-42EC-B870-4E1859C68D5D}" destId="{93F1819F-1B5C-48DE-A88D-70C8E8534A5E}" srcOrd="0" destOrd="0" parTransId="{E491270B-CF6B-4646-9A76-17E694F805FB}" sibTransId="{9847C188-FA90-447F-B7F2-4EABAA459850}"/>
    <dgm:cxn modelId="{EF285DD2-A332-45B2-842D-0A6DE322B817}" srcId="{6DB9BD4F-2C84-4076-A9CD-0A4CDC937004}" destId="{C3FC40B3-C5D3-444D-83EF-C09EF8D6B580}" srcOrd="0" destOrd="0" parTransId="{3F593463-C2D5-4DB7-AA92-4814CE7F688B}" sibTransId="{AC231E9D-29A6-4204-8E90-6CCC3D4140E1}"/>
    <dgm:cxn modelId="{93D82FD3-F338-3143-BD41-0BF29061B4E9}" type="presOf" srcId="{33B5F126-FD26-415A-AF3F-4CB0FBCBB657}" destId="{04C35690-7ED7-4F68-BBBD-785ADC3E9258}" srcOrd="0" destOrd="0" presId="urn:microsoft.com/office/officeart/2005/8/layout/vList5"/>
    <dgm:cxn modelId="{9EA92CED-27AF-9C41-846C-4EE78FA30788}" type="presOf" srcId="{93F1819F-1B5C-48DE-A88D-70C8E8534A5E}" destId="{46864A4D-BCC1-487A-9A6C-73895C26EED2}" srcOrd="0" destOrd="0" presId="urn:microsoft.com/office/officeart/2005/8/layout/vList5"/>
    <dgm:cxn modelId="{B4F18BF2-CED3-F24A-8C05-AD979A1993BC}" type="presParOf" srcId="{9A316450-21C9-412D-B8BB-96DE808CE2AC}" destId="{B336A7F2-0DB3-4EC9-BC60-93AFC634A016}" srcOrd="0" destOrd="0" presId="urn:microsoft.com/office/officeart/2005/8/layout/vList5"/>
    <dgm:cxn modelId="{B6C37374-7DF5-B347-B776-ED0EFF450B92}" type="presParOf" srcId="{B336A7F2-0DB3-4EC9-BC60-93AFC634A016}" destId="{42967B61-96C5-4608-8B0A-35005F37D22D}" srcOrd="0" destOrd="0" presId="urn:microsoft.com/office/officeart/2005/8/layout/vList5"/>
    <dgm:cxn modelId="{84891A7A-E55A-E244-9C10-EFAE5A566B88}" type="presParOf" srcId="{B336A7F2-0DB3-4EC9-BC60-93AFC634A016}" destId="{34DFD44F-31DE-4111-B1A2-338FAE45D603}" srcOrd="1" destOrd="0" presId="urn:microsoft.com/office/officeart/2005/8/layout/vList5"/>
    <dgm:cxn modelId="{A720EB40-7B37-F941-8C04-BFE3DEE5E46B}" type="presParOf" srcId="{9A316450-21C9-412D-B8BB-96DE808CE2AC}" destId="{1C1D9F8E-3B43-4534-8344-0DCAF72F16B5}" srcOrd="1" destOrd="0" presId="urn:microsoft.com/office/officeart/2005/8/layout/vList5"/>
    <dgm:cxn modelId="{1990BA4D-C0DA-7B4E-8A57-A6A22AA574E0}" type="presParOf" srcId="{9A316450-21C9-412D-B8BB-96DE808CE2AC}" destId="{E32AD822-69E3-4129-AD76-B024BC806CB2}" srcOrd="2" destOrd="0" presId="urn:microsoft.com/office/officeart/2005/8/layout/vList5"/>
    <dgm:cxn modelId="{6964BB91-2C88-FF4B-AB80-BE6F2F030C19}" type="presParOf" srcId="{E32AD822-69E3-4129-AD76-B024BC806CB2}" destId="{9C939D30-8F67-4E10-9D07-4277B7A2B6C2}" srcOrd="0" destOrd="0" presId="urn:microsoft.com/office/officeart/2005/8/layout/vList5"/>
    <dgm:cxn modelId="{313368FE-F500-A947-A841-C361CE274BB4}" type="presParOf" srcId="{E32AD822-69E3-4129-AD76-B024BC806CB2}" destId="{1546218B-DCD0-4D9D-AB76-2BA22DA2ED4C}" srcOrd="1" destOrd="0" presId="urn:microsoft.com/office/officeart/2005/8/layout/vList5"/>
    <dgm:cxn modelId="{A0399124-089B-1B46-8490-98E2B20990FE}" type="presParOf" srcId="{9A316450-21C9-412D-B8BB-96DE808CE2AC}" destId="{514FF43D-E5A1-4025-BF0C-CB980DA0D898}" srcOrd="3" destOrd="0" presId="urn:microsoft.com/office/officeart/2005/8/layout/vList5"/>
    <dgm:cxn modelId="{D3FB97C2-AA8A-F047-B67B-BC75FDDC40CA}" type="presParOf" srcId="{9A316450-21C9-412D-B8BB-96DE808CE2AC}" destId="{BB2B2064-53D2-4E99-8ABB-FF51E331121E}" srcOrd="4" destOrd="0" presId="urn:microsoft.com/office/officeart/2005/8/layout/vList5"/>
    <dgm:cxn modelId="{CC7E7942-9A4F-3742-9D0E-0D23F2CEDF52}" type="presParOf" srcId="{BB2B2064-53D2-4E99-8ABB-FF51E331121E}" destId="{DA9019C0-6B6F-4525-8476-D3ACC9528EE4}" srcOrd="0" destOrd="0" presId="urn:microsoft.com/office/officeart/2005/8/layout/vList5"/>
    <dgm:cxn modelId="{03796B90-968E-6741-AC3E-357CA9C91EB2}" type="presParOf" srcId="{BB2B2064-53D2-4E99-8ABB-FF51E331121E}" destId="{04C35690-7ED7-4F68-BBBD-785ADC3E9258}" srcOrd="1" destOrd="0" presId="urn:microsoft.com/office/officeart/2005/8/layout/vList5"/>
    <dgm:cxn modelId="{B86826B3-BAEF-2A44-876B-A9C83736E796}" type="presParOf" srcId="{9A316450-21C9-412D-B8BB-96DE808CE2AC}" destId="{4EB663E1-D0AF-4056-9781-B8AB2E67B935}" srcOrd="5" destOrd="0" presId="urn:microsoft.com/office/officeart/2005/8/layout/vList5"/>
    <dgm:cxn modelId="{1A9D10C1-3B80-6F40-8D90-C4BACF49AF3F}" type="presParOf" srcId="{9A316450-21C9-412D-B8BB-96DE808CE2AC}" destId="{6BDD9326-E154-458F-AB08-2BC3DF488D7B}" srcOrd="6" destOrd="0" presId="urn:microsoft.com/office/officeart/2005/8/layout/vList5"/>
    <dgm:cxn modelId="{00E50126-68AD-F946-8651-052B0652C59B}" type="presParOf" srcId="{6BDD9326-E154-458F-AB08-2BC3DF488D7B}" destId="{DF66B0C2-3025-47B8-B615-B8BD9B9295B9}" srcOrd="0" destOrd="0" presId="urn:microsoft.com/office/officeart/2005/8/layout/vList5"/>
    <dgm:cxn modelId="{B035C504-EC87-E646-99DD-EE164D9CEFC4}" type="presParOf" srcId="{6BDD9326-E154-458F-AB08-2BC3DF488D7B}" destId="{46864A4D-BCC1-487A-9A6C-73895C26EED2}"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2A189BE-66D1-4218-ADBB-31F838554CF7}" type="doc">
      <dgm:prSet loTypeId="urn:diagrams.loki3.com/BracketList+Icon" loCatId="officeonline" qsTypeId="urn:microsoft.com/office/officeart/2005/8/quickstyle/simple4" qsCatId="simple" csTypeId="urn:microsoft.com/office/officeart/2005/8/colors/colorful1" csCatId="colorful" phldr="1"/>
      <dgm:spPr/>
      <dgm:t>
        <a:bodyPr/>
        <a:lstStyle/>
        <a:p>
          <a:endParaRPr lang="zh-CN" altLang="en-US"/>
        </a:p>
      </dgm:t>
    </dgm:pt>
    <dgm:pt modelId="{DB53E20F-2F82-41D0-B06B-D4D723BB6C02}">
      <dgm:prSet phldrT="[文本]"/>
      <dgm:spPr/>
      <dgm:t>
        <a:bodyPr/>
        <a:lstStyle/>
        <a:p>
          <a:r>
            <a:rPr lang="zh-CN" altLang="en-US" dirty="0"/>
            <a:t>内核级线程</a:t>
          </a:r>
        </a:p>
      </dgm:t>
    </dgm:pt>
    <dgm:pt modelId="{865C1B08-CB00-4E31-A8A5-755DC833BA37}" type="parTrans" cxnId="{228E03FA-0BC7-402A-9CD0-B18DBF25ED8D}">
      <dgm:prSet/>
      <dgm:spPr/>
      <dgm:t>
        <a:bodyPr/>
        <a:lstStyle/>
        <a:p>
          <a:endParaRPr lang="zh-CN" altLang="en-US"/>
        </a:p>
      </dgm:t>
    </dgm:pt>
    <dgm:pt modelId="{FCD10BA9-1EF6-4694-B4E5-D3357D749B25}" type="sibTrans" cxnId="{228E03FA-0BC7-402A-9CD0-B18DBF25ED8D}">
      <dgm:prSet/>
      <dgm:spPr/>
      <dgm:t>
        <a:bodyPr/>
        <a:lstStyle/>
        <a:p>
          <a:endParaRPr lang="zh-CN" altLang="en-US"/>
        </a:p>
      </dgm:t>
    </dgm:pt>
    <dgm:pt modelId="{D10B202B-10D8-4C89-BF7C-3044F0FE63F7}">
      <dgm:prSet phldrT="[文本]"/>
      <dgm:spPr/>
      <dgm:t>
        <a:bodyPr/>
        <a:lstStyle/>
        <a:p>
          <a:r>
            <a:rPr lang="zh-CN" altLang="en-US" dirty="0"/>
            <a:t>每个线程在内核看来都是一个进程</a:t>
          </a:r>
        </a:p>
      </dgm:t>
    </dgm:pt>
    <dgm:pt modelId="{768B6519-8D68-43A3-9C45-ACDFB737D2C0}" type="parTrans" cxnId="{45A25F64-53E8-4E53-AE1F-863F221E9421}">
      <dgm:prSet/>
      <dgm:spPr/>
      <dgm:t>
        <a:bodyPr/>
        <a:lstStyle/>
        <a:p>
          <a:endParaRPr lang="zh-CN" altLang="en-US"/>
        </a:p>
      </dgm:t>
    </dgm:pt>
    <dgm:pt modelId="{E04D5DF7-66B3-4DFE-83D9-487D3A592A39}" type="sibTrans" cxnId="{45A25F64-53E8-4E53-AE1F-863F221E9421}">
      <dgm:prSet/>
      <dgm:spPr/>
      <dgm:t>
        <a:bodyPr/>
        <a:lstStyle/>
        <a:p>
          <a:endParaRPr lang="zh-CN" altLang="en-US"/>
        </a:p>
      </dgm:t>
    </dgm:pt>
    <dgm:pt modelId="{38B99D5E-9631-4D90-AE82-6039DAC632EC}">
      <dgm:prSet phldrT="[文本]"/>
      <dgm:spPr/>
      <dgm:t>
        <a:bodyPr/>
        <a:lstStyle/>
        <a:p>
          <a:r>
            <a:rPr lang="zh-CN" altLang="en-US" dirty="0"/>
            <a:t>用户级线程</a:t>
          </a:r>
        </a:p>
      </dgm:t>
    </dgm:pt>
    <dgm:pt modelId="{7D6BE6C2-A0E6-4371-9267-86C76B9EC902}" type="parTrans" cxnId="{306FBD50-5D14-4F78-9627-97D62400CE63}">
      <dgm:prSet/>
      <dgm:spPr/>
      <dgm:t>
        <a:bodyPr/>
        <a:lstStyle/>
        <a:p>
          <a:endParaRPr lang="zh-CN" altLang="en-US"/>
        </a:p>
      </dgm:t>
    </dgm:pt>
    <dgm:pt modelId="{554E62EB-0FA6-41DD-AA1B-C458751D4D1C}" type="sibTrans" cxnId="{306FBD50-5D14-4F78-9627-97D62400CE63}">
      <dgm:prSet/>
      <dgm:spPr/>
      <dgm:t>
        <a:bodyPr/>
        <a:lstStyle/>
        <a:p>
          <a:endParaRPr lang="zh-CN" altLang="en-US"/>
        </a:p>
      </dgm:t>
    </dgm:pt>
    <dgm:pt modelId="{F4663F26-8727-42E0-AF65-C328EA42BAD0}">
      <dgm:prSet phldrT="[文本]"/>
      <dgm:spPr/>
      <dgm:t>
        <a:bodyPr/>
        <a:lstStyle/>
        <a:p>
          <a:r>
            <a:rPr lang="zh-CN" altLang="en-US" dirty="0"/>
            <a:t>内核无法感知，用户自己控制</a:t>
          </a:r>
        </a:p>
      </dgm:t>
    </dgm:pt>
    <dgm:pt modelId="{870506D7-FB92-4A4B-85C7-3158C11E5EAE}" type="parTrans" cxnId="{CE7FC3FC-F0CE-4811-9D1E-A00B2FA77C44}">
      <dgm:prSet/>
      <dgm:spPr/>
      <dgm:t>
        <a:bodyPr/>
        <a:lstStyle/>
        <a:p>
          <a:endParaRPr lang="zh-CN" altLang="en-US"/>
        </a:p>
      </dgm:t>
    </dgm:pt>
    <dgm:pt modelId="{53412745-DD39-42CC-B61A-A27AFCE54DCF}" type="sibTrans" cxnId="{CE7FC3FC-F0CE-4811-9D1E-A00B2FA77C44}">
      <dgm:prSet/>
      <dgm:spPr/>
      <dgm:t>
        <a:bodyPr/>
        <a:lstStyle/>
        <a:p>
          <a:endParaRPr lang="zh-CN" altLang="en-US"/>
        </a:p>
      </dgm:t>
    </dgm:pt>
    <dgm:pt modelId="{B11165CF-FC10-4BD0-9981-7C580DD38A12}" type="pres">
      <dgm:prSet presAssocID="{D2A189BE-66D1-4218-ADBB-31F838554CF7}" presName="Name0" presStyleCnt="0">
        <dgm:presLayoutVars>
          <dgm:dir/>
          <dgm:animLvl val="lvl"/>
          <dgm:resizeHandles val="exact"/>
        </dgm:presLayoutVars>
      </dgm:prSet>
      <dgm:spPr/>
    </dgm:pt>
    <dgm:pt modelId="{C1AF9BC2-D1A9-46C1-B7D5-A2F0392BE346}" type="pres">
      <dgm:prSet presAssocID="{DB53E20F-2F82-41D0-B06B-D4D723BB6C02}" presName="linNode" presStyleCnt="0"/>
      <dgm:spPr/>
    </dgm:pt>
    <dgm:pt modelId="{86051F5D-7B15-49F5-A5FC-EF56CD284E3B}" type="pres">
      <dgm:prSet presAssocID="{DB53E20F-2F82-41D0-B06B-D4D723BB6C02}" presName="parTx" presStyleLbl="revTx" presStyleIdx="0" presStyleCnt="2">
        <dgm:presLayoutVars>
          <dgm:chMax val="1"/>
          <dgm:bulletEnabled val="1"/>
        </dgm:presLayoutVars>
      </dgm:prSet>
      <dgm:spPr/>
    </dgm:pt>
    <dgm:pt modelId="{BD205E39-9FD5-4B20-BD00-B8FC60D3D4C5}" type="pres">
      <dgm:prSet presAssocID="{DB53E20F-2F82-41D0-B06B-D4D723BB6C02}" presName="bracket" presStyleLbl="parChTrans1D1" presStyleIdx="0" presStyleCnt="2"/>
      <dgm:spPr/>
    </dgm:pt>
    <dgm:pt modelId="{1CEC367B-7219-44A8-9E48-3BE4B59A4183}" type="pres">
      <dgm:prSet presAssocID="{DB53E20F-2F82-41D0-B06B-D4D723BB6C02}" presName="spH" presStyleCnt="0"/>
      <dgm:spPr/>
    </dgm:pt>
    <dgm:pt modelId="{E8C06D01-FAE9-4D9C-9002-3EAEAA944459}" type="pres">
      <dgm:prSet presAssocID="{DB53E20F-2F82-41D0-B06B-D4D723BB6C02}" presName="desTx" presStyleLbl="node1" presStyleIdx="0" presStyleCnt="2">
        <dgm:presLayoutVars>
          <dgm:bulletEnabled val="1"/>
        </dgm:presLayoutVars>
      </dgm:prSet>
      <dgm:spPr/>
    </dgm:pt>
    <dgm:pt modelId="{7153CA98-AEEE-42FA-B94C-6D312F46A938}" type="pres">
      <dgm:prSet presAssocID="{FCD10BA9-1EF6-4694-B4E5-D3357D749B25}" presName="spV" presStyleCnt="0"/>
      <dgm:spPr/>
    </dgm:pt>
    <dgm:pt modelId="{261A07A8-7BA0-48D4-BB53-587510274F11}" type="pres">
      <dgm:prSet presAssocID="{38B99D5E-9631-4D90-AE82-6039DAC632EC}" presName="linNode" presStyleCnt="0"/>
      <dgm:spPr/>
    </dgm:pt>
    <dgm:pt modelId="{A17397C7-BE8D-4B51-8E7D-56F4C1E04038}" type="pres">
      <dgm:prSet presAssocID="{38B99D5E-9631-4D90-AE82-6039DAC632EC}" presName="parTx" presStyleLbl="revTx" presStyleIdx="1" presStyleCnt="2">
        <dgm:presLayoutVars>
          <dgm:chMax val="1"/>
          <dgm:bulletEnabled val="1"/>
        </dgm:presLayoutVars>
      </dgm:prSet>
      <dgm:spPr/>
    </dgm:pt>
    <dgm:pt modelId="{31C55D4A-D0F9-482F-B453-5040E4FF8DCD}" type="pres">
      <dgm:prSet presAssocID="{38B99D5E-9631-4D90-AE82-6039DAC632EC}" presName="bracket" presStyleLbl="parChTrans1D1" presStyleIdx="1" presStyleCnt="2"/>
      <dgm:spPr/>
    </dgm:pt>
    <dgm:pt modelId="{67D714E5-80A5-41E5-9C44-DBBFAA4100FF}" type="pres">
      <dgm:prSet presAssocID="{38B99D5E-9631-4D90-AE82-6039DAC632EC}" presName="spH" presStyleCnt="0"/>
      <dgm:spPr/>
    </dgm:pt>
    <dgm:pt modelId="{D15411B5-2876-4843-AA71-54ADC3EDBE9B}" type="pres">
      <dgm:prSet presAssocID="{38B99D5E-9631-4D90-AE82-6039DAC632EC}" presName="desTx" presStyleLbl="node1" presStyleIdx="1" presStyleCnt="2">
        <dgm:presLayoutVars>
          <dgm:bulletEnabled val="1"/>
        </dgm:presLayoutVars>
      </dgm:prSet>
      <dgm:spPr/>
    </dgm:pt>
  </dgm:ptLst>
  <dgm:cxnLst>
    <dgm:cxn modelId="{8B59A909-71A4-4F75-8BAA-635F867D6CB1}" type="presOf" srcId="{D2A189BE-66D1-4218-ADBB-31F838554CF7}" destId="{B11165CF-FC10-4BD0-9981-7C580DD38A12}" srcOrd="0" destOrd="0" presId="urn:diagrams.loki3.com/BracketList+Icon"/>
    <dgm:cxn modelId="{45A25F64-53E8-4E53-AE1F-863F221E9421}" srcId="{DB53E20F-2F82-41D0-B06B-D4D723BB6C02}" destId="{D10B202B-10D8-4C89-BF7C-3044F0FE63F7}" srcOrd="0" destOrd="0" parTransId="{768B6519-8D68-43A3-9C45-ACDFB737D2C0}" sibTransId="{E04D5DF7-66B3-4DFE-83D9-487D3A592A39}"/>
    <dgm:cxn modelId="{306FBD50-5D14-4F78-9627-97D62400CE63}" srcId="{D2A189BE-66D1-4218-ADBB-31F838554CF7}" destId="{38B99D5E-9631-4D90-AE82-6039DAC632EC}" srcOrd="1" destOrd="0" parTransId="{7D6BE6C2-A0E6-4371-9267-86C76B9EC902}" sibTransId="{554E62EB-0FA6-41DD-AA1B-C458751D4D1C}"/>
    <dgm:cxn modelId="{12ED697A-10A2-423E-8341-3321DC53CC41}" type="presOf" srcId="{D10B202B-10D8-4C89-BF7C-3044F0FE63F7}" destId="{E8C06D01-FAE9-4D9C-9002-3EAEAA944459}" srcOrd="0" destOrd="0" presId="urn:diagrams.loki3.com/BracketList+Icon"/>
    <dgm:cxn modelId="{2B380DAB-9EDF-4010-87DB-5A7462DA602B}" type="presOf" srcId="{DB53E20F-2F82-41D0-B06B-D4D723BB6C02}" destId="{86051F5D-7B15-49F5-A5FC-EF56CD284E3B}" srcOrd="0" destOrd="0" presId="urn:diagrams.loki3.com/BracketList+Icon"/>
    <dgm:cxn modelId="{953CBEBB-4087-4A3E-9A49-AB7296C60C2C}" type="presOf" srcId="{38B99D5E-9631-4D90-AE82-6039DAC632EC}" destId="{A17397C7-BE8D-4B51-8E7D-56F4C1E04038}" srcOrd="0" destOrd="0" presId="urn:diagrams.loki3.com/BracketList+Icon"/>
    <dgm:cxn modelId="{B3A2F6E1-3867-4B2E-B375-3BE40F2FD2B7}" type="presOf" srcId="{F4663F26-8727-42E0-AF65-C328EA42BAD0}" destId="{D15411B5-2876-4843-AA71-54ADC3EDBE9B}" srcOrd="0" destOrd="0" presId="urn:diagrams.loki3.com/BracketList+Icon"/>
    <dgm:cxn modelId="{228E03FA-0BC7-402A-9CD0-B18DBF25ED8D}" srcId="{D2A189BE-66D1-4218-ADBB-31F838554CF7}" destId="{DB53E20F-2F82-41D0-B06B-D4D723BB6C02}" srcOrd="0" destOrd="0" parTransId="{865C1B08-CB00-4E31-A8A5-755DC833BA37}" sibTransId="{FCD10BA9-1EF6-4694-B4E5-D3357D749B25}"/>
    <dgm:cxn modelId="{CE7FC3FC-F0CE-4811-9D1E-A00B2FA77C44}" srcId="{38B99D5E-9631-4D90-AE82-6039DAC632EC}" destId="{F4663F26-8727-42E0-AF65-C328EA42BAD0}" srcOrd="0" destOrd="0" parTransId="{870506D7-FB92-4A4B-85C7-3158C11E5EAE}" sibTransId="{53412745-DD39-42CC-B61A-A27AFCE54DCF}"/>
    <dgm:cxn modelId="{0B1A3413-8FCD-47A9-A6A9-86AC62F97B14}" type="presParOf" srcId="{B11165CF-FC10-4BD0-9981-7C580DD38A12}" destId="{C1AF9BC2-D1A9-46C1-B7D5-A2F0392BE346}" srcOrd="0" destOrd="0" presId="urn:diagrams.loki3.com/BracketList+Icon"/>
    <dgm:cxn modelId="{0CD3785D-2FEB-4599-8D2B-F9323F9D7090}" type="presParOf" srcId="{C1AF9BC2-D1A9-46C1-B7D5-A2F0392BE346}" destId="{86051F5D-7B15-49F5-A5FC-EF56CD284E3B}" srcOrd="0" destOrd="0" presId="urn:diagrams.loki3.com/BracketList+Icon"/>
    <dgm:cxn modelId="{6B86CB4E-C6CE-4D05-AEC1-03141792554B}" type="presParOf" srcId="{C1AF9BC2-D1A9-46C1-B7D5-A2F0392BE346}" destId="{BD205E39-9FD5-4B20-BD00-B8FC60D3D4C5}" srcOrd="1" destOrd="0" presId="urn:diagrams.loki3.com/BracketList+Icon"/>
    <dgm:cxn modelId="{E3FCB9C9-3B67-4542-8247-DFDBAE002A4F}" type="presParOf" srcId="{C1AF9BC2-D1A9-46C1-B7D5-A2F0392BE346}" destId="{1CEC367B-7219-44A8-9E48-3BE4B59A4183}" srcOrd="2" destOrd="0" presId="urn:diagrams.loki3.com/BracketList+Icon"/>
    <dgm:cxn modelId="{C642FD04-E238-41BB-9DFB-B33566E8590E}" type="presParOf" srcId="{C1AF9BC2-D1A9-46C1-B7D5-A2F0392BE346}" destId="{E8C06D01-FAE9-4D9C-9002-3EAEAA944459}" srcOrd="3" destOrd="0" presId="urn:diagrams.loki3.com/BracketList+Icon"/>
    <dgm:cxn modelId="{95BA9A8A-9336-4CFE-9234-D3F33A484668}" type="presParOf" srcId="{B11165CF-FC10-4BD0-9981-7C580DD38A12}" destId="{7153CA98-AEEE-42FA-B94C-6D312F46A938}" srcOrd="1" destOrd="0" presId="urn:diagrams.loki3.com/BracketList+Icon"/>
    <dgm:cxn modelId="{949B241D-E05A-4D72-9180-5333F52F6537}" type="presParOf" srcId="{B11165CF-FC10-4BD0-9981-7C580DD38A12}" destId="{261A07A8-7BA0-48D4-BB53-587510274F11}" srcOrd="2" destOrd="0" presId="urn:diagrams.loki3.com/BracketList+Icon"/>
    <dgm:cxn modelId="{BF164ED6-E259-443E-8361-2FC1542DC2A2}" type="presParOf" srcId="{261A07A8-7BA0-48D4-BB53-587510274F11}" destId="{A17397C7-BE8D-4B51-8E7D-56F4C1E04038}" srcOrd="0" destOrd="0" presId="urn:diagrams.loki3.com/BracketList+Icon"/>
    <dgm:cxn modelId="{B000C73C-5D24-4AD9-8829-DB9F185E8830}" type="presParOf" srcId="{261A07A8-7BA0-48D4-BB53-587510274F11}" destId="{31C55D4A-D0F9-482F-B453-5040E4FF8DCD}" srcOrd="1" destOrd="0" presId="urn:diagrams.loki3.com/BracketList+Icon"/>
    <dgm:cxn modelId="{D18E027D-27EC-4A2E-83FF-5928F853E63E}" type="presParOf" srcId="{261A07A8-7BA0-48D4-BB53-587510274F11}" destId="{67D714E5-80A5-41E5-9C44-DBBFAA4100FF}" srcOrd="2" destOrd="0" presId="urn:diagrams.loki3.com/BracketList+Icon"/>
    <dgm:cxn modelId="{B5664921-6D92-47B0-8602-D1EDCE9B71C7}" type="presParOf" srcId="{261A07A8-7BA0-48D4-BB53-587510274F11}" destId="{D15411B5-2876-4843-AA71-54ADC3EDBE9B}" srcOrd="3" destOrd="0" presId="urn:diagrams.loki3.com/BracketList+Icon"/>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1499E9C-D8E7-AB41-8544-676087FF773F}" type="doc">
      <dgm:prSet loTypeId="urn:microsoft.com/office/officeart/2005/8/layout/cycle6" loCatId="" qsTypeId="urn:microsoft.com/office/officeart/2005/8/quickstyle/simple4" qsCatId="simple" csTypeId="urn:microsoft.com/office/officeart/2005/8/colors/colorful1" csCatId="colorful" phldr="1"/>
      <dgm:spPr/>
      <dgm:t>
        <a:bodyPr/>
        <a:lstStyle/>
        <a:p>
          <a:endParaRPr lang="zh-CN" altLang="en-US"/>
        </a:p>
      </dgm:t>
    </dgm:pt>
    <dgm:pt modelId="{95AC46AE-29E4-1644-8896-A16A5D0A6148}">
      <dgm:prSet phldrT="[文本]"/>
      <dgm:spPr/>
      <dgm:t>
        <a:bodyPr/>
        <a:lstStyle/>
        <a:p>
          <a:r>
            <a:rPr lang="zh-CN" altLang="en-US"/>
            <a:t>调度开销</a:t>
          </a:r>
        </a:p>
      </dgm:t>
    </dgm:pt>
    <dgm:pt modelId="{B5089BEF-CB2C-5849-B6F8-0D2DE5F42C4F}" type="parTrans" cxnId="{ADCAF703-82BF-8349-B3A7-63924686281A}">
      <dgm:prSet/>
      <dgm:spPr/>
      <dgm:t>
        <a:bodyPr/>
        <a:lstStyle/>
        <a:p>
          <a:endParaRPr lang="zh-CN" altLang="en-US"/>
        </a:p>
      </dgm:t>
    </dgm:pt>
    <dgm:pt modelId="{A6AF49C5-D683-1241-AB44-5B97CC102E4A}" type="sibTrans" cxnId="{ADCAF703-82BF-8349-B3A7-63924686281A}">
      <dgm:prSet/>
      <dgm:spPr/>
      <dgm:t>
        <a:bodyPr/>
        <a:lstStyle/>
        <a:p>
          <a:endParaRPr lang="zh-CN" altLang="en-US"/>
        </a:p>
      </dgm:t>
    </dgm:pt>
    <dgm:pt modelId="{21C877DE-CF47-CA47-AEC9-AD7F6BC74C31}">
      <dgm:prSet phldrT="[文本]"/>
      <dgm:spPr/>
      <dgm:t>
        <a:bodyPr/>
        <a:lstStyle/>
        <a:p>
          <a:r>
            <a:rPr lang="zh-CN" altLang="en-US"/>
            <a:t>并发效率</a:t>
          </a:r>
        </a:p>
      </dgm:t>
    </dgm:pt>
    <dgm:pt modelId="{07887B4D-E7BC-784A-9777-CF81C93E823D}" type="parTrans" cxnId="{F9B32F34-A126-5847-9B2F-06CEDD08812E}">
      <dgm:prSet/>
      <dgm:spPr/>
      <dgm:t>
        <a:bodyPr/>
        <a:lstStyle/>
        <a:p>
          <a:endParaRPr lang="zh-CN" altLang="en-US"/>
        </a:p>
      </dgm:t>
    </dgm:pt>
    <dgm:pt modelId="{E9C828CE-54D6-2246-B576-94308A4E4B8F}" type="sibTrans" cxnId="{F9B32F34-A126-5847-9B2F-06CEDD08812E}">
      <dgm:prSet/>
      <dgm:spPr/>
      <dgm:t>
        <a:bodyPr/>
        <a:lstStyle/>
        <a:p>
          <a:endParaRPr lang="zh-CN" altLang="en-US"/>
        </a:p>
      </dgm:t>
    </dgm:pt>
    <dgm:pt modelId="{CAF8B6D3-25DE-BB4D-AC26-2B1E1077FDAF}">
      <dgm:prSet phldrT="[文本]"/>
      <dgm:spPr/>
      <dgm:t>
        <a:bodyPr/>
        <a:lstStyle/>
        <a:p>
          <a:r>
            <a:rPr lang="zh-CN" altLang="en-US"/>
            <a:t>执行时间</a:t>
          </a:r>
        </a:p>
      </dgm:t>
    </dgm:pt>
    <dgm:pt modelId="{822D1AE2-2EC6-DD46-8347-1654BDAB8503}" type="parTrans" cxnId="{04887F59-88FA-4146-A31C-CDE1B73B8C6D}">
      <dgm:prSet/>
      <dgm:spPr/>
      <dgm:t>
        <a:bodyPr/>
        <a:lstStyle/>
        <a:p>
          <a:endParaRPr lang="zh-CN" altLang="en-US"/>
        </a:p>
      </dgm:t>
    </dgm:pt>
    <dgm:pt modelId="{859CDBD3-75C6-014D-81F4-B221E4C7A673}" type="sibTrans" cxnId="{04887F59-88FA-4146-A31C-CDE1B73B8C6D}">
      <dgm:prSet/>
      <dgm:spPr/>
      <dgm:t>
        <a:bodyPr/>
        <a:lstStyle/>
        <a:p>
          <a:endParaRPr lang="zh-CN" altLang="en-US"/>
        </a:p>
      </dgm:t>
    </dgm:pt>
    <dgm:pt modelId="{F4946913-14F0-CD45-8102-AAF648E8BE61}" type="pres">
      <dgm:prSet presAssocID="{B1499E9C-D8E7-AB41-8544-676087FF773F}" presName="cycle" presStyleCnt="0">
        <dgm:presLayoutVars>
          <dgm:dir/>
          <dgm:resizeHandles val="exact"/>
        </dgm:presLayoutVars>
      </dgm:prSet>
      <dgm:spPr/>
    </dgm:pt>
    <dgm:pt modelId="{A8955512-8F74-6544-B988-73EA4541ED59}" type="pres">
      <dgm:prSet presAssocID="{95AC46AE-29E4-1644-8896-A16A5D0A6148}" presName="node" presStyleLbl="node1" presStyleIdx="0" presStyleCnt="3">
        <dgm:presLayoutVars>
          <dgm:bulletEnabled val="1"/>
        </dgm:presLayoutVars>
      </dgm:prSet>
      <dgm:spPr/>
    </dgm:pt>
    <dgm:pt modelId="{7C8D81AE-D778-F342-946B-7C6F307132ED}" type="pres">
      <dgm:prSet presAssocID="{95AC46AE-29E4-1644-8896-A16A5D0A6148}" presName="spNode" presStyleCnt="0"/>
      <dgm:spPr/>
    </dgm:pt>
    <dgm:pt modelId="{83828905-6829-9F4D-9AF2-4CE7429EB041}" type="pres">
      <dgm:prSet presAssocID="{A6AF49C5-D683-1241-AB44-5B97CC102E4A}" presName="sibTrans" presStyleLbl="sibTrans1D1" presStyleIdx="0" presStyleCnt="3"/>
      <dgm:spPr/>
    </dgm:pt>
    <dgm:pt modelId="{79866438-6B57-CB4C-88FB-9787A4150F09}" type="pres">
      <dgm:prSet presAssocID="{21C877DE-CF47-CA47-AEC9-AD7F6BC74C31}" presName="node" presStyleLbl="node1" presStyleIdx="1" presStyleCnt="3">
        <dgm:presLayoutVars>
          <dgm:bulletEnabled val="1"/>
        </dgm:presLayoutVars>
      </dgm:prSet>
      <dgm:spPr/>
    </dgm:pt>
    <dgm:pt modelId="{27A1CF66-9AE3-C54E-9213-B622D54D9F66}" type="pres">
      <dgm:prSet presAssocID="{21C877DE-CF47-CA47-AEC9-AD7F6BC74C31}" presName="spNode" presStyleCnt="0"/>
      <dgm:spPr/>
    </dgm:pt>
    <dgm:pt modelId="{09A6B3E4-F1CA-E146-A172-52BDCEB95E9B}" type="pres">
      <dgm:prSet presAssocID="{E9C828CE-54D6-2246-B576-94308A4E4B8F}" presName="sibTrans" presStyleLbl="sibTrans1D1" presStyleIdx="1" presStyleCnt="3"/>
      <dgm:spPr/>
    </dgm:pt>
    <dgm:pt modelId="{08EA07FB-8BA9-344A-8AAC-CEC4005B0D7D}" type="pres">
      <dgm:prSet presAssocID="{CAF8B6D3-25DE-BB4D-AC26-2B1E1077FDAF}" presName="node" presStyleLbl="node1" presStyleIdx="2" presStyleCnt="3">
        <dgm:presLayoutVars>
          <dgm:bulletEnabled val="1"/>
        </dgm:presLayoutVars>
      </dgm:prSet>
      <dgm:spPr/>
    </dgm:pt>
    <dgm:pt modelId="{DDF4494C-4FAB-6242-B088-16AF0A868611}" type="pres">
      <dgm:prSet presAssocID="{CAF8B6D3-25DE-BB4D-AC26-2B1E1077FDAF}" presName="spNode" presStyleCnt="0"/>
      <dgm:spPr/>
    </dgm:pt>
    <dgm:pt modelId="{C8223A9B-C202-D549-8EEE-C447989E43C5}" type="pres">
      <dgm:prSet presAssocID="{859CDBD3-75C6-014D-81F4-B221E4C7A673}" presName="sibTrans" presStyleLbl="sibTrans1D1" presStyleIdx="2" presStyleCnt="3"/>
      <dgm:spPr/>
    </dgm:pt>
  </dgm:ptLst>
  <dgm:cxnLst>
    <dgm:cxn modelId="{ADCAF703-82BF-8349-B3A7-63924686281A}" srcId="{B1499E9C-D8E7-AB41-8544-676087FF773F}" destId="{95AC46AE-29E4-1644-8896-A16A5D0A6148}" srcOrd="0" destOrd="0" parTransId="{B5089BEF-CB2C-5849-B6F8-0D2DE5F42C4F}" sibTransId="{A6AF49C5-D683-1241-AB44-5B97CC102E4A}"/>
    <dgm:cxn modelId="{C8DF8A09-D028-6B43-AD5F-6ED9CFC71583}" type="presOf" srcId="{A6AF49C5-D683-1241-AB44-5B97CC102E4A}" destId="{83828905-6829-9F4D-9AF2-4CE7429EB041}" srcOrd="0" destOrd="0" presId="urn:microsoft.com/office/officeart/2005/8/layout/cycle6"/>
    <dgm:cxn modelId="{E3A88921-FA26-244D-9D2D-C7E0B300C92F}" type="presOf" srcId="{21C877DE-CF47-CA47-AEC9-AD7F6BC74C31}" destId="{79866438-6B57-CB4C-88FB-9787A4150F09}" srcOrd="0" destOrd="0" presId="urn:microsoft.com/office/officeart/2005/8/layout/cycle6"/>
    <dgm:cxn modelId="{F9B32F34-A126-5847-9B2F-06CEDD08812E}" srcId="{B1499E9C-D8E7-AB41-8544-676087FF773F}" destId="{21C877DE-CF47-CA47-AEC9-AD7F6BC74C31}" srcOrd="1" destOrd="0" parTransId="{07887B4D-E7BC-784A-9777-CF81C93E823D}" sibTransId="{E9C828CE-54D6-2246-B576-94308A4E4B8F}"/>
    <dgm:cxn modelId="{04887F59-88FA-4146-A31C-CDE1B73B8C6D}" srcId="{B1499E9C-D8E7-AB41-8544-676087FF773F}" destId="{CAF8B6D3-25DE-BB4D-AC26-2B1E1077FDAF}" srcOrd="2" destOrd="0" parTransId="{822D1AE2-2EC6-DD46-8347-1654BDAB8503}" sibTransId="{859CDBD3-75C6-014D-81F4-B221E4C7A673}"/>
    <dgm:cxn modelId="{3CB05D85-1C98-9640-AC3E-2C959EC696E3}" type="presOf" srcId="{E9C828CE-54D6-2246-B576-94308A4E4B8F}" destId="{09A6B3E4-F1CA-E146-A172-52BDCEB95E9B}" srcOrd="0" destOrd="0" presId="urn:microsoft.com/office/officeart/2005/8/layout/cycle6"/>
    <dgm:cxn modelId="{0BAC6A90-3F11-044C-AAB0-ADD1D6BF276B}" type="presOf" srcId="{B1499E9C-D8E7-AB41-8544-676087FF773F}" destId="{F4946913-14F0-CD45-8102-AAF648E8BE61}" srcOrd="0" destOrd="0" presId="urn:microsoft.com/office/officeart/2005/8/layout/cycle6"/>
    <dgm:cxn modelId="{65ACE59C-C7ED-A04B-B55E-D165EBBD8665}" type="presOf" srcId="{CAF8B6D3-25DE-BB4D-AC26-2B1E1077FDAF}" destId="{08EA07FB-8BA9-344A-8AAC-CEC4005B0D7D}" srcOrd="0" destOrd="0" presId="urn:microsoft.com/office/officeart/2005/8/layout/cycle6"/>
    <dgm:cxn modelId="{0AD5ADDB-29AB-F149-A4C6-12FD646DFA74}" type="presOf" srcId="{95AC46AE-29E4-1644-8896-A16A5D0A6148}" destId="{A8955512-8F74-6544-B988-73EA4541ED59}" srcOrd="0" destOrd="0" presId="urn:microsoft.com/office/officeart/2005/8/layout/cycle6"/>
    <dgm:cxn modelId="{02DE85E6-3AB8-0E4A-B2AD-B0D0CABBD197}" type="presOf" srcId="{859CDBD3-75C6-014D-81F4-B221E4C7A673}" destId="{C8223A9B-C202-D549-8EEE-C447989E43C5}" srcOrd="0" destOrd="0" presId="urn:microsoft.com/office/officeart/2005/8/layout/cycle6"/>
    <dgm:cxn modelId="{6F027A76-6902-EA40-A014-AC9594A7BA97}" type="presParOf" srcId="{F4946913-14F0-CD45-8102-AAF648E8BE61}" destId="{A8955512-8F74-6544-B988-73EA4541ED59}" srcOrd="0" destOrd="0" presId="urn:microsoft.com/office/officeart/2005/8/layout/cycle6"/>
    <dgm:cxn modelId="{993FBC17-7117-E041-8EFF-F335876E840F}" type="presParOf" srcId="{F4946913-14F0-CD45-8102-AAF648E8BE61}" destId="{7C8D81AE-D778-F342-946B-7C6F307132ED}" srcOrd="1" destOrd="0" presId="urn:microsoft.com/office/officeart/2005/8/layout/cycle6"/>
    <dgm:cxn modelId="{82CB7227-528C-0C48-A5C9-C4DD3437635F}" type="presParOf" srcId="{F4946913-14F0-CD45-8102-AAF648E8BE61}" destId="{83828905-6829-9F4D-9AF2-4CE7429EB041}" srcOrd="2" destOrd="0" presId="urn:microsoft.com/office/officeart/2005/8/layout/cycle6"/>
    <dgm:cxn modelId="{B8142C6E-38BF-1945-BAB8-F815995386F8}" type="presParOf" srcId="{F4946913-14F0-CD45-8102-AAF648E8BE61}" destId="{79866438-6B57-CB4C-88FB-9787A4150F09}" srcOrd="3" destOrd="0" presId="urn:microsoft.com/office/officeart/2005/8/layout/cycle6"/>
    <dgm:cxn modelId="{72C078D8-A618-2A40-971F-C7A63B372FD6}" type="presParOf" srcId="{F4946913-14F0-CD45-8102-AAF648E8BE61}" destId="{27A1CF66-9AE3-C54E-9213-B622D54D9F66}" srcOrd="4" destOrd="0" presId="urn:microsoft.com/office/officeart/2005/8/layout/cycle6"/>
    <dgm:cxn modelId="{C478F4D1-F5DC-CD47-A416-CB447DE6B0F5}" type="presParOf" srcId="{F4946913-14F0-CD45-8102-AAF648E8BE61}" destId="{09A6B3E4-F1CA-E146-A172-52BDCEB95E9B}" srcOrd="5" destOrd="0" presId="urn:microsoft.com/office/officeart/2005/8/layout/cycle6"/>
    <dgm:cxn modelId="{4E419C88-5F51-1244-ADD1-38C40007D5BF}" type="presParOf" srcId="{F4946913-14F0-CD45-8102-AAF648E8BE61}" destId="{08EA07FB-8BA9-344A-8AAC-CEC4005B0D7D}" srcOrd="6" destOrd="0" presId="urn:microsoft.com/office/officeart/2005/8/layout/cycle6"/>
    <dgm:cxn modelId="{5F7567D8-2150-E14B-8690-79F993715316}" type="presParOf" srcId="{F4946913-14F0-CD45-8102-AAF648E8BE61}" destId="{DDF4494C-4FAB-6242-B088-16AF0A868611}" srcOrd="7" destOrd="0" presId="urn:microsoft.com/office/officeart/2005/8/layout/cycle6"/>
    <dgm:cxn modelId="{959C5865-02D3-7042-8FEE-B4872E1C3B13}" type="presParOf" srcId="{F4946913-14F0-CD45-8102-AAF648E8BE61}" destId="{C8223A9B-C202-D549-8EEE-C447989E43C5}" srcOrd="8" destOrd="0" presId="urn:microsoft.com/office/officeart/2005/8/layout/cycle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4DFD44F-31DE-4111-B1A2-338FAE45D603}">
      <dsp:nvSpPr>
        <dsp:cNvPr id="0" name=""/>
        <dsp:cNvSpPr/>
      </dsp:nvSpPr>
      <dsp:spPr>
        <a:xfrm rot="5400000">
          <a:off x="4410747" y="-1783024"/>
          <a:ext cx="745903" cy="4502304"/>
        </a:xfrm>
        <a:prstGeom prst="round2SameRect">
          <a:avLst/>
        </a:prstGeom>
        <a:solidFill>
          <a:schemeClr val="accent2">
            <a:tint val="40000"/>
            <a:alpha val="90000"/>
            <a:hueOff val="0"/>
            <a:satOff val="0"/>
            <a:lumOff val="0"/>
            <a:alphaOff val="0"/>
          </a:schemeClr>
        </a:solidFill>
        <a:ln w="9525" cap="flat" cmpd="sng" algn="ctr">
          <a:solidFill>
            <a:schemeClr val="accent2">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06680" tIns="53340" rIns="106680" bIns="53340" numCol="1" spcCol="1270" anchor="ctr" anchorCtr="0">
          <a:noAutofit/>
        </a:bodyPr>
        <a:lstStyle/>
        <a:p>
          <a:pPr marL="285750" lvl="1" indent="-285750" algn="l" defTabSz="1244600" rtl="0">
            <a:lnSpc>
              <a:spcPct val="90000"/>
            </a:lnSpc>
            <a:spcBef>
              <a:spcPct val="0"/>
            </a:spcBef>
            <a:spcAft>
              <a:spcPct val="15000"/>
            </a:spcAft>
            <a:buChar char="•"/>
          </a:pPr>
          <a:r>
            <a:rPr lang="zh-CN" sz="2800" kern="1200" baseline="0">
              <a:latin typeface="SimHei" charset="-122"/>
              <a:ea typeface="SimHei" charset="-122"/>
              <a:cs typeface="SimHei" charset="-122"/>
            </a:rPr>
            <a:t>为终端用户建立一进程</a:t>
          </a:r>
          <a:endParaRPr lang="zh-CN" sz="2800" kern="1200">
            <a:latin typeface="SimHei" charset="-122"/>
            <a:ea typeface="SimHei" charset="-122"/>
            <a:cs typeface="SimHei" charset="-122"/>
          </a:endParaRPr>
        </a:p>
      </dsp:txBody>
      <dsp:txXfrm rot="-5400000">
        <a:off x="2532547" y="131588"/>
        <a:ext cx="4465892" cy="673079"/>
      </dsp:txXfrm>
    </dsp:sp>
    <dsp:sp modelId="{42967B61-96C5-4608-8B0A-35005F37D22D}">
      <dsp:nvSpPr>
        <dsp:cNvPr id="0" name=""/>
        <dsp:cNvSpPr/>
      </dsp:nvSpPr>
      <dsp:spPr>
        <a:xfrm>
          <a:off x="0" y="1938"/>
          <a:ext cx="2532546" cy="932379"/>
        </a:xfrm>
        <a:prstGeom prst="roundRect">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1920" tIns="60960" rIns="121920" bIns="60960" numCol="1" spcCol="1270" anchor="ctr" anchorCtr="0">
          <a:noAutofit/>
        </a:bodyPr>
        <a:lstStyle/>
        <a:p>
          <a:pPr marL="0" lvl="0" indent="0" algn="ctr" defTabSz="1422400" rtl="0">
            <a:lnSpc>
              <a:spcPct val="90000"/>
            </a:lnSpc>
            <a:spcBef>
              <a:spcPct val="0"/>
            </a:spcBef>
            <a:spcAft>
              <a:spcPct val="35000"/>
            </a:spcAft>
            <a:buNone/>
          </a:pPr>
          <a:r>
            <a:rPr lang="zh-CN" altLang="en-US" sz="3200" kern="1200" baseline="0" dirty="0">
              <a:latin typeface="SimHei" charset="-122"/>
              <a:ea typeface="SimHei" charset="-122"/>
              <a:cs typeface="SimHei" charset="-122"/>
            </a:rPr>
            <a:t>用户登录</a:t>
          </a:r>
          <a:endParaRPr lang="zh-CN" altLang="en-US" sz="3200" kern="1200" dirty="0">
            <a:latin typeface="SimHei" charset="-122"/>
            <a:ea typeface="SimHei" charset="-122"/>
            <a:cs typeface="SimHei" charset="-122"/>
          </a:endParaRPr>
        </a:p>
      </dsp:txBody>
      <dsp:txXfrm>
        <a:off x="45515" y="47453"/>
        <a:ext cx="2441516" cy="841349"/>
      </dsp:txXfrm>
    </dsp:sp>
    <dsp:sp modelId="{1546218B-DCD0-4D9D-AB76-2BA22DA2ED4C}">
      <dsp:nvSpPr>
        <dsp:cNvPr id="0" name=""/>
        <dsp:cNvSpPr/>
      </dsp:nvSpPr>
      <dsp:spPr>
        <a:xfrm rot="5400000">
          <a:off x="4410747" y="-804026"/>
          <a:ext cx="745903" cy="4502304"/>
        </a:xfrm>
        <a:prstGeom prst="round2SameRect">
          <a:avLst/>
        </a:prstGeom>
        <a:solidFill>
          <a:schemeClr val="accent3">
            <a:tint val="40000"/>
            <a:alpha val="90000"/>
            <a:hueOff val="0"/>
            <a:satOff val="0"/>
            <a:lumOff val="0"/>
            <a:alphaOff val="0"/>
          </a:schemeClr>
        </a:solidFill>
        <a:ln w="9525" cap="flat" cmpd="sng" algn="ctr">
          <a:solidFill>
            <a:schemeClr val="accent3">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06680" tIns="53340" rIns="106680" bIns="53340" numCol="1" spcCol="1270" anchor="ctr" anchorCtr="0">
          <a:noAutofit/>
        </a:bodyPr>
        <a:lstStyle/>
        <a:p>
          <a:pPr marL="285750" lvl="1" indent="-285750" algn="l" defTabSz="1244600" rtl="0">
            <a:lnSpc>
              <a:spcPct val="90000"/>
            </a:lnSpc>
            <a:spcBef>
              <a:spcPct val="0"/>
            </a:spcBef>
            <a:spcAft>
              <a:spcPct val="15000"/>
            </a:spcAft>
            <a:buChar char="•"/>
          </a:pPr>
          <a:r>
            <a:rPr lang="zh-CN" sz="2800" kern="1200" baseline="0">
              <a:latin typeface="SimHei" charset="-122"/>
              <a:ea typeface="SimHei" charset="-122"/>
              <a:cs typeface="SimHei" charset="-122"/>
            </a:rPr>
            <a:t>为被调度的作业建立进程</a:t>
          </a:r>
          <a:endParaRPr lang="zh-CN" sz="2800" kern="1200">
            <a:latin typeface="SimHei" charset="-122"/>
            <a:ea typeface="SimHei" charset="-122"/>
            <a:cs typeface="SimHei" charset="-122"/>
          </a:endParaRPr>
        </a:p>
      </dsp:txBody>
      <dsp:txXfrm rot="-5400000">
        <a:off x="2532547" y="1110586"/>
        <a:ext cx="4465892" cy="673079"/>
      </dsp:txXfrm>
    </dsp:sp>
    <dsp:sp modelId="{9C939D30-8F67-4E10-9D07-4277B7A2B6C2}">
      <dsp:nvSpPr>
        <dsp:cNvPr id="0" name=""/>
        <dsp:cNvSpPr/>
      </dsp:nvSpPr>
      <dsp:spPr>
        <a:xfrm>
          <a:off x="0" y="980936"/>
          <a:ext cx="2532546" cy="932379"/>
        </a:xfrm>
        <a:prstGeom prst="roundRect">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1920" tIns="60960" rIns="121920" bIns="60960" numCol="1" spcCol="1270" anchor="ctr" anchorCtr="0">
          <a:noAutofit/>
        </a:bodyPr>
        <a:lstStyle/>
        <a:p>
          <a:pPr marL="0" lvl="0" indent="0" algn="ctr" defTabSz="1422400" rtl="0">
            <a:lnSpc>
              <a:spcPct val="90000"/>
            </a:lnSpc>
            <a:spcBef>
              <a:spcPct val="0"/>
            </a:spcBef>
            <a:spcAft>
              <a:spcPct val="35000"/>
            </a:spcAft>
            <a:buNone/>
          </a:pPr>
          <a:r>
            <a:rPr lang="zh-CN" altLang="en-US" sz="3200" kern="1200" baseline="0" dirty="0">
              <a:latin typeface="SimHei" charset="-122"/>
              <a:ea typeface="SimHei" charset="-122"/>
              <a:cs typeface="SimHei" charset="-122"/>
            </a:rPr>
            <a:t>作业调度</a:t>
          </a:r>
          <a:endParaRPr lang="zh-CN" altLang="en-US" sz="3200" kern="1200" dirty="0">
            <a:latin typeface="SimHei" charset="-122"/>
            <a:ea typeface="SimHei" charset="-122"/>
            <a:cs typeface="SimHei" charset="-122"/>
          </a:endParaRPr>
        </a:p>
      </dsp:txBody>
      <dsp:txXfrm>
        <a:off x="45515" y="1026451"/>
        <a:ext cx="2441516" cy="841349"/>
      </dsp:txXfrm>
    </dsp:sp>
    <dsp:sp modelId="{04C35690-7ED7-4F68-BBBD-785ADC3E9258}">
      <dsp:nvSpPr>
        <dsp:cNvPr id="0" name=""/>
        <dsp:cNvSpPr/>
      </dsp:nvSpPr>
      <dsp:spPr>
        <a:xfrm rot="5400000">
          <a:off x="4410747" y="174971"/>
          <a:ext cx="745903" cy="4502304"/>
        </a:xfrm>
        <a:prstGeom prst="round2SameRect">
          <a:avLst/>
        </a:prstGeom>
        <a:solidFill>
          <a:schemeClr val="accent4">
            <a:tint val="40000"/>
            <a:alpha val="90000"/>
            <a:hueOff val="0"/>
            <a:satOff val="0"/>
            <a:lumOff val="0"/>
            <a:alphaOff val="0"/>
          </a:schemeClr>
        </a:solidFill>
        <a:ln w="9525" cap="flat" cmpd="sng" algn="ctr">
          <a:solidFill>
            <a:schemeClr val="accent4">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06680" tIns="53340" rIns="106680" bIns="53340" numCol="1" spcCol="1270" anchor="ctr" anchorCtr="0">
          <a:noAutofit/>
        </a:bodyPr>
        <a:lstStyle/>
        <a:p>
          <a:pPr marL="285750" lvl="1" indent="-285750" algn="l" defTabSz="1244600" rtl="0">
            <a:lnSpc>
              <a:spcPct val="90000"/>
            </a:lnSpc>
            <a:spcBef>
              <a:spcPct val="0"/>
            </a:spcBef>
            <a:spcAft>
              <a:spcPct val="15000"/>
            </a:spcAft>
            <a:buChar char="•"/>
          </a:pPr>
          <a:r>
            <a:rPr lang="zh-CN" altLang="en-US" sz="2800" kern="1200" baseline="0">
              <a:latin typeface="SimHei" charset="-122"/>
              <a:ea typeface="SimHei" charset="-122"/>
              <a:cs typeface="SimHei" charset="-122"/>
            </a:rPr>
            <a:t>如</a:t>
          </a:r>
          <a:r>
            <a:rPr lang="zh-CN" sz="2800" kern="1200" baseline="0">
              <a:latin typeface="SimHei" charset="-122"/>
              <a:ea typeface="SimHei" charset="-122"/>
              <a:cs typeface="SimHei" charset="-122"/>
            </a:rPr>
            <a:t>打印时建立打印进程</a:t>
          </a:r>
          <a:endParaRPr lang="zh-CN" sz="2800" kern="1200">
            <a:latin typeface="SimHei" charset="-122"/>
            <a:ea typeface="SimHei" charset="-122"/>
            <a:cs typeface="SimHei" charset="-122"/>
          </a:endParaRPr>
        </a:p>
      </dsp:txBody>
      <dsp:txXfrm rot="-5400000">
        <a:off x="2532547" y="2089583"/>
        <a:ext cx="4465892" cy="673079"/>
      </dsp:txXfrm>
    </dsp:sp>
    <dsp:sp modelId="{DA9019C0-6B6F-4525-8476-D3ACC9528EE4}">
      <dsp:nvSpPr>
        <dsp:cNvPr id="0" name=""/>
        <dsp:cNvSpPr/>
      </dsp:nvSpPr>
      <dsp:spPr>
        <a:xfrm>
          <a:off x="0" y="1959934"/>
          <a:ext cx="2532546" cy="932379"/>
        </a:xfrm>
        <a:prstGeom prst="roundRect">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1920" tIns="60960" rIns="121920" bIns="60960" numCol="1" spcCol="1270" anchor="ctr" anchorCtr="0">
          <a:noAutofit/>
        </a:bodyPr>
        <a:lstStyle/>
        <a:p>
          <a:pPr marL="0" lvl="0" indent="0" algn="ctr" defTabSz="1422400" rtl="0">
            <a:lnSpc>
              <a:spcPct val="90000"/>
            </a:lnSpc>
            <a:spcBef>
              <a:spcPct val="0"/>
            </a:spcBef>
            <a:spcAft>
              <a:spcPct val="35000"/>
            </a:spcAft>
            <a:buNone/>
          </a:pPr>
          <a:r>
            <a:rPr lang="zh-CN" altLang="en-US" sz="3200" kern="1200" baseline="0">
              <a:latin typeface="SimHei" charset="-122"/>
              <a:ea typeface="SimHei" charset="-122"/>
              <a:cs typeface="SimHei" charset="-122"/>
            </a:rPr>
            <a:t>提供服务</a:t>
          </a:r>
          <a:endParaRPr lang="zh-CN" altLang="en-US" sz="3200" kern="1200">
            <a:latin typeface="SimHei" charset="-122"/>
            <a:ea typeface="SimHei" charset="-122"/>
            <a:cs typeface="SimHei" charset="-122"/>
          </a:endParaRPr>
        </a:p>
      </dsp:txBody>
      <dsp:txXfrm>
        <a:off x="45515" y="2005449"/>
        <a:ext cx="2441516" cy="841349"/>
      </dsp:txXfrm>
    </dsp:sp>
    <dsp:sp modelId="{46864A4D-BCC1-487A-9A6C-73895C26EED2}">
      <dsp:nvSpPr>
        <dsp:cNvPr id="0" name=""/>
        <dsp:cNvSpPr/>
      </dsp:nvSpPr>
      <dsp:spPr>
        <a:xfrm rot="5400000">
          <a:off x="4410747" y="1153969"/>
          <a:ext cx="745903" cy="4502304"/>
        </a:xfrm>
        <a:prstGeom prst="round2SameRect">
          <a:avLst/>
        </a:prstGeom>
        <a:solidFill>
          <a:schemeClr val="accent5">
            <a:tint val="40000"/>
            <a:alpha val="90000"/>
            <a:hueOff val="0"/>
            <a:satOff val="0"/>
            <a:lumOff val="0"/>
            <a:alphaOff val="0"/>
          </a:schemeClr>
        </a:solidFill>
        <a:ln w="9525" cap="flat" cmpd="sng" algn="ctr">
          <a:solidFill>
            <a:schemeClr val="accent5">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06680" tIns="53340" rIns="106680" bIns="53340" numCol="1" spcCol="1270" anchor="ctr" anchorCtr="0">
          <a:noAutofit/>
        </a:bodyPr>
        <a:lstStyle/>
        <a:p>
          <a:pPr marL="285750" lvl="1" indent="-285750" algn="l" defTabSz="1244600" rtl="0">
            <a:lnSpc>
              <a:spcPct val="90000"/>
            </a:lnSpc>
            <a:spcBef>
              <a:spcPct val="0"/>
            </a:spcBef>
            <a:spcAft>
              <a:spcPct val="15000"/>
            </a:spcAft>
            <a:buChar char="•"/>
          </a:pPr>
          <a:r>
            <a:rPr lang="zh-CN" sz="2800" kern="1200" baseline="0">
              <a:latin typeface="SimHei" charset="-122"/>
              <a:ea typeface="SimHei" charset="-122"/>
              <a:cs typeface="SimHei" charset="-122"/>
            </a:rPr>
            <a:t>由应用程序建立多个进程</a:t>
          </a:r>
          <a:endParaRPr lang="zh-CN" sz="2800" kern="1200">
            <a:latin typeface="SimHei" charset="-122"/>
            <a:ea typeface="SimHei" charset="-122"/>
            <a:cs typeface="SimHei" charset="-122"/>
          </a:endParaRPr>
        </a:p>
      </dsp:txBody>
      <dsp:txXfrm rot="-5400000">
        <a:off x="2532547" y="3068581"/>
        <a:ext cx="4465892" cy="673079"/>
      </dsp:txXfrm>
    </dsp:sp>
    <dsp:sp modelId="{DF66B0C2-3025-47B8-B615-B8BD9B9295B9}">
      <dsp:nvSpPr>
        <dsp:cNvPr id="0" name=""/>
        <dsp:cNvSpPr/>
      </dsp:nvSpPr>
      <dsp:spPr>
        <a:xfrm>
          <a:off x="0" y="2938932"/>
          <a:ext cx="2532546" cy="932379"/>
        </a:xfrm>
        <a:prstGeom prst="roundRect">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1920" tIns="60960" rIns="121920" bIns="60960" numCol="1" spcCol="1270" anchor="ctr" anchorCtr="0">
          <a:noAutofit/>
        </a:bodyPr>
        <a:lstStyle/>
        <a:p>
          <a:pPr marL="0" lvl="0" indent="0" algn="ctr" defTabSz="1422400" rtl="0">
            <a:lnSpc>
              <a:spcPct val="90000"/>
            </a:lnSpc>
            <a:spcBef>
              <a:spcPct val="0"/>
            </a:spcBef>
            <a:spcAft>
              <a:spcPct val="35000"/>
            </a:spcAft>
            <a:buNone/>
          </a:pPr>
          <a:r>
            <a:rPr lang="zh-CN" altLang="en-US" sz="3200" kern="1200" baseline="0">
              <a:latin typeface="SimHei" charset="-122"/>
              <a:ea typeface="SimHei" charset="-122"/>
              <a:cs typeface="SimHei" charset="-122"/>
            </a:rPr>
            <a:t>应用请求</a:t>
          </a:r>
          <a:endParaRPr lang="zh-CN" altLang="en-US" sz="3200" kern="1200">
            <a:latin typeface="SimHei" charset="-122"/>
            <a:ea typeface="SimHei" charset="-122"/>
            <a:cs typeface="SimHei" charset="-122"/>
          </a:endParaRPr>
        </a:p>
      </dsp:txBody>
      <dsp:txXfrm>
        <a:off x="45515" y="2984447"/>
        <a:ext cx="2441516" cy="84134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051F5D-7B15-49F5-A5FC-EF56CD284E3B}">
      <dsp:nvSpPr>
        <dsp:cNvPr id="0" name=""/>
        <dsp:cNvSpPr/>
      </dsp:nvSpPr>
      <dsp:spPr>
        <a:xfrm>
          <a:off x="3808" y="179156"/>
          <a:ext cx="1948019" cy="13049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3144" tIns="93980" rIns="263144" bIns="93980" numCol="1" spcCol="1270" anchor="ctr" anchorCtr="0">
          <a:noAutofit/>
        </a:bodyPr>
        <a:lstStyle/>
        <a:p>
          <a:pPr marL="0" lvl="0" indent="0" algn="r" defTabSz="1644650">
            <a:lnSpc>
              <a:spcPct val="90000"/>
            </a:lnSpc>
            <a:spcBef>
              <a:spcPct val="0"/>
            </a:spcBef>
            <a:spcAft>
              <a:spcPct val="35000"/>
            </a:spcAft>
            <a:buNone/>
          </a:pPr>
          <a:r>
            <a:rPr lang="zh-CN" altLang="en-US" sz="3700" kern="1200" dirty="0"/>
            <a:t>内核级线程</a:t>
          </a:r>
        </a:p>
      </dsp:txBody>
      <dsp:txXfrm>
        <a:off x="3808" y="179156"/>
        <a:ext cx="1948019" cy="1304943"/>
      </dsp:txXfrm>
    </dsp:sp>
    <dsp:sp modelId="{BD205E39-9FD5-4B20-BD00-B8FC60D3D4C5}">
      <dsp:nvSpPr>
        <dsp:cNvPr id="0" name=""/>
        <dsp:cNvSpPr/>
      </dsp:nvSpPr>
      <dsp:spPr>
        <a:xfrm>
          <a:off x="1951828" y="138377"/>
          <a:ext cx="389603" cy="1386502"/>
        </a:xfrm>
        <a:prstGeom prst="leftBrace">
          <a:avLst>
            <a:gd name="adj1" fmla="val 35000"/>
            <a:gd name="adj2" fmla="val 50000"/>
          </a:avLst>
        </a:prstGeom>
        <a:noFill/>
        <a:ln w="9525" cap="flat"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E8C06D01-FAE9-4D9C-9002-3EAEAA944459}">
      <dsp:nvSpPr>
        <dsp:cNvPr id="0" name=""/>
        <dsp:cNvSpPr/>
      </dsp:nvSpPr>
      <dsp:spPr>
        <a:xfrm>
          <a:off x="2497273" y="138377"/>
          <a:ext cx="5298613" cy="1386502"/>
        </a:xfrm>
        <a:prstGeom prst="rect">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40970" tIns="140970" rIns="140970" bIns="140970" numCol="1" spcCol="1270" anchor="ctr" anchorCtr="0">
          <a:noAutofit/>
        </a:bodyPr>
        <a:lstStyle/>
        <a:p>
          <a:pPr marL="285750" lvl="1" indent="-285750" algn="l" defTabSz="1644650">
            <a:lnSpc>
              <a:spcPct val="90000"/>
            </a:lnSpc>
            <a:spcBef>
              <a:spcPct val="0"/>
            </a:spcBef>
            <a:spcAft>
              <a:spcPct val="15000"/>
            </a:spcAft>
            <a:buChar char="•"/>
          </a:pPr>
          <a:r>
            <a:rPr lang="zh-CN" altLang="en-US" sz="3700" kern="1200" dirty="0"/>
            <a:t>每个线程在内核看来都是一个进程</a:t>
          </a:r>
        </a:p>
      </dsp:txBody>
      <dsp:txXfrm>
        <a:off x="2497273" y="138377"/>
        <a:ext cx="5298613" cy="1386502"/>
      </dsp:txXfrm>
    </dsp:sp>
    <dsp:sp modelId="{A17397C7-BE8D-4B51-8E7D-56F4C1E04038}">
      <dsp:nvSpPr>
        <dsp:cNvPr id="0" name=""/>
        <dsp:cNvSpPr/>
      </dsp:nvSpPr>
      <dsp:spPr>
        <a:xfrm>
          <a:off x="3808" y="1698859"/>
          <a:ext cx="1948019" cy="13049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3144" tIns="93980" rIns="263144" bIns="93980" numCol="1" spcCol="1270" anchor="ctr" anchorCtr="0">
          <a:noAutofit/>
        </a:bodyPr>
        <a:lstStyle/>
        <a:p>
          <a:pPr marL="0" lvl="0" indent="0" algn="r" defTabSz="1644650">
            <a:lnSpc>
              <a:spcPct val="90000"/>
            </a:lnSpc>
            <a:spcBef>
              <a:spcPct val="0"/>
            </a:spcBef>
            <a:spcAft>
              <a:spcPct val="35000"/>
            </a:spcAft>
            <a:buNone/>
          </a:pPr>
          <a:r>
            <a:rPr lang="zh-CN" altLang="en-US" sz="3700" kern="1200" dirty="0"/>
            <a:t>用户级线程</a:t>
          </a:r>
        </a:p>
      </dsp:txBody>
      <dsp:txXfrm>
        <a:off x="3808" y="1698859"/>
        <a:ext cx="1948019" cy="1304943"/>
      </dsp:txXfrm>
    </dsp:sp>
    <dsp:sp modelId="{31C55D4A-D0F9-482F-B453-5040E4FF8DCD}">
      <dsp:nvSpPr>
        <dsp:cNvPr id="0" name=""/>
        <dsp:cNvSpPr/>
      </dsp:nvSpPr>
      <dsp:spPr>
        <a:xfrm>
          <a:off x="1951828" y="1658080"/>
          <a:ext cx="389603" cy="1386502"/>
        </a:xfrm>
        <a:prstGeom prst="leftBrace">
          <a:avLst>
            <a:gd name="adj1" fmla="val 35000"/>
            <a:gd name="adj2" fmla="val 50000"/>
          </a:avLst>
        </a:prstGeom>
        <a:noFill/>
        <a:ln w="9525" cap="flat"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D15411B5-2876-4843-AA71-54ADC3EDBE9B}">
      <dsp:nvSpPr>
        <dsp:cNvPr id="0" name=""/>
        <dsp:cNvSpPr/>
      </dsp:nvSpPr>
      <dsp:spPr>
        <a:xfrm>
          <a:off x="2497273" y="1658080"/>
          <a:ext cx="5298613" cy="1386502"/>
        </a:xfrm>
        <a:prstGeom prst="rect">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40970" tIns="140970" rIns="140970" bIns="140970" numCol="1" spcCol="1270" anchor="ctr" anchorCtr="0">
          <a:noAutofit/>
        </a:bodyPr>
        <a:lstStyle/>
        <a:p>
          <a:pPr marL="285750" lvl="1" indent="-285750" algn="l" defTabSz="1644650">
            <a:lnSpc>
              <a:spcPct val="90000"/>
            </a:lnSpc>
            <a:spcBef>
              <a:spcPct val="0"/>
            </a:spcBef>
            <a:spcAft>
              <a:spcPct val="15000"/>
            </a:spcAft>
            <a:buChar char="•"/>
          </a:pPr>
          <a:r>
            <a:rPr lang="zh-CN" altLang="en-US" sz="3700" kern="1200" dirty="0"/>
            <a:t>内核无法感知，用户自己控制</a:t>
          </a:r>
        </a:p>
      </dsp:txBody>
      <dsp:txXfrm>
        <a:off x="2497273" y="1658080"/>
        <a:ext cx="5298613" cy="138650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955512-8F74-6544-B988-73EA4541ED59}">
      <dsp:nvSpPr>
        <dsp:cNvPr id="0" name=""/>
        <dsp:cNvSpPr/>
      </dsp:nvSpPr>
      <dsp:spPr>
        <a:xfrm>
          <a:off x="1877830" y="1318"/>
          <a:ext cx="1165384" cy="757499"/>
        </a:xfrm>
        <a:prstGeom prst="roundRect">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CN" altLang="en-US" sz="1800" kern="1200"/>
            <a:t>调度开销</a:t>
          </a:r>
        </a:p>
      </dsp:txBody>
      <dsp:txXfrm>
        <a:off x="1914808" y="38296"/>
        <a:ext cx="1091428" cy="683543"/>
      </dsp:txXfrm>
    </dsp:sp>
    <dsp:sp modelId="{83828905-6829-9F4D-9AF2-4CE7429EB041}">
      <dsp:nvSpPr>
        <dsp:cNvPr id="0" name=""/>
        <dsp:cNvSpPr/>
      </dsp:nvSpPr>
      <dsp:spPr>
        <a:xfrm>
          <a:off x="1450729" y="380068"/>
          <a:ext cx="2019586" cy="2019586"/>
        </a:xfrm>
        <a:custGeom>
          <a:avLst/>
          <a:gdLst/>
          <a:ahLst/>
          <a:cxnLst/>
          <a:rect l="0" t="0" r="0" b="0"/>
          <a:pathLst>
            <a:path>
              <a:moveTo>
                <a:pt x="1600941" y="191119"/>
              </a:moveTo>
              <a:arcTo wR="1009793" hR="1009793" stAng="18349939" swAng="3645263"/>
            </a:path>
          </a:pathLst>
        </a:custGeom>
        <a:noFill/>
        <a:ln w="9525" cap="flat" cmpd="sng" algn="ctr">
          <a:solidFill>
            <a:schemeClr val="accent2">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79866438-6B57-CB4C-88FB-9787A4150F09}">
      <dsp:nvSpPr>
        <dsp:cNvPr id="0" name=""/>
        <dsp:cNvSpPr/>
      </dsp:nvSpPr>
      <dsp:spPr>
        <a:xfrm>
          <a:off x="2752336" y="1516008"/>
          <a:ext cx="1165384" cy="757499"/>
        </a:xfrm>
        <a:prstGeom prst="roundRect">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CN" altLang="en-US" sz="1800" kern="1200"/>
            <a:t>并发效率</a:t>
          </a:r>
        </a:p>
      </dsp:txBody>
      <dsp:txXfrm>
        <a:off x="2789314" y="1552986"/>
        <a:ext cx="1091428" cy="683543"/>
      </dsp:txXfrm>
    </dsp:sp>
    <dsp:sp modelId="{09A6B3E4-F1CA-E146-A172-52BDCEB95E9B}">
      <dsp:nvSpPr>
        <dsp:cNvPr id="0" name=""/>
        <dsp:cNvSpPr/>
      </dsp:nvSpPr>
      <dsp:spPr>
        <a:xfrm>
          <a:off x="1450729" y="380068"/>
          <a:ext cx="2019586" cy="2019586"/>
        </a:xfrm>
        <a:custGeom>
          <a:avLst/>
          <a:gdLst/>
          <a:ahLst/>
          <a:cxnLst/>
          <a:rect l="0" t="0" r="0" b="0"/>
          <a:pathLst>
            <a:path>
              <a:moveTo>
                <a:pt x="1489940" y="1898128"/>
              </a:moveTo>
              <a:arcTo wR="1009793" hR="1009793" stAng="3696520" swAng="3406960"/>
            </a:path>
          </a:pathLst>
        </a:custGeom>
        <a:noFill/>
        <a:ln w="9525" cap="flat" cmpd="sng" algn="ctr">
          <a:solidFill>
            <a:schemeClr val="accent3">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08EA07FB-8BA9-344A-8AAC-CEC4005B0D7D}">
      <dsp:nvSpPr>
        <dsp:cNvPr id="0" name=""/>
        <dsp:cNvSpPr/>
      </dsp:nvSpPr>
      <dsp:spPr>
        <a:xfrm>
          <a:off x="1003324" y="1516008"/>
          <a:ext cx="1165384" cy="757499"/>
        </a:xfrm>
        <a:prstGeom prst="roundRect">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CN" altLang="en-US" sz="1800" kern="1200"/>
            <a:t>执行时间</a:t>
          </a:r>
        </a:p>
      </dsp:txBody>
      <dsp:txXfrm>
        <a:off x="1040302" y="1552986"/>
        <a:ext cx="1091428" cy="683543"/>
      </dsp:txXfrm>
    </dsp:sp>
    <dsp:sp modelId="{C8223A9B-C202-D549-8EEE-C447989E43C5}">
      <dsp:nvSpPr>
        <dsp:cNvPr id="0" name=""/>
        <dsp:cNvSpPr/>
      </dsp:nvSpPr>
      <dsp:spPr>
        <a:xfrm>
          <a:off x="1450729" y="380068"/>
          <a:ext cx="2019586" cy="2019586"/>
        </a:xfrm>
        <a:custGeom>
          <a:avLst/>
          <a:gdLst/>
          <a:ahLst/>
          <a:cxnLst/>
          <a:rect l="0" t="0" r="0" b="0"/>
          <a:pathLst>
            <a:path>
              <a:moveTo>
                <a:pt x="6665" y="1125622"/>
              </a:moveTo>
              <a:arcTo wR="1009793" hR="1009793" stAng="10404798" swAng="3645263"/>
            </a:path>
          </a:pathLst>
        </a:custGeom>
        <a:noFill/>
        <a:ln w="9525" cap="flat" cmpd="sng" algn="ctr">
          <a:solidFill>
            <a:schemeClr val="accent4">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diagrams.loki3.com/BracketList+Icon">
  <dgm:title val="垂直括号列表"/>
  <dgm:desc val="用于显示分组的信息块。适合于大量的 2 级文本。"/>
  <dgm:catLst>
    <dgm:cat type="list" pri="4110"/>
    <dgm:cat type="officeonline" pri="3000"/>
  </dgm:catLst>
  <dgm:sampData>
    <dgm:dataModel>
      <dgm:ptLst>
        <dgm:pt modelId="0" type="doc"/>
        <dgm:pt modelId="1">
          <dgm:prSet phldr="1"/>
        </dgm:pt>
        <dgm:pt modelId="11">
          <dgm:prSet phldr="1"/>
        </dgm:pt>
        <dgm:pt modelId="2">
          <dgm:prSet phldr="1"/>
        </dgm:pt>
        <dgm:pt modelId="21">
          <dgm:prSet phldr="1"/>
        </dgm:pt>
      </dgm:ptLst>
      <dgm:cxnLst>
        <dgm:cxn modelId="3" srcId="0" destId="1" srcOrd="0" destOrd="0"/>
        <dgm:cxn modelId="4" srcId="1" destId="11" srcOrd="0" destOrd="0"/>
        <dgm:cxn modelId="5" srcId="0" destId="2" srcOrd="0" destOrd="0"/>
        <dgm:cxn modelId="6" srcId="2" destId="2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V" refType="primFontSz" refFor="des" refForName="parTx" fact="0.1"/>
      <dgm:constr type="primFontSz" for="des" forName="parTx" val="65"/>
      <dgm:constr type="primFontSz" for="des" forName="desTx" refType="primFontSz" refFor="des" refForName="parTx"/>
      <dgm:constr type="h" for="des" forName="parTx" refType="primFontSz" refFor="des" refForName="parTx" fact="0.55"/>
      <dgm:constr type="h" for="des" forName="bracket" refType="primFontSz" refFor="des" refForName="parTx" fact="0.55"/>
      <dgm:constr type="h" for="des" forName="desTx" refType="primFontSz" refFor="des" refForName="parTx" fact="0.55"/>
    </dgm:constrLst>
    <dgm:ruleLst>
      <dgm:rule type="primFontSz" for="des" forName="parTx" val="5" fact="NaN" max="NaN"/>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Tx" refType="w" fact="0.25"/>
          <dgm:constr type="w" for="ch" forName="bracket" refType="w" fact="0.05"/>
          <dgm:constr type="w" for="ch" forName="spH" refType="w" fact="0.02"/>
          <dgm:constr type="w" for="ch" forName="desTx" refType="w" fact="0.68"/>
          <dgm:constr type="h" for="ch" forName="bracket" refType="h" refFor="ch" refForName="desTx" op="gte"/>
          <dgm:constr type="h" for="ch" forName="bracket" refType="h" refFor="ch" refForName="parTx" op="gte"/>
          <dgm:constr type="h" for="ch" forName="desTx" refType="h" refFor="ch" refForName="parTx" op="gte"/>
        </dgm:constrLst>
        <dgm:ruleLst/>
        <dgm:layoutNode name="parTx" styleLbl="revTx">
          <dgm:varLst>
            <dgm:chMax val="1"/>
            <dgm:bulletEnabled val="1"/>
          </dgm:varLst>
          <dgm:choose name="Name8">
            <dgm:if name="Name9" func="var" arg="dir" op="equ" val="norm">
              <dgm:alg type="tx">
                <dgm:param type="parTxLTRAlign" val="r"/>
              </dgm:alg>
            </dgm:if>
            <dgm:else name="Name10">
              <dgm:alg type="tx">
                <dgm:param type="parTxLTRAlign" val="l"/>
              </dgm:alg>
            </dgm:else>
          </dgm:choose>
          <dgm:shape xmlns:r="http://schemas.openxmlformats.org/officeDocument/2006/relationships" type="rect" r:blip="">
            <dgm:adjLst/>
          </dgm:shape>
          <dgm:presOf axis="self" ptType="node"/>
          <dgm:constrLst>
            <dgm:constr type="tMarg" refType="primFontSz" fact="0.2"/>
            <dgm:constr type="bMarg" refType="primFontSz" fact="0.2"/>
          </dgm:constrLst>
          <dgm:ruleLst>
            <dgm:rule type="h" val="INF" fact="NaN" max="NaN"/>
          </dgm:ruleLst>
        </dgm:layoutNode>
        <dgm:layoutNode name="bracket" styleLbl="parChTrans1D1">
          <dgm:alg type="sp"/>
          <dgm:choose name="Name11">
            <dgm:if name="Name12" func="var" arg="dir" op="equ" val="norm">
              <dgm:shape xmlns:r="http://schemas.openxmlformats.org/officeDocument/2006/relationships" type="leftBrace" r:blip="">
                <dgm:adjLst>
                  <dgm:adj idx="1" val="0.35"/>
                </dgm:adjLst>
              </dgm:shape>
            </dgm:if>
            <dgm:else name="Name13">
              <dgm:shape xmlns:r="http://schemas.openxmlformats.org/officeDocument/2006/relationships" rot="180" type="leftBrace" r:blip="">
                <dgm:adjLst>
                  <dgm:adj idx="1" val="0.35"/>
                </dgm:adjLst>
              </dgm:shape>
            </dgm:else>
          </dgm:choose>
          <dgm:presOf/>
        </dgm:layoutNode>
        <dgm:layoutNode name="spH">
          <dgm:alg type="sp"/>
        </dgm:layoutNode>
        <dgm:choose name="Name14">
          <dgm:if name="Name15" axis="ch" ptType="node" func="cnt" op="gte" val="1">
            <dgm:layoutNode name="desTx" styleLbl="node1">
              <dgm:varLst>
                <dgm:bulletEnabled val="1"/>
              </dgm:varLst>
              <dgm:alg type="tx">
                <dgm:param type="stBulletLvl" val="1"/>
                <dgm:param type="txAnchorVertCh" val="mid"/>
              </dgm:alg>
              <dgm:shape xmlns:r="http://schemas.openxmlformats.org/officeDocument/2006/relationships" type="rect" r:blip="">
                <dgm:adjLst/>
              </dgm:shape>
              <dgm:presOf axis="des" ptType="node"/>
              <dgm:constrLst>
                <dgm:constr type="secFontSz" refType="primFontSz"/>
                <dgm:constr type="tMarg" refType="primFontSz" fact="0.3"/>
                <dgm:constr type="bMarg" refType="primFontSz" fact="0.3"/>
                <dgm:constr type="lMarg" refType="primFontSz" fact="0.3"/>
                <dgm:constr type="rMarg" refType="primFontSz" fact="0.3"/>
              </dgm:constrLst>
              <dgm:ruleLst>
                <dgm:rule type="h" val="INF" fact="NaN" max="NaN"/>
              </dgm:ruleLst>
            </dgm:layoutNode>
          </dgm:if>
          <dgm:else name="Name16"/>
        </dgm:choose>
      </dgm:layoutNode>
      <dgm:forEach name="Name17" axis="followSib" ptType="sibTrans" cnt="1">
        <dgm:layoutNode name="spV">
          <dgm:alg type="sp"/>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cycle6">
  <dgm:title val=""/>
  <dgm:desc val=""/>
  <dgm:catLst>
    <dgm:cat type="cycle" pri="4000"/>
    <dgm:cat type="relationship" pri="24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param type="endSty" val="noArr"/>
              </dgm:alg>
              <dgm:shape xmlns:r="http://schemas.openxmlformats.org/officeDocument/2006/relationships" type="conn" r:blip="">
                <dgm:adjLst/>
              </dgm:shape>
              <dgm:presOf axis="self"/>
              <dgm:constrLst>
                <dgm:constr type="h" refType="w" fact="0.65"/>
                <dgm:constr type="connDist"/>
                <dgm:constr type="begPad" refType="connDist" fact="0.01"/>
                <dgm:constr type="endPad" refType="connDist" fact="0.01"/>
              </dgm:constrLst>
              <dgm:ruleLst/>
            </dgm:layoutNode>
          </dgm:forEach>
        </dgm:if>
        <dgm:else name="Name16"/>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2.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33C0D16-2F6A-4327-A639-C1806F9F2742}" type="datetimeFigureOut">
              <a:rPr lang="zh-CN" altLang="en-US" smtClean="0"/>
              <a:t>2019/12/28</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60970FC-E299-456B-9B7A-CDEDEACB6FD4}" type="slidenum">
              <a:rPr lang="zh-CN" altLang="en-US" smtClean="0"/>
              <a:t>‹#›</a:t>
            </a:fld>
            <a:endParaRPr lang="zh-CN" altLang="en-US"/>
          </a:p>
        </p:txBody>
      </p:sp>
    </p:spTree>
    <p:extLst>
      <p:ext uri="{BB962C8B-B14F-4D97-AF65-F5344CB8AC3E}">
        <p14:creationId xmlns:p14="http://schemas.microsoft.com/office/powerpoint/2010/main" val="15355895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C16FC71-3C9A-45F4-9380-45465B4166A9}" type="slidenum">
              <a:rPr lang="zh-CN" altLang="en-US"/>
              <a:pPr/>
              <a:t>10</a:t>
            </a:fld>
            <a:endParaRPr lang="en-US" altLang="zh-CN"/>
          </a:p>
        </p:txBody>
      </p:sp>
      <p:sp>
        <p:nvSpPr>
          <p:cNvPr id="409602" name="Rectangle 2"/>
          <p:cNvSpPr>
            <a:spLocks noGrp="1" noRot="1" noChangeAspect="1" noChangeArrowheads="1" noTextEdit="1"/>
          </p:cNvSpPr>
          <p:nvPr>
            <p:ph type="sldImg"/>
          </p:nvPr>
        </p:nvSpPr>
        <p:spPr>
          <a:ln/>
        </p:spPr>
      </p:sp>
      <p:sp>
        <p:nvSpPr>
          <p:cNvPr id="409603" name="Rectangle 3"/>
          <p:cNvSpPr>
            <a:spLocks noGrp="1" noChangeArrowheads="1"/>
          </p:cNvSpPr>
          <p:nvPr>
            <p:ph type="body" idx="1"/>
          </p:nvPr>
        </p:nvSpPr>
        <p:spPr/>
        <p:txBody>
          <a:bodyPr/>
          <a:lstStyle/>
          <a:p>
            <a:r>
              <a:rPr lang="en-US" altLang="zh-CN"/>
              <a:t>40/45=89%</a:t>
            </a:r>
          </a:p>
          <a:p>
            <a:r>
              <a:rPr lang="en-US" altLang="zh-CN"/>
              <a:t>15/45=33%</a:t>
            </a:r>
          </a:p>
          <a:p>
            <a:r>
              <a:rPr lang="en-US" altLang="zh-CN"/>
              <a:t>25/45=56%(?)</a:t>
            </a:r>
          </a:p>
        </p:txBody>
      </p:sp>
    </p:spTree>
    <p:extLst>
      <p:ext uri="{BB962C8B-B14F-4D97-AF65-F5344CB8AC3E}">
        <p14:creationId xmlns:p14="http://schemas.microsoft.com/office/powerpoint/2010/main" val="38782546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60970FC-E299-456B-9B7A-CDEDEACB6FD4}" type="slidenum">
              <a:rPr lang="zh-CN" altLang="en-US" smtClean="0"/>
              <a:t>49</a:t>
            </a:fld>
            <a:endParaRPr lang="zh-CN" altLang="en-US"/>
          </a:p>
        </p:txBody>
      </p:sp>
    </p:spTree>
    <p:extLst>
      <p:ext uri="{BB962C8B-B14F-4D97-AF65-F5344CB8AC3E}">
        <p14:creationId xmlns:p14="http://schemas.microsoft.com/office/powerpoint/2010/main" val="34990598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幻灯片编号占位符 3"/>
          <p:cNvSpPr>
            <a:spLocks noGrp="1"/>
          </p:cNvSpPr>
          <p:nvPr>
            <p:ph type="sldNum" sz="quarter" idx="10"/>
          </p:nvPr>
        </p:nvSpPr>
        <p:spPr/>
        <p:txBody>
          <a:bodyPr/>
          <a:lstStyle/>
          <a:p>
            <a:fld id="{460970FC-E299-456B-9B7A-CDEDEACB6FD4}" type="slidenum">
              <a:rPr lang="zh-CN" altLang="en-US" smtClean="0"/>
              <a:t>51</a:t>
            </a:fld>
            <a:endParaRPr lang="zh-CN" altLang="en-US"/>
          </a:p>
        </p:txBody>
      </p:sp>
    </p:spTree>
    <p:extLst>
      <p:ext uri="{BB962C8B-B14F-4D97-AF65-F5344CB8AC3E}">
        <p14:creationId xmlns:p14="http://schemas.microsoft.com/office/powerpoint/2010/main" val="7962340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SIGHUP</a:t>
            </a:r>
            <a:endParaRPr kumimoji="1" lang="zh-CN" altLang="en-US" dirty="0"/>
          </a:p>
        </p:txBody>
      </p:sp>
      <p:sp>
        <p:nvSpPr>
          <p:cNvPr id="4" name="幻灯片编号占位符 3"/>
          <p:cNvSpPr>
            <a:spLocks noGrp="1"/>
          </p:cNvSpPr>
          <p:nvPr>
            <p:ph type="sldNum" sz="quarter" idx="10"/>
          </p:nvPr>
        </p:nvSpPr>
        <p:spPr/>
        <p:txBody>
          <a:bodyPr/>
          <a:lstStyle/>
          <a:p>
            <a:fld id="{460970FC-E299-456B-9B7A-CDEDEACB6FD4}" type="slidenum">
              <a:rPr lang="zh-CN" altLang="en-US" smtClean="0"/>
              <a:t>52</a:t>
            </a:fld>
            <a:endParaRPr lang="zh-CN" altLang="en-US"/>
          </a:p>
        </p:txBody>
      </p:sp>
    </p:spTree>
    <p:extLst>
      <p:ext uri="{BB962C8B-B14F-4D97-AF65-F5344CB8AC3E}">
        <p14:creationId xmlns:p14="http://schemas.microsoft.com/office/powerpoint/2010/main" val="9426683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幻灯片编号占位符 3"/>
          <p:cNvSpPr>
            <a:spLocks noGrp="1"/>
          </p:cNvSpPr>
          <p:nvPr>
            <p:ph type="sldNum" sz="quarter" idx="10"/>
          </p:nvPr>
        </p:nvSpPr>
        <p:spPr/>
        <p:txBody>
          <a:bodyPr/>
          <a:lstStyle/>
          <a:p>
            <a:fld id="{460970FC-E299-456B-9B7A-CDEDEACB6FD4}" type="slidenum">
              <a:rPr lang="zh-CN" altLang="en-US" smtClean="0"/>
              <a:t>56</a:t>
            </a:fld>
            <a:endParaRPr lang="zh-CN" altLang="en-US"/>
          </a:p>
        </p:txBody>
      </p:sp>
    </p:spTree>
    <p:extLst>
      <p:ext uri="{BB962C8B-B14F-4D97-AF65-F5344CB8AC3E}">
        <p14:creationId xmlns:p14="http://schemas.microsoft.com/office/powerpoint/2010/main" val="17384222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copy-on-write</a:t>
            </a:r>
            <a:endParaRPr lang="zh-CN" altLang="en-US" dirty="0"/>
          </a:p>
        </p:txBody>
      </p:sp>
      <p:sp>
        <p:nvSpPr>
          <p:cNvPr id="4" name="灯片编号占位符 3"/>
          <p:cNvSpPr>
            <a:spLocks noGrp="1"/>
          </p:cNvSpPr>
          <p:nvPr>
            <p:ph type="sldNum" sz="quarter" idx="10"/>
          </p:nvPr>
        </p:nvSpPr>
        <p:spPr/>
        <p:txBody>
          <a:bodyPr/>
          <a:lstStyle/>
          <a:p>
            <a:fld id="{460970FC-E299-456B-9B7A-CDEDEACB6FD4}" type="slidenum">
              <a:rPr lang="zh-CN" altLang="en-US" smtClean="0"/>
              <a:t>60</a:t>
            </a:fld>
            <a:endParaRPr lang="zh-CN" altLang="en-US"/>
          </a:p>
        </p:txBody>
      </p:sp>
    </p:spTree>
    <p:extLst>
      <p:ext uri="{BB962C8B-B14F-4D97-AF65-F5344CB8AC3E}">
        <p14:creationId xmlns:p14="http://schemas.microsoft.com/office/powerpoint/2010/main" val="5597953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幻灯片编号占位符 3"/>
          <p:cNvSpPr>
            <a:spLocks noGrp="1"/>
          </p:cNvSpPr>
          <p:nvPr>
            <p:ph type="sldNum" sz="quarter" idx="10"/>
          </p:nvPr>
        </p:nvSpPr>
        <p:spPr/>
        <p:txBody>
          <a:bodyPr/>
          <a:lstStyle/>
          <a:p>
            <a:fld id="{460970FC-E299-456B-9B7A-CDEDEACB6FD4}" type="slidenum">
              <a:rPr lang="zh-CN" altLang="en-US" smtClean="0"/>
              <a:t>66</a:t>
            </a:fld>
            <a:endParaRPr lang="zh-CN" altLang="en-US"/>
          </a:p>
        </p:txBody>
      </p:sp>
    </p:spTree>
    <p:extLst>
      <p:ext uri="{BB962C8B-B14F-4D97-AF65-F5344CB8AC3E}">
        <p14:creationId xmlns:p14="http://schemas.microsoft.com/office/powerpoint/2010/main" val="18759138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马上引出</a:t>
            </a:r>
            <a:r>
              <a:rPr kumimoji="1" lang="en-US" altLang="zh-CN" dirty="0"/>
              <a:t>exec</a:t>
            </a:r>
            <a:r>
              <a:rPr kumimoji="1" lang="zh-CN" altLang="en-US" dirty="0"/>
              <a:t>函数</a:t>
            </a:r>
          </a:p>
        </p:txBody>
      </p:sp>
      <p:sp>
        <p:nvSpPr>
          <p:cNvPr id="4" name="幻灯片编号占位符 3"/>
          <p:cNvSpPr>
            <a:spLocks noGrp="1"/>
          </p:cNvSpPr>
          <p:nvPr>
            <p:ph type="sldNum" sz="quarter" idx="10"/>
          </p:nvPr>
        </p:nvSpPr>
        <p:spPr/>
        <p:txBody>
          <a:bodyPr/>
          <a:lstStyle/>
          <a:p>
            <a:fld id="{460970FC-E299-456B-9B7A-CDEDEACB6FD4}" type="slidenum">
              <a:rPr lang="zh-CN" altLang="en-US" smtClean="0"/>
              <a:t>67</a:t>
            </a:fld>
            <a:endParaRPr lang="zh-CN" altLang="en-US"/>
          </a:p>
        </p:txBody>
      </p:sp>
    </p:spTree>
    <p:extLst>
      <p:ext uri="{BB962C8B-B14F-4D97-AF65-F5344CB8AC3E}">
        <p14:creationId xmlns:p14="http://schemas.microsoft.com/office/powerpoint/2010/main" val="1299237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1.  fork  </a:t>
            </a:r>
            <a:r>
              <a:rPr kumimoji="1" lang="zh-CN" altLang="en-US" dirty="0"/>
              <a:t>（）：子进程拷贝父进程的数据段，代码段 </a:t>
            </a:r>
          </a:p>
          <a:p>
            <a:r>
              <a:rPr kumimoji="1" lang="zh-CN" altLang="en-US" dirty="0"/>
              <a:t>    </a:t>
            </a:r>
            <a:r>
              <a:rPr kumimoji="1" lang="en-US" altLang="zh-CN" dirty="0" err="1"/>
              <a:t>vfork</a:t>
            </a:r>
            <a:r>
              <a:rPr kumimoji="1" lang="en-US" altLang="zh-CN" dirty="0"/>
              <a:t> </a:t>
            </a:r>
            <a:r>
              <a:rPr kumimoji="1" lang="zh-CN" altLang="en-US" dirty="0"/>
              <a:t>（ ）：子进程与父进程共享数据段 </a:t>
            </a:r>
          </a:p>
          <a:p>
            <a:r>
              <a:rPr kumimoji="1" lang="en-US" altLang="zh-CN" dirty="0"/>
              <a:t>2.  fork </a:t>
            </a:r>
            <a:r>
              <a:rPr kumimoji="1" lang="zh-CN" altLang="en-US" dirty="0"/>
              <a:t>（）父子进程的执行次序不确定 </a:t>
            </a:r>
          </a:p>
          <a:p>
            <a:r>
              <a:rPr kumimoji="1" lang="zh-CN" altLang="en-US" dirty="0"/>
              <a:t>    </a:t>
            </a:r>
            <a:r>
              <a:rPr kumimoji="1" lang="en-US" altLang="zh-CN" dirty="0" err="1"/>
              <a:t>vfork</a:t>
            </a:r>
            <a:r>
              <a:rPr kumimoji="1" lang="en-US" altLang="zh-CN" dirty="0"/>
              <a:t> </a:t>
            </a:r>
            <a:r>
              <a:rPr kumimoji="1" lang="zh-CN" altLang="en-US" dirty="0"/>
              <a:t>保证子进程先运行，在调用</a:t>
            </a:r>
            <a:r>
              <a:rPr kumimoji="1" lang="en-US" altLang="zh-CN" dirty="0"/>
              <a:t>exec </a:t>
            </a:r>
            <a:r>
              <a:rPr kumimoji="1" lang="zh-CN" altLang="en-US" dirty="0"/>
              <a:t>或</a:t>
            </a:r>
            <a:r>
              <a:rPr kumimoji="1" lang="en-US" altLang="zh-CN" dirty="0"/>
              <a:t>exit </a:t>
            </a:r>
            <a:r>
              <a:rPr kumimoji="1" lang="zh-CN" altLang="en-US" dirty="0"/>
              <a:t>之前与父进程数据是共享的</a:t>
            </a:r>
            <a:r>
              <a:rPr kumimoji="1" lang="en-US" altLang="zh-CN" dirty="0"/>
              <a:t>,</a:t>
            </a:r>
            <a:r>
              <a:rPr kumimoji="1" lang="zh-CN" altLang="en-US" dirty="0"/>
              <a:t>在它调用</a:t>
            </a:r>
            <a:r>
              <a:rPr kumimoji="1" lang="en-US" altLang="zh-CN" dirty="0"/>
              <a:t>exec</a:t>
            </a:r>
          </a:p>
          <a:p>
            <a:r>
              <a:rPr kumimoji="1" lang="en-US" altLang="zh-CN" dirty="0"/>
              <a:t>     </a:t>
            </a:r>
            <a:r>
              <a:rPr kumimoji="1" lang="zh-CN" altLang="en-US" dirty="0"/>
              <a:t>或</a:t>
            </a:r>
            <a:r>
              <a:rPr kumimoji="1" lang="en-US" altLang="zh-CN" dirty="0"/>
              <a:t>exit </a:t>
            </a:r>
            <a:r>
              <a:rPr kumimoji="1" lang="zh-CN" altLang="en-US" dirty="0"/>
              <a:t>之后父进程才可能被调度运行。 如果在调用这两个函数之前子进程依赖于父进程的进一步动作，则会导致死锁。</a:t>
            </a:r>
          </a:p>
        </p:txBody>
      </p:sp>
      <p:sp>
        <p:nvSpPr>
          <p:cNvPr id="4" name="幻灯片编号占位符 3"/>
          <p:cNvSpPr>
            <a:spLocks noGrp="1"/>
          </p:cNvSpPr>
          <p:nvPr>
            <p:ph type="sldNum" sz="quarter" idx="10"/>
          </p:nvPr>
        </p:nvSpPr>
        <p:spPr/>
        <p:txBody>
          <a:bodyPr/>
          <a:lstStyle/>
          <a:p>
            <a:fld id="{460970FC-E299-456B-9B7A-CDEDEACB6FD4}" type="slidenum">
              <a:rPr lang="zh-CN" altLang="en-US" smtClean="0"/>
              <a:t>71</a:t>
            </a:fld>
            <a:endParaRPr lang="zh-CN" altLang="en-US"/>
          </a:p>
        </p:txBody>
      </p:sp>
    </p:spTree>
    <p:extLst>
      <p:ext uri="{BB962C8B-B14F-4D97-AF65-F5344CB8AC3E}">
        <p14:creationId xmlns:p14="http://schemas.microsoft.com/office/powerpoint/2010/main" val="16323107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60970FC-E299-456B-9B7A-CDEDEACB6FD4}" type="slidenum">
              <a:rPr lang="zh-CN" altLang="en-US" smtClean="0"/>
              <a:t>85</a:t>
            </a:fld>
            <a:endParaRPr lang="zh-CN" altLang="en-US"/>
          </a:p>
        </p:txBody>
      </p:sp>
    </p:spTree>
    <p:extLst>
      <p:ext uri="{BB962C8B-B14F-4D97-AF65-F5344CB8AC3E}">
        <p14:creationId xmlns:p14="http://schemas.microsoft.com/office/powerpoint/2010/main" val="34990598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SMP</a:t>
            </a:r>
            <a:endParaRPr lang="zh-CN" altLang="en-US" dirty="0"/>
          </a:p>
        </p:txBody>
      </p:sp>
      <p:sp>
        <p:nvSpPr>
          <p:cNvPr id="4" name="灯片编号占位符 3"/>
          <p:cNvSpPr>
            <a:spLocks noGrp="1"/>
          </p:cNvSpPr>
          <p:nvPr>
            <p:ph type="sldNum" sz="quarter" idx="10"/>
          </p:nvPr>
        </p:nvSpPr>
        <p:spPr/>
        <p:txBody>
          <a:bodyPr/>
          <a:lstStyle/>
          <a:p>
            <a:fld id="{460970FC-E299-456B-9B7A-CDEDEACB6FD4}" type="slidenum">
              <a:rPr lang="zh-CN" altLang="en-US" smtClean="0"/>
              <a:t>89</a:t>
            </a:fld>
            <a:endParaRPr lang="zh-CN" altLang="en-US"/>
          </a:p>
        </p:txBody>
      </p:sp>
    </p:spTree>
    <p:extLst>
      <p:ext uri="{BB962C8B-B14F-4D97-AF65-F5344CB8AC3E}">
        <p14:creationId xmlns:p14="http://schemas.microsoft.com/office/powerpoint/2010/main" val="9782468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如：在批处理系统中，提交新作业；为新登录用户创建进程；为请求打印的进程创建打印进程，请求进程可以继续处理其它事情</a:t>
            </a:r>
            <a:endParaRPr lang="en-US" altLang="zh-CN" dirty="0"/>
          </a:p>
          <a:p>
            <a:pPr marL="0" marR="0" lvl="2" indent="0" algn="l" defTabSz="914400" rtl="0" eaLnBrk="1" fontAlgn="auto" latinLnBrk="0" hangingPunct="1">
              <a:lnSpc>
                <a:spcPct val="100000"/>
              </a:lnSpc>
              <a:spcBef>
                <a:spcPts val="0"/>
              </a:spcBef>
              <a:spcAft>
                <a:spcPts val="0"/>
              </a:spcAft>
              <a:buClrTx/>
              <a:buSzTx/>
              <a:buFontTx/>
              <a:buNone/>
              <a:tabLst/>
              <a:defRPr/>
            </a:pPr>
            <a:r>
              <a:rPr lang="zh-CN" altLang="en-US" dirty="0"/>
              <a:t>例子</a:t>
            </a:r>
            <a:r>
              <a:rPr lang="en-US" altLang="zh-CN" dirty="0"/>
              <a:t>: </a:t>
            </a:r>
            <a:r>
              <a:rPr lang="zh-CN" altLang="en-US" dirty="0"/>
              <a:t>为处理用户帐单而累计资源使用情况的财务程序</a:t>
            </a:r>
          </a:p>
          <a:p>
            <a:endParaRPr lang="zh-CN" altLang="en-US" dirty="0"/>
          </a:p>
        </p:txBody>
      </p:sp>
      <p:sp>
        <p:nvSpPr>
          <p:cNvPr id="4" name="灯片编号占位符 3"/>
          <p:cNvSpPr>
            <a:spLocks noGrp="1"/>
          </p:cNvSpPr>
          <p:nvPr>
            <p:ph type="sldNum" sz="quarter" idx="10"/>
          </p:nvPr>
        </p:nvSpPr>
        <p:spPr/>
        <p:txBody>
          <a:bodyPr/>
          <a:lstStyle/>
          <a:p>
            <a:fld id="{460970FC-E299-456B-9B7A-CDEDEACB6FD4}" type="slidenum">
              <a:rPr lang="zh-CN" altLang="en-US" smtClean="0"/>
              <a:t>23</a:t>
            </a:fld>
            <a:endParaRPr lang="zh-CN" altLang="en-US"/>
          </a:p>
        </p:txBody>
      </p:sp>
    </p:spTree>
    <p:extLst>
      <p:ext uri="{BB962C8B-B14F-4D97-AF65-F5344CB8AC3E}">
        <p14:creationId xmlns:p14="http://schemas.microsoft.com/office/powerpoint/2010/main" val="90015802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err="1"/>
              <a:t>Closehandle</a:t>
            </a:r>
            <a:r>
              <a:rPr kumimoji="1" lang="en-US" altLang="zh-CN" dirty="0"/>
              <a:t>: </a:t>
            </a:r>
            <a:r>
              <a:rPr kumimoji="1" lang="zh-CN" altLang="en-US"/>
              <a:t>关闭内核对象引用计数</a:t>
            </a:r>
          </a:p>
        </p:txBody>
      </p:sp>
      <p:sp>
        <p:nvSpPr>
          <p:cNvPr id="4" name="幻灯片编号占位符 3"/>
          <p:cNvSpPr>
            <a:spLocks noGrp="1"/>
          </p:cNvSpPr>
          <p:nvPr>
            <p:ph type="sldNum" sz="quarter" idx="10"/>
          </p:nvPr>
        </p:nvSpPr>
        <p:spPr/>
        <p:txBody>
          <a:bodyPr/>
          <a:lstStyle/>
          <a:p>
            <a:fld id="{460970FC-E299-456B-9B7A-CDEDEACB6FD4}" type="slidenum">
              <a:rPr lang="zh-CN" altLang="en-US" smtClean="0"/>
              <a:t>110</a:t>
            </a:fld>
            <a:endParaRPr lang="zh-CN" altLang="en-US"/>
          </a:p>
        </p:txBody>
      </p:sp>
    </p:spTree>
    <p:extLst>
      <p:ext uri="{BB962C8B-B14F-4D97-AF65-F5344CB8AC3E}">
        <p14:creationId xmlns:p14="http://schemas.microsoft.com/office/powerpoint/2010/main" val="16794020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460970FC-E299-456B-9B7A-CDEDEACB6FD4}" type="slidenum">
              <a:rPr lang="zh-CN" altLang="en-US" smtClean="0"/>
              <a:t>112</a:t>
            </a:fld>
            <a:endParaRPr lang="zh-CN" altLang="en-US"/>
          </a:p>
        </p:txBody>
      </p:sp>
    </p:spTree>
    <p:extLst>
      <p:ext uri="{BB962C8B-B14F-4D97-AF65-F5344CB8AC3E}">
        <p14:creationId xmlns:p14="http://schemas.microsoft.com/office/powerpoint/2010/main" val="21366070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事件：不只是</a:t>
            </a:r>
            <a:r>
              <a:rPr lang="en-US" altLang="zh-CN" dirty="0"/>
              <a:t>IO</a:t>
            </a:r>
            <a:r>
              <a:rPr lang="zh-CN" altLang="en-US" dirty="0"/>
              <a:t>，也可能时进程同步的资源等待。</a:t>
            </a:r>
            <a:endParaRPr lang="en-US" altLang="zh-CN" dirty="0"/>
          </a:p>
          <a:p>
            <a:r>
              <a:rPr lang="zh-CN" altLang="en-US" dirty="0"/>
              <a:t>不同阻塞事件会放在不同阻塞队列，可被中断和不可被中断队列由此产生。</a:t>
            </a:r>
            <a:endParaRPr lang="en-US" altLang="zh-CN" dirty="0"/>
          </a:p>
          <a:p>
            <a:endParaRPr lang="en-US" altLang="zh-CN" dirty="0"/>
          </a:p>
          <a:p>
            <a:r>
              <a:rPr lang="zh-CN" altLang="en-US" dirty="0"/>
              <a:t>任何状态都可以被“退出”，比如关机。</a:t>
            </a:r>
            <a:endParaRPr lang="en-US" altLang="zh-CN" dirty="0"/>
          </a:p>
          <a:p>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460970FC-E299-456B-9B7A-CDEDEACB6FD4}" type="slidenum">
              <a:rPr lang="zh-CN" altLang="en-US" smtClean="0"/>
              <a:t>24</a:t>
            </a:fld>
            <a:endParaRPr lang="zh-CN" altLang="en-US"/>
          </a:p>
        </p:txBody>
      </p:sp>
    </p:spTree>
    <p:extLst>
      <p:ext uri="{BB962C8B-B14F-4D97-AF65-F5344CB8AC3E}">
        <p14:creationId xmlns:p14="http://schemas.microsoft.com/office/powerpoint/2010/main" val="24790667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可能出现主存中的多个进程全部阻塞，等</a:t>
            </a:r>
            <a:r>
              <a:rPr lang="en-US" altLang="zh-CN" dirty="0"/>
              <a:t>I/O </a:t>
            </a:r>
            <a:r>
              <a:rPr lang="zh-CN" altLang="en-US" dirty="0"/>
              <a:t>，</a:t>
            </a:r>
            <a:r>
              <a:rPr lang="en-US" altLang="zh-CN" dirty="0"/>
              <a:t>CPU</a:t>
            </a:r>
            <a:r>
              <a:rPr lang="zh-CN" altLang="en-US" dirty="0"/>
              <a:t>时间浪费</a:t>
            </a:r>
          </a:p>
        </p:txBody>
      </p:sp>
      <p:sp>
        <p:nvSpPr>
          <p:cNvPr id="4" name="灯片编号占位符 3"/>
          <p:cNvSpPr>
            <a:spLocks noGrp="1"/>
          </p:cNvSpPr>
          <p:nvPr>
            <p:ph type="sldNum" sz="quarter" idx="10"/>
          </p:nvPr>
        </p:nvSpPr>
        <p:spPr/>
        <p:txBody>
          <a:bodyPr/>
          <a:lstStyle/>
          <a:p>
            <a:fld id="{460970FC-E299-456B-9B7A-CDEDEACB6FD4}" type="slidenum">
              <a:rPr lang="zh-CN" altLang="en-US" smtClean="0"/>
              <a:t>25</a:t>
            </a:fld>
            <a:endParaRPr lang="zh-CN" altLang="en-US"/>
          </a:p>
        </p:txBody>
      </p:sp>
    </p:spTree>
    <p:extLst>
      <p:ext uri="{BB962C8B-B14F-4D97-AF65-F5344CB8AC3E}">
        <p14:creationId xmlns:p14="http://schemas.microsoft.com/office/powerpoint/2010/main" val="298399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460970FC-E299-456B-9B7A-CDEDEACB6FD4}" type="slidenum">
              <a:rPr lang="zh-CN" altLang="en-US" smtClean="0"/>
              <a:t>26</a:t>
            </a:fld>
            <a:endParaRPr lang="zh-CN" altLang="en-US"/>
          </a:p>
        </p:txBody>
      </p:sp>
    </p:spTree>
    <p:extLst>
      <p:ext uri="{BB962C8B-B14F-4D97-AF65-F5344CB8AC3E}">
        <p14:creationId xmlns:p14="http://schemas.microsoft.com/office/powerpoint/2010/main" val="29853371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zh-CN" dirty="0"/>
              <a:t>Process States</a:t>
            </a:r>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zh-CN" dirty="0"/>
              <a:t>The </a:t>
            </a:r>
            <a:r>
              <a:rPr kumimoji="1" lang="en-US" altLang="zh-CN" dirty="0" err="1"/>
              <a:t>task_struct</a:t>
            </a:r>
            <a:r>
              <a:rPr kumimoji="1" lang="en-US" altLang="zh-CN" dirty="0"/>
              <a:t> structure member variable state represents the current state of a process. A process while executing its program changes its state according to various circumstances in the system. A process may be in one of the following seven states at any time:</a:t>
            </a:r>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zh-CN" dirty="0"/>
              <a:t>Running:</a:t>
            </a:r>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zh-CN" dirty="0"/>
              <a:t>This state value indicated that the process is either running on a CPU or waiting in a ready queue for its turn to get a CPU allocated to it; processes that are waiting in a ready queue have no separate state value. In the Linux world, read processes are called runnable processes.</a:t>
            </a:r>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zh-CN" dirty="0"/>
              <a:t>Interruptible waiting:</a:t>
            </a:r>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zh-CN" dirty="0"/>
              <a:t>This state value indicated that the process is waiting (outside the read) for some events to occur in the system. However, even though the process is waiting for those events, (POSIX) signals can reactivate them.</a:t>
            </a:r>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zh-CN" dirty="0"/>
              <a:t>Uninterruptible waiting:</a:t>
            </a:r>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zh-CN" dirty="0"/>
              <a:t>This state value also signifies that the process is waiting (outside the read queue) for some events to occur in the system. However, unlike the interruptible waiting state, the process cannot be reactivated by delivering a signal to the process. It will be awakened only on occurrence of a desired event.</a:t>
            </a:r>
            <a:r>
              <a:rPr kumimoji="1" lang="zh-CN" altLang="en-US" dirty="0"/>
              <a:t> </a:t>
            </a:r>
            <a:r>
              <a:rPr lang="en-US" altLang="zh-CN" dirty="0"/>
              <a:t>The Uninterruptible state is mostly used by device drivers waiting for disk or network I/O. </a:t>
            </a:r>
            <a:endParaRPr kumimoji="1"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zh-CN" dirty="0"/>
              <a:t>Stopped: </a:t>
            </a:r>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zh-CN" dirty="0"/>
              <a:t>The state value means that the process has temporarily halted (not terminated) its execution. There are special (POSIX) signals to put a process in the stopped state. A process enters into this state after receiving a SIGSTP, SIGTTIN, or SIGTTOU signal.</a:t>
            </a:r>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zh-CN" dirty="0"/>
              <a:t>Traced:</a:t>
            </a:r>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zh-CN" dirty="0"/>
              <a:t>A process being debugged can be in this state.</a:t>
            </a:r>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zh-CN" dirty="0"/>
              <a:t>Zombie:</a:t>
            </a:r>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zh-CN" dirty="0"/>
              <a:t>This state value means that the process is complete as far as its computational purpose is concerned, but some information pertaining to the process is still available in its process descriptor. A process remains in the zombie state until its parent issues a wait system call on the process.</a:t>
            </a:r>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zh-CN" dirty="0"/>
              <a:t>Dead:</a:t>
            </a:r>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zh-CN" dirty="0"/>
              <a:t>This is the final state of the process. The kernel is removing the process.</a:t>
            </a:r>
            <a:endParaRPr kumimoji="1" lang="zh-CN" altLang="en-US" dirty="0"/>
          </a:p>
        </p:txBody>
      </p:sp>
      <p:sp>
        <p:nvSpPr>
          <p:cNvPr id="4" name="幻灯片编号占位符 3"/>
          <p:cNvSpPr>
            <a:spLocks noGrp="1"/>
          </p:cNvSpPr>
          <p:nvPr>
            <p:ph type="sldNum" sz="quarter" idx="10"/>
          </p:nvPr>
        </p:nvSpPr>
        <p:spPr/>
        <p:txBody>
          <a:bodyPr/>
          <a:lstStyle/>
          <a:p>
            <a:fld id="{460970FC-E299-456B-9B7A-CDEDEACB6FD4}" type="slidenum">
              <a:rPr lang="zh-CN" altLang="en-US" smtClean="0"/>
              <a:t>30</a:t>
            </a:fld>
            <a:endParaRPr lang="zh-CN" altLang="en-US"/>
          </a:p>
        </p:txBody>
      </p:sp>
    </p:spTree>
    <p:extLst>
      <p:ext uri="{BB962C8B-B14F-4D97-AF65-F5344CB8AC3E}">
        <p14:creationId xmlns:p14="http://schemas.microsoft.com/office/powerpoint/2010/main" val="23742942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错误退出</a:t>
            </a:r>
          </a:p>
        </p:txBody>
      </p:sp>
      <p:sp>
        <p:nvSpPr>
          <p:cNvPr id="4" name="幻灯片编号占位符 3"/>
          <p:cNvSpPr>
            <a:spLocks noGrp="1"/>
          </p:cNvSpPr>
          <p:nvPr>
            <p:ph type="sldNum" sz="quarter" idx="10"/>
          </p:nvPr>
        </p:nvSpPr>
        <p:spPr/>
        <p:txBody>
          <a:bodyPr/>
          <a:lstStyle/>
          <a:p>
            <a:fld id="{460970FC-E299-456B-9B7A-CDEDEACB6FD4}" type="slidenum">
              <a:rPr lang="zh-CN" altLang="en-US" smtClean="0"/>
              <a:t>33</a:t>
            </a:fld>
            <a:endParaRPr lang="zh-CN" altLang="en-US"/>
          </a:p>
        </p:txBody>
      </p:sp>
    </p:spTree>
    <p:extLst>
      <p:ext uri="{BB962C8B-B14F-4D97-AF65-F5344CB8AC3E}">
        <p14:creationId xmlns:p14="http://schemas.microsoft.com/office/powerpoint/2010/main" val="6575003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例如在单核系统里，单个的机器指令可以看成是原子操作（如果有编译器优化、乱序执行等情况除外）；在多核系统中，单个的机器指令就不是原子操作，因为多核系统里是多指令流并行运行的，一个核在执行一个指令时，其他核同时执行的指令有可能操作同一块内存区域，从而出现数据竞争现象。多核系统中的原子操作通常使用内存栅障（</a:t>
            </a:r>
            <a:r>
              <a:rPr kumimoji="1" lang="en-US" altLang="zh-CN" dirty="0"/>
              <a:t>memory barrier</a:t>
            </a:r>
            <a:r>
              <a:rPr kumimoji="1" lang="zh-CN" altLang="en-US" dirty="0"/>
              <a:t>）来实现，即一个</a:t>
            </a:r>
            <a:r>
              <a:rPr kumimoji="1" lang="en-US" altLang="zh-CN" dirty="0"/>
              <a:t>CPU</a:t>
            </a:r>
            <a:r>
              <a:rPr kumimoji="1" lang="zh-CN" altLang="en-US" dirty="0"/>
              <a:t>核在执行原子操作时，其他</a:t>
            </a:r>
            <a:r>
              <a:rPr kumimoji="1" lang="en-US" altLang="zh-CN" dirty="0"/>
              <a:t>CPU</a:t>
            </a:r>
            <a:r>
              <a:rPr kumimoji="1" lang="zh-CN" altLang="en-US" dirty="0"/>
              <a:t>核必须停止对内存操作或者不对指定的内存进行操作，这样才能避免数据竞争问题。</a:t>
            </a:r>
          </a:p>
        </p:txBody>
      </p:sp>
      <p:sp>
        <p:nvSpPr>
          <p:cNvPr id="4" name="幻灯片编号占位符 3"/>
          <p:cNvSpPr>
            <a:spLocks noGrp="1"/>
          </p:cNvSpPr>
          <p:nvPr>
            <p:ph type="sldNum" sz="quarter" idx="10"/>
          </p:nvPr>
        </p:nvSpPr>
        <p:spPr/>
        <p:txBody>
          <a:bodyPr/>
          <a:lstStyle/>
          <a:p>
            <a:fld id="{460970FC-E299-456B-9B7A-CDEDEACB6FD4}" type="slidenum">
              <a:rPr lang="zh-CN" altLang="en-US" smtClean="0"/>
              <a:t>36</a:t>
            </a:fld>
            <a:endParaRPr lang="zh-CN" altLang="en-US"/>
          </a:p>
        </p:txBody>
      </p:sp>
    </p:spTree>
    <p:extLst>
      <p:ext uri="{BB962C8B-B14F-4D97-AF65-F5344CB8AC3E}">
        <p14:creationId xmlns:p14="http://schemas.microsoft.com/office/powerpoint/2010/main" val="21805322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a:solidFill>
                  <a:schemeClr val="tx1"/>
                </a:solidFill>
                <a:effectLst/>
                <a:latin typeface="+mn-lt"/>
                <a:ea typeface="+mn-ea"/>
                <a:cs typeface="+mn-cs"/>
              </a:rPr>
              <a:t>Block Started by Symbol</a:t>
            </a:r>
            <a:endParaRPr kumimoji="1" lang="zh-CN" altLang="en-US"/>
          </a:p>
        </p:txBody>
      </p:sp>
      <p:sp>
        <p:nvSpPr>
          <p:cNvPr id="4" name="幻灯片编号占位符 3"/>
          <p:cNvSpPr>
            <a:spLocks noGrp="1"/>
          </p:cNvSpPr>
          <p:nvPr>
            <p:ph type="sldNum" sz="quarter" idx="10"/>
          </p:nvPr>
        </p:nvSpPr>
        <p:spPr/>
        <p:txBody>
          <a:bodyPr/>
          <a:lstStyle/>
          <a:p>
            <a:fld id="{460970FC-E299-456B-9B7A-CDEDEACB6FD4}" type="slidenum">
              <a:rPr lang="zh-CN" altLang="en-US" smtClean="0"/>
              <a:t>48</a:t>
            </a:fld>
            <a:endParaRPr lang="zh-CN" altLang="en-US"/>
          </a:p>
        </p:txBody>
      </p:sp>
    </p:spTree>
    <p:extLst>
      <p:ext uri="{BB962C8B-B14F-4D97-AF65-F5344CB8AC3E}">
        <p14:creationId xmlns:p14="http://schemas.microsoft.com/office/powerpoint/2010/main" val="10833616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normAutofit/>
          </a:bodyPr>
          <a:lstStyle>
            <a:lvl1pPr algn="ctr">
              <a:defRPr sz="4800" b="1" cap="none" spc="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defRPr>
            </a:lvl1pPr>
          </a:lstStyle>
          <a:p>
            <a:r>
              <a:rPr lang="zh-CN" altLang="en-US" dirty="0"/>
              <a:t>单击此处编辑母版标题样式</a:t>
            </a:r>
          </a:p>
        </p:txBody>
      </p:sp>
      <p:sp>
        <p:nvSpPr>
          <p:cNvPr id="3" name="副标题 2"/>
          <p:cNvSpPr>
            <a:spLocks noGrp="1"/>
          </p:cNvSpPr>
          <p:nvPr>
            <p:ph type="subTitle" idx="1"/>
          </p:nvPr>
        </p:nvSpPr>
        <p:spPr>
          <a:xfrm>
            <a:off x="1371600" y="3886200"/>
            <a:ext cx="6400800" cy="1752600"/>
          </a:xfrm>
        </p:spPr>
        <p:txBody>
          <a:bodyPr>
            <a:normAutofit/>
          </a:bodyPr>
          <a:lstStyle>
            <a:lvl1pPr marL="0" indent="0" algn="ctr">
              <a:buNone/>
              <a:defRPr sz="28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dirty="0"/>
              <a:t>单击此处编辑母版副标题样式</a:t>
            </a:r>
          </a:p>
        </p:txBody>
      </p:sp>
      <p:sp>
        <p:nvSpPr>
          <p:cNvPr id="4" name="日期占位符 3"/>
          <p:cNvSpPr>
            <a:spLocks noGrp="1"/>
          </p:cNvSpPr>
          <p:nvPr>
            <p:ph type="dt" sz="half" idx="10"/>
          </p:nvPr>
        </p:nvSpPr>
        <p:spPr/>
        <p:txBody>
          <a:bodyPr/>
          <a:lstStyle/>
          <a:p>
            <a:fld id="{A7778A8A-0DFF-457F-81DF-635A4C064536}" type="datetime1">
              <a:rPr lang="en-US" altLang="zh-CN" smtClean="0"/>
              <a:t>12/28/2019</a:t>
            </a:fld>
            <a:endParaRPr lang="zh-CN" altLang="en-US"/>
          </a:p>
        </p:txBody>
      </p:sp>
      <p:sp>
        <p:nvSpPr>
          <p:cNvPr id="5" name="页脚占位符 4"/>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p>
        </p:txBody>
      </p:sp>
      <p:sp>
        <p:nvSpPr>
          <p:cNvPr id="6" name="灯片编号占位符 5"/>
          <p:cNvSpPr>
            <a:spLocks noGrp="1"/>
          </p:cNvSpPr>
          <p:nvPr>
            <p:ph type="sldNum" sz="quarter" idx="12"/>
          </p:nvPr>
        </p:nvSpPr>
        <p:spPr/>
        <p:txBody>
          <a:bodyPr/>
          <a:lstStyle/>
          <a:p>
            <a:fld id="{B09550E6-D85C-43A8-841D-66A200A3DB30}" type="slidenum">
              <a:rPr lang="zh-CN" altLang="en-US" smtClean="0"/>
              <a:t>‹#›</a:t>
            </a:fld>
            <a:endParaRPr lang="zh-CN" altLang="en-US"/>
          </a:p>
        </p:txBody>
      </p:sp>
      <p:cxnSp>
        <p:nvCxnSpPr>
          <p:cNvPr id="8" name="直接连接符 7"/>
          <p:cNvCxnSpPr/>
          <p:nvPr userDrawn="1"/>
        </p:nvCxnSpPr>
        <p:spPr>
          <a:xfrm>
            <a:off x="685800" y="3600450"/>
            <a:ext cx="7772400" cy="0"/>
          </a:xfrm>
          <a:prstGeom prst="line">
            <a:avLst/>
          </a:prstGeom>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841118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FBF69EEF-7541-480A-92F3-6BBDA484E446}" type="datetime1">
              <a:rPr lang="en-US" altLang="zh-CN" smtClean="0"/>
              <a:t>12/28/2019</a:t>
            </a:fld>
            <a:endParaRPr lang="zh-CN" altLang="en-US"/>
          </a:p>
        </p:txBody>
      </p:sp>
      <p:sp>
        <p:nvSpPr>
          <p:cNvPr id="5" name="页脚占位符 4"/>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p>
        </p:txBody>
      </p:sp>
      <p:sp>
        <p:nvSpPr>
          <p:cNvPr id="6" name="灯片编号占位符 5"/>
          <p:cNvSpPr>
            <a:spLocks noGrp="1"/>
          </p:cNvSpPr>
          <p:nvPr>
            <p:ph type="sldNum" sz="quarter" idx="12"/>
          </p:nvPr>
        </p:nvSpPr>
        <p:spPr/>
        <p:txBody>
          <a:bodyPr/>
          <a:lstStyle/>
          <a:p>
            <a:fld id="{B09550E6-D85C-43A8-841D-66A200A3DB30}" type="slidenum">
              <a:rPr lang="zh-CN" altLang="en-US" smtClean="0"/>
              <a:t>‹#›</a:t>
            </a:fld>
            <a:endParaRPr lang="zh-CN" altLang="en-US"/>
          </a:p>
        </p:txBody>
      </p:sp>
    </p:spTree>
    <p:extLst>
      <p:ext uri="{BB962C8B-B14F-4D97-AF65-F5344CB8AC3E}">
        <p14:creationId xmlns:p14="http://schemas.microsoft.com/office/powerpoint/2010/main" val="2122221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AB29D7B6-CF61-4768-BCFB-69EB41497DAD}" type="datetime1">
              <a:rPr lang="en-US" altLang="zh-CN" smtClean="0"/>
              <a:t>12/28/2019</a:t>
            </a:fld>
            <a:endParaRPr lang="zh-CN" altLang="en-US"/>
          </a:p>
        </p:txBody>
      </p:sp>
      <p:sp>
        <p:nvSpPr>
          <p:cNvPr id="5" name="页脚占位符 4"/>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p>
        </p:txBody>
      </p:sp>
      <p:sp>
        <p:nvSpPr>
          <p:cNvPr id="6" name="灯片编号占位符 5"/>
          <p:cNvSpPr>
            <a:spLocks noGrp="1"/>
          </p:cNvSpPr>
          <p:nvPr>
            <p:ph type="sldNum" sz="quarter" idx="12"/>
          </p:nvPr>
        </p:nvSpPr>
        <p:spPr/>
        <p:txBody>
          <a:bodyPr/>
          <a:lstStyle/>
          <a:p>
            <a:fld id="{B09550E6-D85C-43A8-841D-66A200A3DB30}" type="slidenum">
              <a:rPr lang="zh-CN" altLang="en-US" smtClean="0"/>
              <a:t>‹#›</a:t>
            </a:fld>
            <a:endParaRPr lang="zh-CN" altLang="en-US"/>
          </a:p>
        </p:txBody>
      </p:sp>
    </p:spTree>
    <p:extLst>
      <p:ext uri="{BB962C8B-B14F-4D97-AF65-F5344CB8AC3E}">
        <p14:creationId xmlns:p14="http://schemas.microsoft.com/office/powerpoint/2010/main" val="34109657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611188" y="188913"/>
            <a:ext cx="8532812" cy="549275"/>
          </a:xfrm>
        </p:spPr>
        <p:txBody>
          <a:bodyPr/>
          <a:lstStyle/>
          <a:p>
            <a:r>
              <a:rPr lang="zh-CN" altLang="en-US"/>
              <a:t>单击此处编辑母版标题样式</a:t>
            </a:r>
          </a:p>
        </p:txBody>
      </p:sp>
      <p:sp>
        <p:nvSpPr>
          <p:cNvPr id="3" name="文本占位符 2"/>
          <p:cNvSpPr>
            <a:spLocks noGrp="1"/>
          </p:cNvSpPr>
          <p:nvPr>
            <p:ph type="body" sz="half" idx="1"/>
          </p:nvPr>
        </p:nvSpPr>
        <p:spPr>
          <a:xfrm>
            <a:off x="395288" y="1196975"/>
            <a:ext cx="4171950" cy="489585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719638" y="1196975"/>
            <a:ext cx="4173537" cy="489585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077972040"/>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xAndTwoObj">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611188" y="188913"/>
            <a:ext cx="8532812" cy="549275"/>
          </a:xfrm>
        </p:spPr>
        <p:txBody>
          <a:bodyPr/>
          <a:lstStyle/>
          <a:p>
            <a:r>
              <a:rPr lang="zh-CN" altLang="en-US"/>
              <a:t>单击此处编辑母版标题样式</a:t>
            </a:r>
          </a:p>
        </p:txBody>
      </p:sp>
      <p:sp>
        <p:nvSpPr>
          <p:cNvPr id="3" name="文本占位符 2"/>
          <p:cNvSpPr>
            <a:spLocks noGrp="1"/>
          </p:cNvSpPr>
          <p:nvPr>
            <p:ph type="body" sz="half" idx="1"/>
          </p:nvPr>
        </p:nvSpPr>
        <p:spPr>
          <a:xfrm>
            <a:off x="395288" y="1196975"/>
            <a:ext cx="4171950" cy="489585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4719638" y="1196975"/>
            <a:ext cx="4173537" cy="237172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p:nvPr>
        </p:nvSpPr>
        <p:spPr>
          <a:xfrm>
            <a:off x="4719638" y="3721100"/>
            <a:ext cx="4173537" cy="237172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4100154027"/>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dgm">
  <p:cSld name="标题和图示或组织结构图">
    <p:spTree>
      <p:nvGrpSpPr>
        <p:cNvPr id="1" name=""/>
        <p:cNvGrpSpPr/>
        <p:nvPr/>
      </p:nvGrpSpPr>
      <p:grpSpPr>
        <a:xfrm>
          <a:off x="0" y="0"/>
          <a:ext cx="0" cy="0"/>
          <a:chOff x="0" y="0"/>
          <a:chExt cx="0" cy="0"/>
        </a:xfrm>
      </p:grpSpPr>
      <p:sp>
        <p:nvSpPr>
          <p:cNvPr id="2" name="标题 1"/>
          <p:cNvSpPr>
            <a:spLocks noGrp="1"/>
          </p:cNvSpPr>
          <p:nvPr>
            <p:ph type="title"/>
          </p:nvPr>
        </p:nvSpPr>
        <p:spPr>
          <a:xfrm>
            <a:off x="1150938" y="617538"/>
            <a:ext cx="7793037" cy="1143000"/>
          </a:xfrm>
        </p:spPr>
        <p:txBody>
          <a:bodyPr/>
          <a:lstStyle/>
          <a:p>
            <a:r>
              <a:rPr lang="zh-CN" altLang="en-US"/>
              <a:t>单击此处编辑母版标题样式</a:t>
            </a:r>
          </a:p>
        </p:txBody>
      </p:sp>
      <p:sp>
        <p:nvSpPr>
          <p:cNvPr id="3" name="SmartArt 占位符 2"/>
          <p:cNvSpPr>
            <a:spLocks noGrp="1"/>
          </p:cNvSpPr>
          <p:nvPr>
            <p:ph type="dgm" idx="1"/>
          </p:nvPr>
        </p:nvSpPr>
        <p:spPr>
          <a:xfrm>
            <a:off x="1182688" y="2017713"/>
            <a:ext cx="7772400" cy="4114800"/>
          </a:xfrm>
        </p:spPr>
        <p:txBody>
          <a:bodyPr/>
          <a:lstStyle/>
          <a:p>
            <a:endParaRPr lang="zh-CN" altLang="en-US"/>
          </a:p>
        </p:txBody>
      </p:sp>
      <p:sp>
        <p:nvSpPr>
          <p:cNvPr id="4" name="日期占位符 3"/>
          <p:cNvSpPr>
            <a:spLocks noGrp="1"/>
          </p:cNvSpPr>
          <p:nvPr>
            <p:ph type="dt" sz="half" idx="10"/>
          </p:nvPr>
        </p:nvSpPr>
        <p:spPr>
          <a:xfrm>
            <a:off x="914400" y="6324600"/>
            <a:ext cx="1905000" cy="457200"/>
          </a:xfrm>
        </p:spPr>
        <p:txBody>
          <a:bodyPr/>
          <a:lstStyle>
            <a:lvl1pPr>
              <a:defRPr/>
            </a:lvl1pPr>
          </a:lstStyle>
          <a:p>
            <a:endParaRPr lang="en-US" altLang="zh-CN"/>
          </a:p>
        </p:txBody>
      </p:sp>
      <p:sp>
        <p:nvSpPr>
          <p:cNvPr id="5" name="页脚占位符 4"/>
          <p:cNvSpPr>
            <a:spLocks noGrp="1"/>
          </p:cNvSpPr>
          <p:nvPr>
            <p:ph type="ftr" sz="quarter" idx="11"/>
          </p:nvPr>
        </p:nvSpPr>
        <p:spPr>
          <a:xfrm>
            <a:off x="3352800" y="6324600"/>
            <a:ext cx="2895600" cy="457200"/>
          </a:xfrm>
        </p:spPr>
        <p:txBody>
          <a:bodyPr/>
          <a:lstStyle>
            <a:lvl1pPr>
              <a:defRPr/>
            </a:lvl1pPr>
          </a:lstStyle>
          <a:p>
            <a:endParaRPr lang="en-US" altLang="zh-CN"/>
          </a:p>
        </p:txBody>
      </p:sp>
      <p:sp>
        <p:nvSpPr>
          <p:cNvPr id="6" name="灯片编号占位符 5"/>
          <p:cNvSpPr>
            <a:spLocks noGrp="1"/>
          </p:cNvSpPr>
          <p:nvPr>
            <p:ph type="sldNum" sz="quarter" idx="12"/>
          </p:nvPr>
        </p:nvSpPr>
        <p:spPr>
          <a:xfrm>
            <a:off x="6781800" y="6324600"/>
            <a:ext cx="1905000" cy="457200"/>
          </a:xfrm>
        </p:spPr>
        <p:txBody>
          <a:bodyPr/>
          <a:lstStyle>
            <a:lvl1pPr>
              <a:defRPr/>
            </a:lvl1pPr>
          </a:lstStyle>
          <a:p>
            <a:fld id="{6460B386-01D5-48FF-88AB-FAF345A52ABE}" type="slidenum">
              <a:rPr lang="en-US" altLang="zh-CN"/>
              <a:pPr/>
              <a:t>‹#›</a:t>
            </a:fld>
            <a:endParaRPr lang="en-US" altLang="zh-CN"/>
          </a:p>
        </p:txBody>
      </p:sp>
    </p:spTree>
    <p:extLst>
      <p:ext uri="{BB962C8B-B14F-4D97-AF65-F5344CB8AC3E}">
        <p14:creationId xmlns:p14="http://schemas.microsoft.com/office/powerpoint/2010/main" val="24346451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75FA8B9D-F670-49DA-8C1F-19BDEDCA8C4D}" type="datetime1">
              <a:rPr lang="en-US" altLang="zh-CN" smtClean="0"/>
              <a:t>12/28/2019</a:t>
            </a:fld>
            <a:endParaRPr lang="zh-CN" altLang="en-US"/>
          </a:p>
        </p:txBody>
      </p:sp>
      <p:sp>
        <p:nvSpPr>
          <p:cNvPr id="5" name="页脚占位符 4"/>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p>
        </p:txBody>
      </p:sp>
      <p:sp>
        <p:nvSpPr>
          <p:cNvPr id="6" name="灯片编号占位符 5"/>
          <p:cNvSpPr>
            <a:spLocks noGrp="1"/>
          </p:cNvSpPr>
          <p:nvPr>
            <p:ph type="sldNum" sz="quarter" idx="12"/>
          </p:nvPr>
        </p:nvSpPr>
        <p:spPr/>
        <p:txBody>
          <a:bodyPr/>
          <a:lstStyle/>
          <a:p>
            <a:fld id="{B09550E6-D85C-43A8-841D-66A200A3DB30}" type="slidenum">
              <a:rPr lang="zh-CN" altLang="en-US" smtClean="0"/>
              <a:t>‹#›</a:t>
            </a:fld>
            <a:endParaRPr lang="zh-CN" altLang="en-US"/>
          </a:p>
        </p:txBody>
      </p:sp>
    </p:spTree>
    <p:extLst>
      <p:ext uri="{BB962C8B-B14F-4D97-AF65-F5344CB8AC3E}">
        <p14:creationId xmlns:p14="http://schemas.microsoft.com/office/powerpoint/2010/main" val="41284020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none" spc="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defRPr>
            </a:lvl1pPr>
          </a:lstStyle>
          <a:p>
            <a:r>
              <a:rPr lang="zh-CN" altLang="en-US" dirty="0"/>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B5EF4C3B-3629-4CAC-A8FB-398B2B6440F3}" type="datetime1">
              <a:rPr lang="en-US" altLang="zh-CN" smtClean="0"/>
              <a:t>12/28/2019</a:t>
            </a:fld>
            <a:endParaRPr lang="zh-CN" altLang="en-US"/>
          </a:p>
        </p:txBody>
      </p:sp>
      <p:sp>
        <p:nvSpPr>
          <p:cNvPr id="5" name="页脚占位符 4"/>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p>
        </p:txBody>
      </p:sp>
      <p:sp>
        <p:nvSpPr>
          <p:cNvPr id="6" name="灯片编号占位符 5"/>
          <p:cNvSpPr>
            <a:spLocks noGrp="1"/>
          </p:cNvSpPr>
          <p:nvPr>
            <p:ph type="sldNum" sz="quarter" idx="12"/>
          </p:nvPr>
        </p:nvSpPr>
        <p:spPr/>
        <p:txBody>
          <a:bodyPr/>
          <a:lstStyle/>
          <a:p>
            <a:fld id="{B09550E6-D85C-43A8-841D-66A200A3DB30}" type="slidenum">
              <a:rPr lang="zh-CN" altLang="en-US" smtClean="0"/>
              <a:t>‹#›</a:t>
            </a:fld>
            <a:endParaRPr lang="zh-CN" altLang="en-US"/>
          </a:p>
        </p:txBody>
      </p:sp>
    </p:spTree>
    <p:extLst>
      <p:ext uri="{BB962C8B-B14F-4D97-AF65-F5344CB8AC3E}">
        <p14:creationId xmlns:p14="http://schemas.microsoft.com/office/powerpoint/2010/main" val="7038450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C29ABEED-7F79-45CA-A4A9-34441943D894}" type="datetime1">
              <a:rPr lang="en-US" altLang="zh-CN" smtClean="0"/>
              <a:t>12/28/2019</a:t>
            </a:fld>
            <a:endParaRPr lang="zh-CN" altLang="en-US"/>
          </a:p>
        </p:txBody>
      </p:sp>
      <p:sp>
        <p:nvSpPr>
          <p:cNvPr id="6" name="页脚占位符 5"/>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p>
        </p:txBody>
      </p:sp>
      <p:sp>
        <p:nvSpPr>
          <p:cNvPr id="7" name="灯片编号占位符 6"/>
          <p:cNvSpPr>
            <a:spLocks noGrp="1"/>
          </p:cNvSpPr>
          <p:nvPr>
            <p:ph type="sldNum" sz="quarter" idx="12"/>
          </p:nvPr>
        </p:nvSpPr>
        <p:spPr/>
        <p:txBody>
          <a:bodyPr/>
          <a:lstStyle/>
          <a:p>
            <a:fld id="{B09550E6-D85C-43A8-841D-66A200A3DB30}" type="slidenum">
              <a:rPr lang="zh-CN" altLang="en-US" smtClean="0"/>
              <a:t>‹#›</a:t>
            </a:fld>
            <a:endParaRPr lang="zh-CN" altLang="en-US"/>
          </a:p>
        </p:txBody>
      </p:sp>
    </p:spTree>
    <p:extLst>
      <p:ext uri="{BB962C8B-B14F-4D97-AF65-F5344CB8AC3E}">
        <p14:creationId xmlns:p14="http://schemas.microsoft.com/office/powerpoint/2010/main" val="21692115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B1A47934-47FD-41DF-91F3-14BED7A29B4B}" type="datetime1">
              <a:rPr lang="en-US" altLang="zh-CN" smtClean="0"/>
              <a:t>12/28/2019</a:t>
            </a:fld>
            <a:endParaRPr lang="zh-CN" altLang="en-US"/>
          </a:p>
        </p:txBody>
      </p:sp>
      <p:sp>
        <p:nvSpPr>
          <p:cNvPr id="8" name="页脚占位符 7"/>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p>
        </p:txBody>
      </p:sp>
      <p:sp>
        <p:nvSpPr>
          <p:cNvPr id="9" name="灯片编号占位符 8"/>
          <p:cNvSpPr>
            <a:spLocks noGrp="1"/>
          </p:cNvSpPr>
          <p:nvPr>
            <p:ph type="sldNum" sz="quarter" idx="12"/>
          </p:nvPr>
        </p:nvSpPr>
        <p:spPr/>
        <p:txBody>
          <a:bodyPr/>
          <a:lstStyle/>
          <a:p>
            <a:fld id="{B09550E6-D85C-43A8-841D-66A200A3DB30}" type="slidenum">
              <a:rPr lang="zh-CN" altLang="en-US" smtClean="0"/>
              <a:t>‹#›</a:t>
            </a:fld>
            <a:endParaRPr lang="zh-CN" altLang="en-US"/>
          </a:p>
        </p:txBody>
      </p:sp>
    </p:spTree>
    <p:extLst>
      <p:ext uri="{BB962C8B-B14F-4D97-AF65-F5344CB8AC3E}">
        <p14:creationId xmlns:p14="http://schemas.microsoft.com/office/powerpoint/2010/main" val="30139848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8F28E616-C854-4F64-9339-2A692E0BBB8B}" type="datetime1">
              <a:rPr lang="en-US" altLang="zh-CN" smtClean="0"/>
              <a:t>12/28/2019</a:t>
            </a:fld>
            <a:endParaRPr lang="zh-CN" altLang="en-US"/>
          </a:p>
        </p:txBody>
      </p:sp>
      <p:sp>
        <p:nvSpPr>
          <p:cNvPr id="4" name="页脚占位符 3"/>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p>
        </p:txBody>
      </p:sp>
      <p:sp>
        <p:nvSpPr>
          <p:cNvPr id="5" name="灯片编号占位符 4"/>
          <p:cNvSpPr>
            <a:spLocks noGrp="1"/>
          </p:cNvSpPr>
          <p:nvPr>
            <p:ph type="sldNum" sz="quarter" idx="12"/>
          </p:nvPr>
        </p:nvSpPr>
        <p:spPr/>
        <p:txBody>
          <a:bodyPr/>
          <a:lstStyle/>
          <a:p>
            <a:fld id="{B09550E6-D85C-43A8-841D-66A200A3DB30}" type="slidenum">
              <a:rPr lang="zh-CN" altLang="en-US" smtClean="0"/>
              <a:t>‹#›</a:t>
            </a:fld>
            <a:endParaRPr lang="zh-CN" altLang="en-US"/>
          </a:p>
        </p:txBody>
      </p:sp>
    </p:spTree>
    <p:extLst>
      <p:ext uri="{BB962C8B-B14F-4D97-AF65-F5344CB8AC3E}">
        <p14:creationId xmlns:p14="http://schemas.microsoft.com/office/powerpoint/2010/main" val="37337003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ED07ECC-69D4-44F4-8492-EA5DCF3709D5}" type="datetime1">
              <a:rPr lang="en-US" altLang="zh-CN" smtClean="0"/>
              <a:t>12/28/2019</a:t>
            </a:fld>
            <a:endParaRPr lang="zh-CN" altLang="en-US"/>
          </a:p>
        </p:txBody>
      </p:sp>
      <p:sp>
        <p:nvSpPr>
          <p:cNvPr id="3" name="页脚占位符 2"/>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p>
        </p:txBody>
      </p:sp>
      <p:sp>
        <p:nvSpPr>
          <p:cNvPr id="4" name="灯片编号占位符 3"/>
          <p:cNvSpPr>
            <a:spLocks noGrp="1"/>
          </p:cNvSpPr>
          <p:nvPr>
            <p:ph type="sldNum" sz="quarter" idx="12"/>
          </p:nvPr>
        </p:nvSpPr>
        <p:spPr/>
        <p:txBody>
          <a:bodyPr/>
          <a:lstStyle/>
          <a:p>
            <a:fld id="{B09550E6-D85C-43A8-841D-66A200A3DB30}" type="slidenum">
              <a:rPr lang="zh-CN" altLang="en-US" smtClean="0"/>
              <a:t>‹#›</a:t>
            </a:fld>
            <a:endParaRPr lang="zh-CN" altLang="en-US"/>
          </a:p>
        </p:txBody>
      </p:sp>
      <p:sp>
        <p:nvSpPr>
          <p:cNvPr id="5" name="Rectangle 6"/>
          <p:cNvSpPr/>
          <p:nvPr userDrawn="1"/>
        </p:nvSpPr>
        <p:spPr>
          <a:xfrm>
            <a:off x="0" y="0"/>
            <a:ext cx="9144000" cy="1801503"/>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0">
              <a:latin typeface="Arial Unicode MS" pitchFamily="34" charset="-122"/>
              <a:ea typeface="华文细黑" pitchFamily="2" charset="-122"/>
            </a:endParaRPr>
          </a:p>
        </p:txBody>
      </p:sp>
    </p:spTree>
    <p:extLst>
      <p:ext uri="{BB962C8B-B14F-4D97-AF65-F5344CB8AC3E}">
        <p14:creationId xmlns:p14="http://schemas.microsoft.com/office/powerpoint/2010/main" val="27501018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A53E1D95-DEA3-469C-B890-64B04A7DE32D}" type="datetime1">
              <a:rPr lang="en-US" altLang="zh-CN" smtClean="0"/>
              <a:t>12/28/2019</a:t>
            </a:fld>
            <a:endParaRPr lang="zh-CN" altLang="en-US"/>
          </a:p>
        </p:txBody>
      </p:sp>
      <p:sp>
        <p:nvSpPr>
          <p:cNvPr id="6" name="页脚占位符 5"/>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p>
        </p:txBody>
      </p:sp>
      <p:sp>
        <p:nvSpPr>
          <p:cNvPr id="7" name="灯片编号占位符 6"/>
          <p:cNvSpPr>
            <a:spLocks noGrp="1"/>
          </p:cNvSpPr>
          <p:nvPr>
            <p:ph type="sldNum" sz="quarter" idx="12"/>
          </p:nvPr>
        </p:nvSpPr>
        <p:spPr/>
        <p:txBody>
          <a:bodyPr/>
          <a:lstStyle/>
          <a:p>
            <a:fld id="{B09550E6-D85C-43A8-841D-66A200A3DB30}" type="slidenum">
              <a:rPr lang="zh-CN" altLang="en-US" smtClean="0"/>
              <a:t>‹#›</a:t>
            </a:fld>
            <a:endParaRPr lang="zh-CN" altLang="en-US"/>
          </a:p>
        </p:txBody>
      </p:sp>
    </p:spTree>
    <p:extLst>
      <p:ext uri="{BB962C8B-B14F-4D97-AF65-F5344CB8AC3E}">
        <p14:creationId xmlns:p14="http://schemas.microsoft.com/office/powerpoint/2010/main" val="41308240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6B9D231B-1E38-4FD2-A4C7-6B6027F3D762}" type="datetime1">
              <a:rPr lang="en-US" altLang="zh-CN" smtClean="0"/>
              <a:t>12/28/2019</a:t>
            </a:fld>
            <a:endParaRPr lang="zh-CN" altLang="en-US"/>
          </a:p>
        </p:txBody>
      </p:sp>
      <p:sp>
        <p:nvSpPr>
          <p:cNvPr id="6" name="页脚占位符 5"/>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p>
        </p:txBody>
      </p:sp>
      <p:sp>
        <p:nvSpPr>
          <p:cNvPr id="7" name="灯片编号占位符 6"/>
          <p:cNvSpPr>
            <a:spLocks noGrp="1"/>
          </p:cNvSpPr>
          <p:nvPr>
            <p:ph type="sldNum" sz="quarter" idx="12"/>
          </p:nvPr>
        </p:nvSpPr>
        <p:spPr/>
        <p:txBody>
          <a:bodyPr/>
          <a:lstStyle/>
          <a:p>
            <a:fld id="{B09550E6-D85C-43A8-841D-66A200A3DB30}" type="slidenum">
              <a:rPr lang="zh-CN" altLang="en-US" smtClean="0"/>
              <a:t>‹#›</a:t>
            </a:fld>
            <a:endParaRPr lang="zh-CN" altLang="en-US"/>
          </a:p>
        </p:txBody>
      </p:sp>
    </p:spTree>
    <p:extLst>
      <p:ext uri="{BB962C8B-B14F-4D97-AF65-F5344CB8AC3E}">
        <p14:creationId xmlns:p14="http://schemas.microsoft.com/office/powerpoint/2010/main" val="40416210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0" y="1"/>
            <a:ext cx="9144000" cy="1144678"/>
          </a:xfrm>
          <a:prstGeom prst="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0">
              <a:latin typeface="Arial Unicode MS" pitchFamily="34" charset="-122"/>
              <a:ea typeface="华文细黑" pitchFamily="2" charset="-122"/>
            </a:endParaRPr>
          </a:p>
        </p:txBody>
      </p:sp>
      <p:sp>
        <p:nvSpPr>
          <p:cNvPr id="2" name="标题占位符 1"/>
          <p:cNvSpPr>
            <a:spLocks noGrp="1"/>
          </p:cNvSpPr>
          <p:nvPr>
            <p:ph type="title"/>
          </p:nvPr>
        </p:nvSpPr>
        <p:spPr>
          <a:xfrm>
            <a:off x="457200" y="1678"/>
            <a:ext cx="8229600" cy="1143000"/>
          </a:xfrm>
          <a:prstGeom prst="rect">
            <a:avLst/>
          </a:prstGeom>
        </p:spPr>
        <p:txBody>
          <a:bodyPr vert="horz" lIns="91440" tIns="45720" rIns="91440" bIns="45720" rtlCol="0" anchor="ctr">
            <a:normAutofit/>
            <a:scene3d>
              <a:camera prst="orthographicFront"/>
              <a:lightRig rig="soft" dir="t">
                <a:rot lat="0" lon="0" rev="10800000"/>
              </a:lightRig>
            </a:scene3d>
            <a:sp3d>
              <a:bevelT w="27940" h="12700"/>
              <a:contourClr>
                <a:srgbClr val="DDDDDD"/>
              </a:contourClr>
            </a:sp3d>
          </a:bodyPr>
          <a:lstStyle/>
          <a:p>
            <a:r>
              <a:rPr lang="zh-CN" altLang="en-US" dirty="0"/>
              <a:t>单击此处编辑母版标题样式</a:t>
            </a:r>
          </a:p>
        </p:txBody>
      </p:sp>
      <p:sp>
        <p:nvSpPr>
          <p:cNvPr id="3" name="文本占位符 2"/>
          <p:cNvSpPr>
            <a:spLocks noGrp="1"/>
          </p:cNvSpPr>
          <p:nvPr>
            <p:ph type="body" idx="1"/>
          </p:nvPr>
        </p:nvSpPr>
        <p:spPr>
          <a:xfrm>
            <a:off x="457200" y="1351127"/>
            <a:ext cx="8229600" cy="4872251"/>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baseline="0">
                <a:solidFill>
                  <a:schemeClr val="tx1">
                    <a:tint val="75000"/>
                  </a:schemeClr>
                </a:solidFill>
                <a:latin typeface="Arial Unicode MS" pitchFamily="34" charset="-122"/>
                <a:ea typeface="华文细黑" pitchFamily="2" charset="-122"/>
              </a:defRPr>
            </a:lvl1pPr>
          </a:lstStyle>
          <a:p>
            <a:fld id="{B5BD2D1E-12F6-40FE-BF7A-636FC3E49088}" type="datetime1">
              <a:rPr lang="en-US" altLang="zh-CN" smtClean="0"/>
              <a:t>12/28/2019</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baseline="0">
                <a:solidFill>
                  <a:schemeClr val="tx1">
                    <a:tint val="75000"/>
                  </a:schemeClr>
                </a:solidFill>
                <a:latin typeface="Arial Unicode MS" pitchFamily="34" charset="-122"/>
                <a:ea typeface="华文细黑" pitchFamily="2" charset="-122"/>
              </a:defRPr>
            </a:lvl1pPr>
          </a:lstStyle>
          <a:p>
            <a:r>
              <a:rPr lang="en-US" altLang="zh-CN"/>
              <a:t>《</a:t>
            </a:r>
            <a:r>
              <a:rPr lang="zh-CN" altLang="en-US"/>
              <a:t>计算机操作系统</a:t>
            </a:r>
            <a:r>
              <a:rPr lang="en-US" altLang="zh-CN"/>
              <a:t>》——</a:t>
            </a:r>
            <a:r>
              <a:rPr lang="zh-CN" altLang="en-US"/>
              <a:t>薛瑞尼</a:t>
            </a:r>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baseline="0">
                <a:solidFill>
                  <a:schemeClr val="tx1">
                    <a:tint val="75000"/>
                  </a:schemeClr>
                </a:solidFill>
                <a:latin typeface="Arial Unicode MS" pitchFamily="34" charset="-122"/>
                <a:ea typeface="华文细黑" pitchFamily="2" charset="-122"/>
              </a:defRPr>
            </a:lvl1pPr>
          </a:lstStyle>
          <a:p>
            <a:fld id="{B09550E6-D85C-43A8-841D-66A200A3DB30}" type="slidenum">
              <a:rPr lang="zh-CN" altLang="en-US" smtClean="0"/>
              <a:pPr/>
              <a:t>‹#›</a:t>
            </a:fld>
            <a:endParaRPr lang="zh-CN" altLang="en-US"/>
          </a:p>
        </p:txBody>
      </p:sp>
    </p:spTree>
    <p:extLst>
      <p:ext uri="{BB962C8B-B14F-4D97-AF65-F5344CB8AC3E}">
        <p14:creationId xmlns:p14="http://schemas.microsoft.com/office/powerpoint/2010/main" val="4226345599"/>
      </p:ext>
    </p:extLst>
  </p:cSld>
  <p:clrMap bg1="lt1" tx1="dk1" bg2="lt2" tx2="dk2" accent1="accent1" accent2="accent2" accent3="accent3" accent4="accent4" accent5="accent5" accent6="accent6" hlink="hlink" folHlink="folHlink"/>
  <p:sldLayoutIdLst>
    <p:sldLayoutId id="2147483796" r:id="rId1"/>
    <p:sldLayoutId id="2147483797" r:id="rId2"/>
    <p:sldLayoutId id="2147483798" r:id="rId3"/>
    <p:sldLayoutId id="2147483799" r:id="rId4"/>
    <p:sldLayoutId id="2147483800" r:id="rId5"/>
    <p:sldLayoutId id="2147483801" r:id="rId6"/>
    <p:sldLayoutId id="2147483802" r:id="rId7"/>
    <p:sldLayoutId id="2147483803" r:id="rId8"/>
    <p:sldLayoutId id="2147483804" r:id="rId9"/>
    <p:sldLayoutId id="2147483805" r:id="rId10"/>
    <p:sldLayoutId id="2147483806" r:id="rId11"/>
    <p:sldLayoutId id="2147483807" r:id="rId12"/>
    <p:sldLayoutId id="2147483808" r:id="rId13"/>
    <p:sldLayoutId id="2147483809" r:id="rId14"/>
  </p:sldLayoutIdLst>
  <p:hf hdr="0"/>
  <p:txStyles>
    <p:titleStyle>
      <a:lvl1pPr algn="l" defTabSz="914400" rtl="0" eaLnBrk="1" latinLnBrk="0" hangingPunct="1">
        <a:spcBef>
          <a:spcPct val="0"/>
        </a:spcBef>
        <a:buNone/>
        <a:defRPr sz="4400" b="1" kern="1200" cap="none" spc="150" baseline="0">
          <a:ln w="11430"/>
          <a:solidFill>
            <a:srgbClr val="F8F8F8"/>
          </a:solidFill>
          <a:effectLst>
            <a:outerShdw blurRad="25400" algn="tl" rotWithShape="0">
              <a:srgbClr val="000000">
                <a:alpha val="43000"/>
              </a:srgbClr>
            </a:outerShdw>
          </a:effectLst>
          <a:latin typeface="Arial Unicode MS" pitchFamily="34" charset="-122"/>
          <a:ea typeface="华文细黑" pitchFamily="2" charset="-122"/>
          <a:cs typeface="+mj-cs"/>
        </a:defRPr>
      </a:lvl1pPr>
    </p:titleStyle>
    <p:bodyStyle>
      <a:lvl1pPr marL="342900" indent="-342900" algn="l" defTabSz="914400" rtl="0" eaLnBrk="1" latinLnBrk="0" hangingPunct="1">
        <a:lnSpc>
          <a:spcPct val="130000"/>
        </a:lnSpc>
        <a:spcBef>
          <a:spcPct val="20000"/>
        </a:spcBef>
        <a:buFont typeface="Arial" pitchFamily="34" charset="0"/>
        <a:buChar char="•"/>
        <a:defRPr sz="3200" kern="1200" baseline="0">
          <a:solidFill>
            <a:schemeClr val="tx1"/>
          </a:solidFill>
          <a:latin typeface="Arial Unicode MS" pitchFamily="34" charset="-122"/>
          <a:ea typeface="华文细黑" pitchFamily="2" charset="-122"/>
          <a:cs typeface="+mn-cs"/>
        </a:defRPr>
      </a:lvl1pPr>
      <a:lvl2pPr marL="742950" indent="-285750" algn="l" defTabSz="914400" rtl="0" eaLnBrk="1" latinLnBrk="0" hangingPunct="1">
        <a:lnSpc>
          <a:spcPct val="130000"/>
        </a:lnSpc>
        <a:spcBef>
          <a:spcPct val="20000"/>
        </a:spcBef>
        <a:buFont typeface="Arial" pitchFamily="34" charset="0"/>
        <a:buChar char="–"/>
        <a:defRPr sz="2800" kern="1200" baseline="0">
          <a:solidFill>
            <a:schemeClr val="tx1"/>
          </a:solidFill>
          <a:latin typeface="Arial Unicode MS" pitchFamily="34" charset="-122"/>
          <a:ea typeface="华文细黑" pitchFamily="2" charset="-122"/>
          <a:cs typeface="+mn-cs"/>
        </a:defRPr>
      </a:lvl2pPr>
      <a:lvl3pPr marL="1143000" indent="-228600" algn="l" defTabSz="914400" rtl="0" eaLnBrk="1" latinLnBrk="0" hangingPunct="1">
        <a:lnSpc>
          <a:spcPct val="130000"/>
        </a:lnSpc>
        <a:spcBef>
          <a:spcPct val="20000"/>
        </a:spcBef>
        <a:buFont typeface="Arial" pitchFamily="34" charset="0"/>
        <a:buChar char="•"/>
        <a:defRPr sz="2400" kern="1200" baseline="0">
          <a:solidFill>
            <a:schemeClr val="tx1"/>
          </a:solidFill>
          <a:latin typeface="Arial Unicode MS" pitchFamily="34" charset="-122"/>
          <a:ea typeface="华文细黑" pitchFamily="2" charset="-122"/>
          <a:cs typeface="+mn-cs"/>
        </a:defRPr>
      </a:lvl3pPr>
      <a:lvl4pPr marL="1600200" indent="-228600" algn="l" defTabSz="914400" rtl="0" eaLnBrk="1" latinLnBrk="0" hangingPunct="1">
        <a:lnSpc>
          <a:spcPct val="130000"/>
        </a:lnSpc>
        <a:spcBef>
          <a:spcPct val="20000"/>
        </a:spcBef>
        <a:buFont typeface="Arial" pitchFamily="34" charset="0"/>
        <a:buChar char="–"/>
        <a:defRPr sz="2000" kern="1200" baseline="0">
          <a:solidFill>
            <a:schemeClr val="tx1"/>
          </a:solidFill>
          <a:latin typeface="Arial Unicode MS" pitchFamily="34" charset="-122"/>
          <a:ea typeface="华文细黑" pitchFamily="2" charset="-122"/>
          <a:cs typeface="+mn-cs"/>
        </a:defRPr>
      </a:lvl4pPr>
      <a:lvl5pPr marL="2057400" indent="-228600" algn="l" defTabSz="914400" rtl="0" eaLnBrk="1" latinLnBrk="0" hangingPunct="1">
        <a:lnSpc>
          <a:spcPct val="130000"/>
        </a:lnSpc>
        <a:spcBef>
          <a:spcPct val="20000"/>
        </a:spcBef>
        <a:buFont typeface="Arial" pitchFamily="34" charset="0"/>
        <a:buChar char="»"/>
        <a:defRPr sz="2000" kern="1200" baseline="0">
          <a:solidFill>
            <a:schemeClr val="tx1"/>
          </a:solidFill>
          <a:latin typeface="Arial Unicode MS" pitchFamily="34" charset="-122"/>
          <a:ea typeface="华文细黑" pitchFamily="2"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6.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01.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18.xml.rels><?xml version="1.0" encoding="UTF-8" standalone="yes"?>
<Relationships xmlns="http://schemas.openxmlformats.org/package/2006/relationships"><Relationship Id="rId3" Type="http://schemas.openxmlformats.org/officeDocument/2006/relationships/hyperlink" Target="http://en.wikipedia.org/wiki/POSIX_Threads" TargetMode="External"/><Relationship Id="rId2" Type="http://schemas.openxmlformats.org/officeDocument/2006/relationships/hyperlink" Target="http://en.wikipedia.org/wiki/Coroutine" TargetMode="External"/><Relationship Id="rId1" Type="http://schemas.openxmlformats.org/officeDocument/2006/relationships/slideLayout" Target="../slideLayouts/slideLayout2.xml"/><Relationship Id="rId4" Type="http://schemas.openxmlformats.org/officeDocument/2006/relationships/hyperlink" Target="http://msdn.microsoft.com/en-us/library/windows/desktop/ms684841(v=vs.85).aspx" TargetMode="Externa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tiff"/><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1.tiff"/></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4.xml"/><Relationship Id="rId1" Type="http://schemas.openxmlformats.org/officeDocument/2006/relationships/vmlDrawing" Target="../drawings/vmlDrawing1.vml"/><Relationship Id="rId5" Type="http://schemas.openxmlformats.org/officeDocument/2006/relationships/image" Target="../media/image12.wmf"/><Relationship Id="rId4" Type="http://schemas.openxmlformats.org/officeDocument/2006/relationships/oleObject" Target="../embeddings/oleObject1.bin"/></Relationships>
</file>

<file path=ppt/slides/_rels/slide5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2" Type="http://schemas.openxmlformats.org/officeDocument/2006/relationships/image" Target="../media/image17.gif"/><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2</a:t>
            </a:r>
            <a:r>
              <a:rPr lang="zh-CN" altLang="en-US" dirty="0"/>
              <a:t>、进程管理</a:t>
            </a:r>
            <a:endParaRPr lang="en-US" dirty="0"/>
          </a:p>
        </p:txBody>
      </p:sp>
      <p:sp>
        <p:nvSpPr>
          <p:cNvPr id="3" name="Subtitle 2"/>
          <p:cNvSpPr>
            <a:spLocks noGrp="1"/>
          </p:cNvSpPr>
          <p:nvPr>
            <p:ph type="subTitle" idx="1"/>
          </p:nvPr>
        </p:nvSpPr>
        <p:spPr/>
        <p:txBody>
          <a:bodyPr>
            <a:normAutofit fontScale="92500"/>
          </a:bodyPr>
          <a:lstStyle/>
          <a:p>
            <a:r>
              <a:rPr lang="zh-CN" altLang="en-US"/>
              <a:t>薛瑞尼</a:t>
            </a:r>
            <a:endParaRPr lang="en-US" altLang="zh-CN"/>
          </a:p>
          <a:p>
            <a:r>
              <a:rPr lang="zh-CN" altLang="en-US"/>
              <a:t>计算机科学与工程学院</a:t>
            </a:r>
            <a:endParaRPr lang="en-US" altLang="zh-CN"/>
          </a:p>
          <a:p>
            <a:fld id="{26613CD9-3038-4053-9390-9BCACA35089B}" type="datetime1">
              <a:rPr lang="zh-CN" altLang="en-US" smtClean="0"/>
              <a:pPr/>
              <a:t>2019/12/28</a:t>
            </a:fld>
            <a:endParaRPr lang="en-US" dirty="0"/>
          </a:p>
        </p:txBody>
      </p:sp>
    </p:spTree>
    <p:extLst>
      <p:ext uri="{BB962C8B-B14F-4D97-AF65-F5344CB8AC3E}">
        <p14:creationId xmlns:p14="http://schemas.microsoft.com/office/powerpoint/2010/main" val="29448730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4483" name="Rectangle 3"/>
          <p:cNvSpPr>
            <a:spLocks noGrp="1" noChangeArrowheads="1"/>
          </p:cNvSpPr>
          <p:nvPr>
            <p:ph type="title"/>
          </p:nvPr>
        </p:nvSpPr>
        <p:spPr/>
        <p:txBody>
          <a:bodyPr/>
          <a:lstStyle/>
          <a:p>
            <a:r>
              <a:rPr lang="zh-CN" altLang="en-US"/>
              <a:t>并发程序（</a:t>
            </a:r>
            <a:r>
              <a:rPr lang="en-US" altLang="zh-CN"/>
              <a:t>3/3</a:t>
            </a:r>
            <a:r>
              <a:rPr lang="zh-CN" altLang="en-US"/>
              <a:t>）</a:t>
            </a:r>
          </a:p>
        </p:txBody>
      </p:sp>
      <p:sp>
        <p:nvSpPr>
          <p:cNvPr id="404482" name="Rectangle 2"/>
          <p:cNvSpPr>
            <a:spLocks noGrp="1" noChangeArrowheads="1"/>
          </p:cNvSpPr>
          <p:nvPr>
            <p:ph type="body" idx="1"/>
          </p:nvPr>
        </p:nvSpPr>
        <p:spPr/>
        <p:txBody>
          <a:bodyPr/>
          <a:lstStyle/>
          <a:p>
            <a:pPr lvl="1"/>
            <a:r>
              <a:rPr lang="zh-CN" altLang="en-US" dirty="0"/>
              <a:t>在并发环境下 </a:t>
            </a:r>
            <a:r>
              <a:rPr lang="en-US" altLang="zh-CN" dirty="0"/>
              <a:t>CPU</a:t>
            </a:r>
            <a:r>
              <a:rPr lang="zh-CN" altLang="en-US" dirty="0"/>
              <a:t>利用率 </a:t>
            </a:r>
            <a:r>
              <a:rPr lang="en-US" altLang="zh-CN" dirty="0"/>
              <a:t>=40/45= 89%</a:t>
            </a:r>
          </a:p>
          <a:p>
            <a:pPr lvl="1"/>
            <a:r>
              <a:rPr lang="en-US" altLang="zh-CN" dirty="0"/>
              <a:t>DEV1</a:t>
            </a:r>
            <a:r>
              <a:rPr lang="zh-CN" altLang="en-US" dirty="0"/>
              <a:t>并发环境下利用率</a:t>
            </a:r>
            <a:r>
              <a:rPr lang="en-US" altLang="zh-CN" dirty="0"/>
              <a:t>= 15/45=33%</a:t>
            </a:r>
          </a:p>
          <a:p>
            <a:pPr lvl="1"/>
            <a:r>
              <a:rPr lang="en-US" altLang="zh-CN" dirty="0"/>
              <a:t>DEV2</a:t>
            </a:r>
            <a:r>
              <a:rPr lang="zh-CN" altLang="en-US" dirty="0"/>
              <a:t>并发环境下利用率</a:t>
            </a:r>
            <a:r>
              <a:rPr lang="en-US" altLang="zh-CN" dirty="0"/>
              <a:t>= 25/45=56%</a:t>
            </a:r>
          </a:p>
        </p:txBody>
      </p:sp>
      <p:grpSp>
        <p:nvGrpSpPr>
          <p:cNvPr id="103" name="Group 4"/>
          <p:cNvGrpSpPr>
            <a:grpSpLocks/>
          </p:cNvGrpSpPr>
          <p:nvPr/>
        </p:nvGrpSpPr>
        <p:grpSpPr bwMode="auto">
          <a:xfrm>
            <a:off x="434975" y="3400606"/>
            <a:ext cx="7839075" cy="1249363"/>
            <a:chOff x="546" y="1200"/>
            <a:chExt cx="4938" cy="787"/>
          </a:xfrm>
        </p:grpSpPr>
        <p:sp>
          <p:nvSpPr>
            <p:cNvPr id="104" name="Rectangle 5"/>
            <p:cNvSpPr>
              <a:spLocks noChangeArrowheads="1"/>
            </p:cNvSpPr>
            <p:nvPr/>
          </p:nvSpPr>
          <p:spPr bwMode="auto">
            <a:xfrm>
              <a:off x="546" y="1200"/>
              <a:ext cx="158" cy="2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Lst>
          </p:spPr>
          <p:txBody>
            <a:bodyPr wrap="none" lIns="0" tIns="0" rIns="0" bIns="0">
              <a:spAutoFit/>
            </a:bodyPr>
            <a:lstStyle/>
            <a:p>
              <a:pPr eaLnBrk="1" hangingPunct="1"/>
              <a:r>
                <a:rPr kumimoji="1" lang="en-US" altLang="zh-CN" sz="2700" b="1">
                  <a:solidFill>
                    <a:schemeClr val="tx2"/>
                  </a:solidFill>
                  <a:latin typeface="+mj-lt"/>
                  <a:ea typeface="宋体" pitchFamily="2" charset="-122"/>
                </a:rPr>
                <a:t>A</a:t>
              </a:r>
              <a:endParaRPr kumimoji="1" lang="en-US" altLang="zh-CN" sz="2400" b="1">
                <a:solidFill>
                  <a:schemeClr val="tx2"/>
                </a:solidFill>
                <a:latin typeface="+mj-lt"/>
                <a:ea typeface="宋体" pitchFamily="2" charset="-122"/>
              </a:endParaRPr>
            </a:p>
          </p:txBody>
        </p:sp>
        <p:sp>
          <p:nvSpPr>
            <p:cNvPr id="105" name="Rectangle 6"/>
            <p:cNvSpPr>
              <a:spLocks noChangeArrowheads="1"/>
            </p:cNvSpPr>
            <p:nvPr/>
          </p:nvSpPr>
          <p:spPr bwMode="auto">
            <a:xfrm>
              <a:off x="546" y="1725"/>
              <a:ext cx="158" cy="2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Lst>
          </p:spPr>
          <p:txBody>
            <a:bodyPr wrap="none" lIns="0" tIns="0" rIns="0" bIns="0">
              <a:spAutoFit/>
            </a:bodyPr>
            <a:lstStyle/>
            <a:p>
              <a:pPr eaLnBrk="1" hangingPunct="1"/>
              <a:r>
                <a:rPr kumimoji="1" lang="en-US" altLang="zh-CN" sz="2700" b="1">
                  <a:solidFill>
                    <a:schemeClr val="tx2"/>
                  </a:solidFill>
                  <a:latin typeface="+mj-lt"/>
                  <a:ea typeface="宋体" pitchFamily="2" charset="-122"/>
                </a:rPr>
                <a:t>B</a:t>
              </a:r>
              <a:endParaRPr kumimoji="1" lang="en-US" altLang="zh-CN" sz="2400" b="1">
                <a:solidFill>
                  <a:schemeClr val="tx2"/>
                </a:solidFill>
                <a:latin typeface="+mj-lt"/>
                <a:ea typeface="宋体" pitchFamily="2" charset="-122"/>
              </a:endParaRPr>
            </a:p>
          </p:txBody>
        </p:sp>
        <p:sp>
          <p:nvSpPr>
            <p:cNvPr id="106" name="Line 7"/>
            <p:cNvSpPr>
              <a:spLocks noChangeShapeType="1"/>
            </p:cNvSpPr>
            <p:nvPr/>
          </p:nvSpPr>
          <p:spPr bwMode="auto">
            <a:xfrm>
              <a:off x="699" y="1575"/>
              <a:ext cx="4308" cy="1"/>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solidFill>
                  <a:schemeClr val="tx2"/>
                </a:solidFill>
                <a:latin typeface="+mj-lt"/>
              </a:endParaRPr>
            </a:p>
          </p:txBody>
        </p:sp>
        <p:sp>
          <p:nvSpPr>
            <p:cNvPr id="107" name="Freeform 8"/>
            <p:cNvSpPr>
              <a:spLocks/>
            </p:cNvSpPr>
            <p:nvPr/>
          </p:nvSpPr>
          <p:spPr bwMode="auto">
            <a:xfrm>
              <a:off x="5007" y="1546"/>
              <a:ext cx="159" cy="58"/>
            </a:xfrm>
            <a:custGeom>
              <a:avLst/>
              <a:gdLst>
                <a:gd name="T0" fmla="*/ 0 w 159"/>
                <a:gd name="T1" fmla="*/ 0 h 58"/>
                <a:gd name="T2" fmla="*/ 159 w 159"/>
                <a:gd name="T3" fmla="*/ 29 h 58"/>
                <a:gd name="T4" fmla="*/ 0 w 159"/>
                <a:gd name="T5" fmla="*/ 58 h 58"/>
                <a:gd name="T6" fmla="*/ 0 w 159"/>
                <a:gd name="T7" fmla="*/ 0 h 58"/>
              </a:gdLst>
              <a:ahLst/>
              <a:cxnLst>
                <a:cxn ang="0">
                  <a:pos x="T0" y="T1"/>
                </a:cxn>
                <a:cxn ang="0">
                  <a:pos x="T2" y="T3"/>
                </a:cxn>
                <a:cxn ang="0">
                  <a:pos x="T4" y="T5"/>
                </a:cxn>
                <a:cxn ang="0">
                  <a:pos x="T6" y="T7"/>
                </a:cxn>
              </a:cxnLst>
              <a:rect l="0" t="0" r="r" b="b"/>
              <a:pathLst>
                <a:path w="159" h="58">
                  <a:moveTo>
                    <a:pt x="0" y="0"/>
                  </a:moveTo>
                  <a:lnTo>
                    <a:pt x="159" y="29"/>
                  </a:lnTo>
                  <a:lnTo>
                    <a:pt x="0" y="58"/>
                  </a:lnTo>
                  <a:lnTo>
                    <a:pt x="0" y="0"/>
                  </a:lnTo>
                  <a:close/>
                </a:path>
              </a:pathLst>
            </a:custGeom>
            <a:solidFill>
              <a:srgbClr val="000000"/>
            </a:solidFill>
            <a:ln w="12700">
              <a:solidFill>
                <a:schemeClr val="tx1"/>
              </a:solidFill>
              <a:prstDash val="solid"/>
              <a:round/>
              <a:headEnd/>
              <a:tailEnd/>
            </a:ln>
          </p:spPr>
          <p:txBody>
            <a:bodyPr/>
            <a:lstStyle/>
            <a:p>
              <a:endParaRPr lang="zh-CN" altLang="en-US">
                <a:solidFill>
                  <a:schemeClr val="tx2"/>
                </a:solidFill>
                <a:latin typeface="+mj-lt"/>
              </a:endParaRPr>
            </a:p>
          </p:txBody>
        </p:sp>
        <p:sp>
          <p:nvSpPr>
            <p:cNvPr id="108" name="Line 9"/>
            <p:cNvSpPr>
              <a:spLocks noChangeShapeType="1"/>
            </p:cNvSpPr>
            <p:nvPr/>
          </p:nvSpPr>
          <p:spPr bwMode="auto">
            <a:xfrm>
              <a:off x="701" y="1534"/>
              <a:ext cx="1" cy="85"/>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solidFill>
                  <a:schemeClr val="tx2"/>
                </a:solidFill>
                <a:latin typeface="+mj-lt"/>
              </a:endParaRPr>
            </a:p>
          </p:txBody>
        </p:sp>
        <p:sp>
          <p:nvSpPr>
            <p:cNvPr id="109" name="Line 10"/>
            <p:cNvSpPr>
              <a:spLocks noChangeShapeType="1"/>
            </p:cNvSpPr>
            <p:nvPr/>
          </p:nvSpPr>
          <p:spPr bwMode="auto">
            <a:xfrm>
              <a:off x="2244" y="1537"/>
              <a:ext cx="1" cy="85"/>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solidFill>
                  <a:schemeClr val="tx2"/>
                </a:solidFill>
                <a:latin typeface="+mj-lt"/>
              </a:endParaRPr>
            </a:p>
          </p:txBody>
        </p:sp>
        <p:sp>
          <p:nvSpPr>
            <p:cNvPr id="110" name="Line 11"/>
            <p:cNvSpPr>
              <a:spLocks noChangeShapeType="1"/>
            </p:cNvSpPr>
            <p:nvPr/>
          </p:nvSpPr>
          <p:spPr bwMode="auto">
            <a:xfrm>
              <a:off x="3642" y="1528"/>
              <a:ext cx="1" cy="88"/>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solidFill>
                  <a:schemeClr val="tx2"/>
                </a:solidFill>
                <a:latin typeface="+mj-lt"/>
              </a:endParaRPr>
            </a:p>
          </p:txBody>
        </p:sp>
        <p:sp>
          <p:nvSpPr>
            <p:cNvPr id="111" name="Line 12"/>
            <p:cNvSpPr>
              <a:spLocks noChangeShapeType="1"/>
            </p:cNvSpPr>
            <p:nvPr/>
          </p:nvSpPr>
          <p:spPr bwMode="auto">
            <a:xfrm>
              <a:off x="4405" y="1537"/>
              <a:ext cx="1" cy="85"/>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solidFill>
                  <a:schemeClr val="tx2"/>
                </a:solidFill>
                <a:latin typeface="+mj-lt"/>
              </a:endParaRPr>
            </a:p>
          </p:txBody>
        </p:sp>
        <p:sp>
          <p:nvSpPr>
            <p:cNvPr id="112" name="Line 13"/>
            <p:cNvSpPr>
              <a:spLocks noChangeShapeType="1"/>
            </p:cNvSpPr>
            <p:nvPr/>
          </p:nvSpPr>
          <p:spPr bwMode="auto">
            <a:xfrm>
              <a:off x="2757" y="1537"/>
              <a:ext cx="1" cy="85"/>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solidFill>
                  <a:schemeClr val="tx2"/>
                </a:solidFill>
                <a:latin typeface="+mj-lt"/>
              </a:endParaRPr>
            </a:p>
          </p:txBody>
        </p:sp>
        <p:sp>
          <p:nvSpPr>
            <p:cNvPr id="113" name="Line 14"/>
            <p:cNvSpPr>
              <a:spLocks noChangeShapeType="1"/>
            </p:cNvSpPr>
            <p:nvPr/>
          </p:nvSpPr>
          <p:spPr bwMode="auto">
            <a:xfrm>
              <a:off x="1724" y="1531"/>
              <a:ext cx="1" cy="88"/>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solidFill>
                  <a:schemeClr val="tx2"/>
                </a:solidFill>
                <a:latin typeface="+mj-lt"/>
              </a:endParaRPr>
            </a:p>
          </p:txBody>
        </p:sp>
        <p:sp>
          <p:nvSpPr>
            <p:cNvPr id="114" name="Rectangle 15"/>
            <p:cNvSpPr>
              <a:spLocks noChangeArrowheads="1"/>
            </p:cNvSpPr>
            <p:nvPr/>
          </p:nvSpPr>
          <p:spPr bwMode="auto">
            <a:xfrm>
              <a:off x="1166" y="1200"/>
              <a:ext cx="307" cy="17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Lst>
          </p:spPr>
          <p:txBody>
            <a:bodyPr wrap="none" lIns="0" tIns="0" rIns="0" bIns="0">
              <a:spAutoFit/>
            </a:bodyPr>
            <a:lstStyle/>
            <a:p>
              <a:pPr eaLnBrk="1" hangingPunct="1"/>
              <a:r>
                <a:rPr kumimoji="1" lang="en-US" altLang="zh-CN" sz="1800" b="1" dirty="0">
                  <a:solidFill>
                    <a:schemeClr val="tx2"/>
                  </a:solidFill>
                  <a:latin typeface="+mj-lt"/>
                  <a:ea typeface="宋体" pitchFamily="2" charset="-122"/>
                </a:rPr>
                <a:t>CPU</a:t>
              </a:r>
              <a:endParaRPr kumimoji="1" lang="en-US" altLang="zh-CN" sz="2400" b="1" dirty="0">
                <a:solidFill>
                  <a:schemeClr val="tx2"/>
                </a:solidFill>
                <a:latin typeface="+mj-lt"/>
                <a:ea typeface="宋体" pitchFamily="2" charset="-122"/>
              </a:endParaRPr>
            </a:p>
          </p:txBody>
        </p:sp>
        <p:sp>
          <p:nvSpPr>
            <p:cNvPr id="115" name="Rectangle 16"/>
            <p:cNvSpPr>
              <a:spLocks noChangeArrowheads="1"/>
            </p:cNvSpPr>
            <p:nvPr/>
          </p:nvSpPr>
          <p:spPr bwMode="auto">
            <a:xfrm>
              <a:off x="1863" y="1200"/>
              <a:ext cx="380" cy="17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Lst>
          </p:spPr>
          <p:txBody>
            <a:bodyPr wrap="none" lIns="0" tIns="0" rIns="0" bIns="0">
              <a:spAutoFit/>
            </a:bodyPr>
            <a:lstStyle/>
            <a:p>
              <a:pPr eaLnBrk="1" hangingPunct="1"/>
              <a:r>
                <a:rPr kumimoji="1" lang="en-US" altLang="zh-CN" sz="1800" b="1">
                  <a:solidFill>
                    <a:schemeClr val="tx2"/>
                  </a:solidFill>
                  <a:latin typeface="+mj-lt"/>
                  <a:ea typeface="宋体" pitchFamily="2" charset="-122"/>
                </a:rPr>
                <a:t>DEV1</a:t>
              </a:r>
              <a:endParaRPr kumimoji="1" lang="en-US" altLang="zh-CN" sz="2400" b="1">
                <a:solidFill>
                  <a:schemeClr val="tx2"/>
                </a:solidFill>
                <a:latin typeface="+mj-lt"/>
                <a:ea typeface="宋体" pitchFamily="2" charset="-122"/>
              </a:endParaRPr>
            </a:p>
          </p:txBody>
        </p:sp>
        <p:sp>
          <p:nvSpPr>
            <p:cNvPr id="116" name="Rectangle 17"/>
            <p:cNvSpPr>
              <a:spLocks noChangeArrowheads="1"/>
            </p:cNvSpPr>
            <p:nvPr/>
          </p:nvSpPr>
          <p:spPr bwMode="auto">
            <a:xfrm>
              <a:off x="3456" y="1200"/>
              <a:ext cx="380" cy="17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Lst>
          </p:spPr>
          <p:txBody>
            <a:bodyPr wrap="none" lIns="0" tIns="0" rIns="0" bIns="0">
              <a:spAutoFit/>
            </a:bodyPr>
            <a:lstStyle/>
            <a:p>
              <a:pPr eaLnBrk="1" hangingPunct="1"/>
              <a:r>
                <a:rPr kumimoji="1" lang="en-US" altLang="zh-CN" sz="1800" b="1">
                  <a:solidFill>
                    <a:schemeClr val="tx2"/>
                  </a:solidFill>
                  <a:latin typeface="+mj-lt"/>
                  <a:ea typeface="宋体" pitchFamily="2" charset="-122"/>
                </a:rPr>
                <a:t>DEV2</a:t>
              </a:r>
              <a:endParaRPr kumimoji="1" lang="en-US" altLang="zh-CN" sz="2400" b="1">
                <a:solidFill>
                  <a:schemeClr val="tx2"/>
                </a:solidFill>
                <a:latin typeface="+mj-lt"/>
                <a:ea typeface="宋体" pitchFamily="2" charset="-122"/>
              </a:endParaRPr>
            </a:p>
          </p:txBody>
        </p:sp>
        <p:sp>
          <p:nvSpPr>
            <p:cNvPr id="117" name="Rectangle 18"/>
            <p:cNvSpPr>
              <a:spLocks noChangeArrowheads="1"/>
            </p:cNvSpPr>
            <p:nvPr/>
          </p:nvSpPr>
          <p:spPr bwMode="auto">
            <a:xfrm>
              <a:off x="4263" y="1200"/>
              <a:ext cx="307" cy="17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Lst>
          </p:spPr>
          <p:txBody>
            <a:bodyPr wrap="none" lIns="0" tIns="0" rIns="0" bIns="0">
              <a:spAutoFit/>
            </a:bodyPr>
            <a:lstStyle/>
            <a:p>
              <a:pPr eaLnBrk="1" hangingPunct="1"/>
              <a:r>
                <a:rPr kumimoji="1" lang="en-US" altLang="zh-CN" sz="1800" b="1">
                  <a:solidFill>
                    <a:schemeClr val="tx2"/>
                  </a:solidFill>
                  <a:latin typeface="+mj-lt"/>
                  <a:ea typeface="宋体" pitchFamily="2" charset="-122"/>
                </a:rPr>
                <a:t>CPU</a:t>
              </a:r>
              <a:endParaRPr kumimoji="1" lang="en-US" altLang="zh-CN" sz="2400" b="1">
                <a:solidFill>
                  <a:schemeClr val="tx2"/>
                </a:solidFill>
                <a:latin typeface="+mj-lt"/>
                <a:ea typeface="宋体" pitchFamily="2" charset="-122"/>
              </a:endParaRPr>
            </a:p>
          </p:txBody>
        </p:sp>
        <p:sp>
          <p:nvSpPr>
            <p:cNvPr id="118" name="Rectangle 19"/>
            <p:cNvSpPr>
              <a:spLocks noChangeArrowheads="1"/>
            </p:cNvSpPr>
            <p:nvPr/>
          </p:nvSpPr>
          <p:spPr bwMode="auto">
            <a:xfrm>
              <a:off x="2879" y="1200"/>
              <a:ext cx="307" cy="17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Lst>
          </p:spPr>
          <p:txBody>
            <a:bodyPr wrap="none" lIns="0" tIns="0" rIns="0" bIns="0">
              <a:spAutoFit/>
            </a:bodyPr>
            <a:lstStyle/>
            <a:p>
              <a:pPr eaLnBrk="1" hangingPunct="1"/>
              <a:r>
                <a:rPr kumimoji="1" lang="en-US" altLang="zh-CN" sz="1800" b="1">
                  <a:solidFill>
                    <a:schemeClr val="tx2"/>
                  </a:solidFill>
                  <a:latin typeface="+mj-lt"/>
                  <a:ea typeface="宋体" pitchFamily="2" charset="-122"/>
                </a:rPr>
                <a:t>CPU</a:t>
              </a:r>
              <a:endParaRPr kumimoji="1" lang="en-US" altLang="zh-CN" sz="2400" b="1">
                <a:solidFill>
                  <a:schemeClr val="tx2"/>
                </a:solidFill>
                <a:latin typeface="+mj-lt"/>
                <a:ea typeface="宋体" pitchFamily="2" charset="-122"/>
              </a:endParaRPr>
            </a:p>
          </p:txBody>
        </p:sp>
        <p:sp>
          <p:nvSpPr>
            <p:cNvPr id="119" name="Rectangle 20"/>
            <p:cNvSpPr>
              <a:spLocks noChangeArrowheads="1"/>
            </p:cNvSpPr>
            <p:nvPr/>
          </p:nvSpPr>
          <p:spPr bwMode="auto">
            <a:xfrm>
              <a:off x="1669" y="1651"/>
              <a:ext cx="135" cy="14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Lst>
          </p:spPr>
          <p:txBody>
            <a:bodyPr wrap="none" lIns="0" tIns="0" rIns="0" bIns="0">
              <a:spAutoFit/>
            </a:bodyPr>
            <a:lstStyle/>
            <a:p>
              <a:pPr eaLnBrk="1" hangingPunct="1"/>
              <a:r>
                <a:rPr kumimoji="1" lang="en-US" altLang="zh-CN" sz="1500" b="1">
                  <a:solidFill>
                    <a:schemeClr val="tx2"/>
                  </a:solidFill>
                  <a:latin typeface="+mj-lt"/>
                  <a:ea typeface="宋体" pitchFamily="2" charset="-122"/>
                </a:rPr>
                <a:t>10</a:t>
              </a:r>
              <a:endParaRPr kumimoji="1" lang="en-US" altLang="zh-CN" sz="2400" b="1">
                <a:solidFill>
                  <a:schemeClr val="tx2"/>
                </a:solidFill>
                <a:latin typeface="+mj-lt"/>
                <a:ea typeface="宋体" pitchFamily="2" charset="-122"/>
              </a:endParaRPr>
            </a:p>
          </p:txBody>
        </p:sp>
        <p:sp>
          <p:nvSpPr>
            <p:cNvPr id="120" name="Rectangle 21"/>
            <p:cNvSpPr>
              <a:spLocks noChangeArrowheads="1"/>
            </p:cNvSpPr>
            <p:nvPr/>
          </p:nvSpPr>
          <p:spPr bwMode="auto">
            <a:xfrm>
              <a:off x="2176" y="1651"/>
              <a:ext cx="135" cy="14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Lst>
          </p:spPr>
          <p:txBody>
            <a:bodyPr wrap="none" lIns="0" tIns="0" rIns="0" bIns="0">
              <a:spAutoFit/>
            </a:bodyPr>
            <a:lstStyle/>
            <a:p>
              <a:pPr eaLnBrk="1" hangingPunct="1"/>
              <a:r>
                <a:rPr kumimoji="1" lang="en-US" altLang="zh-CN" sz="1500" b="1">
                  <a:solidFill>
                    <a:schemeClr val="tx2"/>
                  </a:solidFill>
                  <a:latin typeface="+mj-lt"/>
                  <a:ea typeface="宋体" pitchFamily="2" charset="-122"/>
                </a:rPr>
                <a:t>15</a:t>
              </a:r>
              <a:endParaRPr kumimoji="1" lang="en-US" altLang="zh-CN" sz="2400" b="1">
                <a:solidFill>
                  <a:schemeClr val="tx2"/>
                </a:solidFill>
                <a:latin typeface="+mj-lt"/>
                <a:ea typeface="宋体" pitchFamily="2" charset="-122"/>
              </a:endParaRPr>
            </a:p>
          </p:txBody>
        </p:sp>
        <p:sp>
          <p:nvSpPr>
            <p:cNvPr id="121" name="Rectangle 22"/>
            <p:cNvSpPr>
              <a:spLocks noChangeArrowheads="1"/>
            </p:cNvSpPr>
            <p:nvPr/>
          </p:nvSpPr>
          <p:spPr bwMode="auto">
            <a:xfrm>
              <a:off x="2704" y="1636"/>
              <a:ext cx="135" cy="14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Lst>
          </p:spPr>
          <p:txBody>
            <a:bodyPr wrap="none" lIns="0" tIns="0" rIns="0" bIns="0">
              <a:spAutoFit/>
            </a:bodyPr>
            <a:lstStyle/>
            <a:p>
              <a:pPr eaLnBrk="1" hangingPunct="1"/>
              <a:r>
                <a:rPr kumimoji="1" lang="en-US" altLang="zh-CN" sz="1500" b="1">
                  <a:solidFill>
                    <a:schemeClr val="tx2"/>
                  </a:solidFill>
                  <a:latin typeface="+mj-lt"/>
                  <a:ea typeface="宋体" pitchFamily="2" charset="-122"/>
                </a:rPr>
                <a:t>20</a:t>
              </a:r>
              <a:endParaRPr kumimoji="1" lang="en-US" altLang="zh-CN" sz="2400" b="1">
                <a:solidFill>
                  <a:schemeClr val="tx2"/>
                </a:solidFill>
                <a:latin typeface="+mj-lt"/>
                <a:ea typeface="宋体" pitchFamily="2" charset="-122"/>
              </a:endParaRPr>
            </a:p>
          </p:txBody>
        </p:sp>
        <p:sp>
          <p:nvSpPr>
            <p:cNvPr id="122" name="Rectangle 23"/>
            <p:cNvSpPr>
              <a:spLocks noChangeArrowheads="1"/>
            </p:cNvSpPr>
            <p:nvPr/>
          </p:nvSpPr>
          <p:spPr bwMode="auto">
            <a:xfrm>
              <a:off x="3568" y="1636"/>
              <a:ext cx="135" cy="14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Lst>
          </p:spPr>
          <p:txBody>
            <a:bodyPr wrap="none" lIns="0" tIns="0" rIns="0" bIns="0">
              <a:spAutoFit/>
            </a:bodyPr>
            <a:lstStyle/>
            <a:p>
              <a:pPr eaLnBrk="1" hangingPunct="1"/>
              <a:r>
                <a:rPr kumimoji="1" lang="en-US" altLang="zh-CN" sz="1500" b="1">
                  <a:solidFill>
                    <a:schemeClr val="tx2"/>
                  </a:solidFill>
                  <a:latin typeface="+mj-lt"/>
                  <a:ea typeface="宋体" pitchFamily="2" charset="-122"/>
                </a:rPr>
                <a:t>30</a:t>
              </a:r>
              <a:endParaRPr kumimoji="1" lang="en-US" altLang="zh-CN" sz="2400" b="1">
                <a:solidFill>
                  <a:schemeClr val="tx2"/>
                </a:solidFill>
                <a:latin typeface="+mj-lt"/>
                <a:ea typeface="宋体" pitchFamily="2" charset="-122"/>
              </a:endParaRPr>
            </a:p>
          </p:txBody>
        </p:sp>
        <p:sp>
          <p:nvSpPr>
            <p:cNvPr id="123" name="Rectangle 24"/>
            <p:cNvSpPr>
              <a:spLocks noChangeArrowheads="1"/>
            </p:cNvSpPr>
            <p:nvPr/>
          </p:nvSpPr>
          <p:spPr bwMode="auto">
            <a:xfrm>
              <a:off x="4374" y="1636"/>
              <a:ext cx="135" cy="14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Lst>
          </p:spPr>
          <p:txBody>
            <a:bodyPr wrap="none" lIns="0" tIns="0" rIns="0" bIns="0">
              <a:spAutoFit/>
            </a:bodyPr>
            <a:lstStyle/>
            <a:p>
              <a:pPr eaLnBrk="1" hangingPunct="1"/>
              <a:r>
                <a:rPr kumimoji="1" lang="en-US" altLang="zh-CN" sz="1500" b="1">
                  <a:solidFill>
                    <a:schemeClr val="tx2"/>
                  </a:solidFill>
                  <a:latin typeface="+mj-lt"/>
                  <a:ea typeface="宋体" pitchFamily="2" charset="-122"/>
                </a:rPr>
                <a:t>40</a:t>
              </a:r>
              <a:endParaRPr kumimoji="1" lang="en-US" altLang="zh-CN" sz="2400" b="1">
                <a:solidFill>
                  <a:schemeClr val="tx2"/>
                </a:solidFill>
                <a:latin typeface="+mj-lt"/>
                <a:ea typeface="宋体" pitchFamily="2" charset="-122"/>
              </a:endParaRPr>
            </a:p>
          </p:txBody>
        </p:sp>
        <p:sp>
          <p:nvSpPr>
            <p:cNvPr id="124" name="Rectangle 25"/>
            <p:cNvSpPr>
              <a:spLocks noChangeArrowheads="1"/>
            </p:cNvSpPr>
            <p:nvPr/>
          </p:nvSpPr>
          <p:spPr bwMode="auto">
            <a:xfrm>
              <a:off x="5129" y="1435"/>
              <a:ext cx="355" cy="2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Lst>
          </p:spPr>
          <p:txBody>
            <a:bodyPr wrap="none" lIns="0" tIns="0" rIns="0" bIns="0">
              <a:spAutoFit/>
            </a:bodyPr>
            <a:lstStyle/>
            <a:p>
              <a:pPr eaLnBrk="1" hangingPunct="1"/>
              <a:r>
                <a:rPr kumimoji="1" lang="zh-CN" altLang="en-US" sz="2400" b="1">
                  <a:solidFill>
                    <a:schemeClr val="tx2"/>
                  </a:solidFill>
                  <a:latin typeface="+mj-lt"/>
                  <a:ea typeface="宋体" pitchFamily="2" charset="-122"/>
                </a:rPr>
                <a:t> </a:t>
              </a:r>
              <a:r>
                <a:rPr kumimoji="1" lang="en-US" altLang="zh-CN" sz="2400" b="1">
                  <a:solidFill>
                    <a:schemeClr val="tx2"/>
                  </a:solidFill>
                  <a:latin typeface="+mj-lt"/>
                  <a:ea typeface="宋体" pitchFamily="2" charset="-122"/>
                </a:rPr>
                <a:t>t(s)</a:t>
              </a:r>
            </a:p>
          </p:txBody>
        </p:sp>
        <p:sp>
          <p:nvSpPr>
            <p:cNvPr id="125" name="Line 26"/>
            <p:cNvSpPr>
              <a:spLocks noChangeShapeType="1"/>
            </p:cNvSpPr>
            <p:nvPr/>
          </p:nvSpPr>
          <p:spPr bwMode="auto">
            <a:xfrm>
              <a:off x="3216" y="1532"/>
              <a:ext cx="1" cy="88"/>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solidFill>
                  <a:schemeClr val="tx2"/>
                </a:solidFill>
                <a:latin typeface="+mj-lt"/>
              </a:endParaRPr>
            </a:p>
          </p:txBody>
        </p:sp>
        <p:sp>
          <p:nvSpPr>
            <p:cNvPr id="126" name="Rectangle 27"/>
            <p:cNvSpPr>
              <a:spLocks noChangeArrowheads="1"/>
            </p:cNvSpPr>
            <p:nvPr/>
          </p:nvSpPr>
          <p:spPr bwMode="auto">
            <a:xfrm>
              <a:off x="3167" y="1635"/>
              <a:ext cx="135" cy="14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Lst>
          </p:spPr>
          <p:txBody>
            <a:bodyPr wrap="none" lIns="0" tIns="0" rIns="0" bIns="0">
              <a:spAutoFit/>
            </a:bodyPr>
            <a:lstStyle/>
            <a:p>
              <a:pPr eaLnBrk="1" hangingPunct="1"/>
              <a:r>
                <a:rPr kumimoji="1" lang="en-US" altLang="zh-CN" sz="1500" b="1">
                  <a:solidFill>
                    <a:schemeClr val="tx2"/>
                  </a:solidFill>
                  <a:latin typeface="+mj-lt"/>
                  <a:ea typeface="宋体" pitchFamily="2" charset="-122"/>
                </a:rPr>
                <a:t>25</a:t>
              </a:r>
              <a:endParaRPr kumimoji="1" lang="en-US" altLang="zh-CN" sz="2400" b="1">
                <a:solidFill>
                  <a:schemeClr val="tx2"/>
                </a:solidFill>
                <a:latin typeface="+mj-lt"/>
                <a:ea typeface="宋体" pitchFamily="2" charset="-122"/>
              </a:endParaRPr>
            </a:p>
          </p:txBody>
        </p:sp>
        <p:sp>
          <p:nvSpPr>
            <p:cNvPr id="127" name="Rectangle 28"/>
            <p:cNvSpPr>
              <a:spLocks noChangeArrowheads="1"/>
            </p:cNvSpPr>
            <p:nvPr/>
          </p:nvSpPr>
          <p:spPr bwMode="auto">
            <a:xfrm>
              <a:off x="1157" y="1811"/>
              <a:ext cx="380" cy="17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Lst>
          </p:spPr>
          <p:txBody>
            <a:bodyPr wrap="none" lIns="0" tIns="0" rIns="0" bIns="0">
              <a:spAutoFit/>
            </a:bodyPr>
            <a:lstStyle/>
            <a:p>
              <a:pPr eaLnBrk="1" hangingPunct="1"/>
              <a:r>
                <a:rPr kumimoji="1" lang="en-US" altLang="zh-CN" sz="1800" b="1">
                  <a:solidFill>
                    <a:schemeClr val="tx2"/>
                  </a:solidFill>
                  <a:latin typeface="+mj-lt"/>
                  <a:ea typeface="宋体" pitchFamily="2" charset="-122"/>
                </a:rPr>
                <a:t>DEV1</a:t>
              </a:r>
              <a:endParaRPr kumimoji="1" lang="en-US" altLang="zh-CN" sz="2400" b="1">
                <a:solidFill>
                  <a:schemeClr val="tx2"/>
                </a:solidFill>
                <a:latin typeface="+mj-lt"/>
                <a:ea typeface="宋体" pitchFamily="2" charset="-122"/>
              </a:endParaRPr>
            </a:p>
          </p:txBody>
        </p:sp>
        <p:sp>
          <p:nvSpPr>
            <p:cNvPr id="128" name="Rectangle 29"/>
            <p:cNvSpPr>
              <a:spLocks noChangeArrowheads="1"/>
            </p:cNvSpPr>
            <p:nvPr/>
          </p:nvSpPr>
          <p:spPr bwMode="auto">
            <a:xfrm>
              <a:off x="2135" y="1811"/>
              <a:ext cx="307" cy="17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Lst>
          </p:spPr>
          <p:txBody>
            <a:bodyPr wrap="none" lIns="0" tIns="0" rIns="0" bIns="0">
              <a:spAutoFit/>
            </a:bodyPr>
            <a:lstStyle/>
            <a:p>
              <a:pPr eaLnBrk="1" hangingPunct="1"/>
              <a:r>
                <a:rPr kumimoji="1" lang="en-US" altLang="zh-CN" sz="1800" b="1">
                  <a:solidFill>
                    <a:schemeClr val="tx2"/>
                  </a:solidFill>
                  <a:latin typeface="+mj-lt"/>
                  <a:ea typeface="宋体" pitchFamily="2" charset="-122"/>
                </a:rPr>
                <a:t>CPU</a:t>
              </a:r>
              <a:endParaRPr kumimoji="1" lang="en-US" altLang="zh-CN" sz="2400" b="1">
                <a:solidFill>
                  <a:schemeClr val="tx2"/>
                </a:solidFill>
                <a:latin typeface="+mj-lt"/>
                <a:ea typeface="宋体" pitchFamily="2" charset="-122"/>
              </a:endParaRPr>
            </a:p>
          </p:txBody>
        </p:sp>
        <p:sp>
          <p:nvSpPr>
            <p:cNvPr id="129" name="Line 30"/>
            <p:cNvSpPr>
              <a:spLocks noChangeShapeType="1"/>
            </p:cNvSpPr>
            <p:nvPr/>
          </p:nvSpPr>
          <p:spPr bwMode="auto">
            <a:xfrm>
              <a:off x="4034" y="1532"/>
              <a:ext cx="1" cy="88"/>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solidFill>
                  <a:schemeClr val="tx2"/>
                </a:solidFill>
                <a:latin typeface="+mj-lt"/>
              </a:endParaRPr>
            </a:p>
          </p:txBody>
        </p:sp>
        <p:sp>
          <p:nvSpPr>
            <p:cNvPr id="130" name="Rectangle 31"/>
            <p:cNvSpPr>
              <a:spLocks noChangeArrowheads="1"/>
            </p:cNvSpPr>
            <p:nvPr/>
          </p:nvSpPr>
          <p:spPr bwMode="auto">
            <a:xfrm>
              <a:off x="3985" y="1635"/>
              <a:ext cx="135" cy="14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Lst>
          </p:spPr>
          <p:txBody>
            <a:bodyPr wrap="none" lIns="0" tIns="0" rIns="0" bIns="0">
              <a:spAutoFit/>
            </a:bodyPr>
            <a:lstStyle/>
            <a:p>
              <a:pPr eaLnBrk="1" hangingPunct="1"/>
              <a:r>
                <a:rPr kumimoji="1" lang="en-US" altLang="zh-CN" sz="1500" b="1">
                  <a:solidFill>
                    <a:schemeClr val="tx2"/>
                  </a:solidFill>
                  <a:latin typeface="+mj-lt"/>
                  <a:ea typeface="宋体" pitchFamily="2" charset="-122"/>
                </a:rPr>
                <a:t>35</a:t>
              </a:r>
              <a:endParaRPr kumimoji="1" lang="en-US" altLang="zh-CN" sz="2400" b="1">
                <a:solidFill>
                  <a:schemeClr val="tx2"/>
                </a:solidFill>
                <a:latin typeface="+mj-lt"/>
                <a:ea typeface="宋体" pitchFamily="2" charset="-122"/>
              </a:endParaRPr>
            </a:p>
          </p:txBody>
        </p:sp>
        <p:sp>
          <p:nvSpPr>
            <p:cNvPr id="131" name="Line 32"/>
            <p:cNvSpPr>
              <a:spLocks noChangeShapeType="1"/>
            </p:cNvSpPr>
            <p:nvPr/>
          </p:nvSpPr>
          <p:spPr bwMode="auto">
            <a:xfrm>
              <a:off x="4866" y="1531"/>
              <a:ext cx="1" cy="88"/>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solidFill>
                  <a:schemeClr val="tx2"/>
                </a:solidFill>
                <a:latin typeface="+mj-lt"/>
              </a:endParaRPr>
            </a:p>
          </p:txBody>
        </p:sp>
        <p:sp>
          <p:nvSpPr>
            <p:cNvPr id="132" name="Rectangle 33"/>
            <p:cNvSpPr>
              <a:spLocks noChangeArrowheads="1"/>
            </p:cNvSpPr>
            <p:nvPr/>
          </p:nvSpPr>
          <p:spPr bwMode="auto">
            <a:xfrm>
              <a:off x="4817" y="1634"/>
              <a:ext cx="135" cy="14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Lst>
          </p:spPr>
          <p:txBody>
            <a:bodyPr wrap="none" lIns="0" tIns="0" rIns="0" bIns="0">
              <a:spAutoFit/>
            </a:bodyPr>
            <a:lstStyle/>
            <a:p>
              <a:pPr eaLnBrk="1" hangingPunct="1"/>
              <a:r>
                <a:rPr kumimoji="1" lang="en-US" altLang="zh-CN" sz="1500" b="1">
                  <a:solidFill>
                    <a:schemeClr val="tx2"/>
                  </a:solidFill>
                  <a:latin typeface="+mj-lt"/>
                  <a:ea typeface="宋体" pitchFamily="2" charset="-122"/>
                </a:rPr>
                <a:t>45</a:t>
              </a:r>
              <a:endParaRPr kumimoji="1" lang="en-US" altLang="zh-CN" sz="2400" b="1">
                <a:solidFill>
                  <a:schemeClr val="tx2"/>
                </a:solidFill>
                <a:latin typeface="+mj-lt"/>
                <a:ea typeface="宋体" pitchFamily="2" charset="-122"/>
              </a:endParaRPr>
            </a:p>
          </p:txBody>
        </p:sp>
        <p:sp>
          <p:nvSpPr>
            <p:cNvPr id="133" name="Line 34"/>
            <p:cNvSpPr>
              <a:spLocks noChangeShapeType="1"/>
            </p:cNvSpPr>
            <p:nvPr/>
          </p:nvSpPr>
          <p:spPr bwMode="auto">
            <a:xfrm>
              <a:off x="2304" y="1283"/>
              <a:ext cx="394" cy="0"/>
            </a:xfrm>
            <a:prstGeom prst="line">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anchor="ctr"/>
            <a:lstStyle/>
            <a:p>
              <a:endParaRPr lang="zh-CN" altLang="en-US">
                <a:solidFill>
                  <a:schemeClr val="tx2"/>
                </a:solidFill>
                <a:latin typeface="+mj-lt"/>
              </a:endParaRPr>
            </a:p>
          </p:txBody>
        </p:sp>
        <p:sp>
          <p:nvSpPr>
            <p:cNvPr id="134" name="Rectangle 35"/>
            <p:cNvSpPr>
              <a:spLocks noChangeArrowheads="1"/>
            </p:cNvSpPr>
            <p:nvPr/>
          </p:nvSpPr>
          <p:spPr bwMode="auto">
            <a:xfrm>
              <a:off x="2832" y="1811"/>
              <a:ext cx="380" cy="17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Lst>
          </p:spPr>
          <p:txBody>
            <a:bodyPr wrap="none" lIns="0" tIns="0" rIns="0" bIns="0">
              <a:spAutoFit/>
            </a:bodyPr>
            <a:lstStyle/>
            <a:p>
              <a:pPr eaLnBrk="1" hangingPunct="1"/>
              <a:r>
                <a:rPr kumimoji="1" lang="en-US" altLang="zh-CN" sz="1800" b="1">
                  <a:solidFill>
                    <a:schemeClr val="tx2"/>
                  </a:solidFill>
                  <a:latin typeface="+mj-lt"/>
                  <a:ea typeface="宋体" pitchFamily="2" charset="-122"/>
                </a:rPr>
                <a:t>DEV2</a:t>
              </a:r>
              <a:endParaRPr kumimoji="1" lang="en-US" altLang="zh-CN" sz="2400" b="1">
                <a:solidFill>
                  <a:schemeClr val="tx2"/>
                </a:solidFill>
                <a:latin typeface="+mj-lt"/>
                <a:ea typeface="宋体" pitchFamily="2" charset="-122"/>
              </a:endParaRPr>
            </a:p>
          </p:txBody>
        </p:sp>
        <p:sp>
          <p:nvSpPr>
            <p:cNvPr id="135" name="Rectangle 36"/>
            <p:cNvSpPr>
              <a:spLocks noChangeArrowheads="1"/>
            </p:cNvSpPr>
            <p:nvPr/>
          </p:nvSpPr>
          <p:spPr bwMode="auto">
            <a:xfrm>
              <a:off x="3319" y="1811"/>
              <a:ext cx="307" cy="17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Lst>
          </p:spPr>
          <p:txBody>
            <a:bodyPr wrap="none" lIns="0" tIns="0" rIns="0" bIns="0">
              <a:spAutoFit/>
            </a:bodyPr>
            <a:lstStyle/>
            <a:p>
              <a:pPr eaLnBrk="1" hangingPunct="1"/>
              <a:r>
                <a:rPr kumimoji="1" lang="en-US" altLang="zh-CN" sz="1800" b="1">
                  <a:solidFill>
                    <a:schemeClr val="tx2"/>
                  </a:solidFill>
                  <a:latin typeface="+mj-lt"/>
                  <a:ea typeface="宋体" pitchFamily="2" charset="-122"/>
                </a:rPr>
                <a:t>CPU</a:t>
              </a:r>
              <a:endParaRPr kumimoji="1" lang="en-US" altLang="zh-CN" sz="2400" b="1">
                <a:solidFill>
                  <a:schemeClr val="tx2"/>
                </a:solidFill>
                <a:latin typeface="+mj-lt"/>
                <a:ea typeface="宋体" pitchFamily="2" charset="-122"/>
              </a:endParaRPr>
            </a:p>
          </p:txBody>
        </p:sp>
        <p:sp>
          <p:nvSpPr>
            <p:cNvPr id="136" name="Rectangle 37"/>
            <p:cNvSpPr>
              <a:spLocks noChangeArrowheads="1"/>
            </p:cNvSpPr>
            <p:nvPr/>
          </p:nvSpPr>
          <p:spPr bwMode="auto">
            <a:xfrm>
              <a:off x="4287" y="1811"/>
              <a:ext cx="380" cy="17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Lst>
          </p:spPr>
          <p:txBody>
            <a:bodyPr wrap="none" lIns="0" tIns="0" rIns="0" bIns="0">
              <a:spAutoFit/>
            </a:bodyPr>
            <a:lstStyle/>
            <a:p>
              <a:pPr eaLnBrk="1" hangingPunct="1"/>
              <a:r>
                <a:rPr kumimoji="1" lang="en-US" altLang="zh-CN" sz="1800" b="1">
                  <a:solidFill>
                    <a:schemeClr val="tx2"/>
                  </a:solidFill>
                  <a:latin typeface="+mj-lt"/>
                  <a:ea typeface="宋体" pitchFamily="2" charset="-122"/>
                </a:rPr>
                <a:t>DEV2</a:t>
              </a:r>
              <a:endParaRPr kumimoji="1" lang="en-US" altLang="zh-CN" sz="2400" b="1">
                <a:solidFill>
                  <a:schemeClr val="tx2"/>
                </a:solidFill>
                <a:latin typeface="+mj-lt"/>
                <a:ea typeface="宋体" pitchFamily="2" charset="-122"/>
              </a:endParaRPr>
            </a:p>
          </p:txBody>
        </p:sp>
        <p:sp>
          <p:nvSpPr>
            <p:cNvPr id="137" name="Line 38"/>
            <p:cNvSpPr>
              <a:spLocks noChangeShapeType="1"/>
            </p:cNvSpPr>
            <p:nvPr/>
          </p:nvSpPr>
          <p:spPr bwMode="auto">
            <a:xfrm>
              <a:off x="3648" y="1920"/>
              <a:ext cx="384" cy="0"/>
            </a:xfrm>
            <a:prstGeom prst="line">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solidFill>
                  <a:schemeClr val="tx2"/>
                </a:solidFill>
                <a:latin typeface="+mj-lt"/>
              </a:endParaRPr>
            </a:p>
          </p:txBody>
        </p:sp>
        <p:sp>
          <p:nvSpPr>
            <p:cNvPr id="138" name="Line 39"/>
            <p:cNvSpPr>
              <a:spLocks noChangeShapeType="1"/>
            </p:cNvSpPr>
            <p:nvPr/>
          </p:nvSpPr>
          <p:spPr bwMode="auto">
            <a:xfrm>
              <a:off x="703" y="1525"/>
              <a:ext cx="1" cy="85"/>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solidFill>
                  <a:schemeClr val="tx2"/>
                </a:solidFill>
                <a:latin typeface="+mj-lt"/>
              </a:endParaRPr>
            </a:p>
          </p:txBody>
        </p:sp>
        <p:sp>
          <p:nvSpPr>
            <p:cNvPr id="139" name="Line 40"/>
            <p:cNvSpPr>
              <a:spLocks noChangeShapeType="1"/>
            </p:cNvSpPr>
            <p:nvPr/>
          </p:nvSpPr>
          <p:spPr bwMode="auto">
            <a:xfrm>
              <a:off x="2246" y="1528"/>
              <a:ext cx="1" cy="85"/>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solidFill>
                  <a:schemeClr val="tx2"/>
                </a:solidFill>
                <a:latin typeface="+mj-lt"/>
              </a:endParaRPr>
            </a:p>
          </p:txBody>
        </p:sp>
        <p:sp>
          <p:nvSpPr>
            <p:cNvPr id="140" name="Line 41"/>
            <p:cNvSpPr>
              <a:spLocks noChangeShapeType="1"/>
            </p:cNvSpPr>
            <p:nvPr/>
          </p:nvSpPr>
          <p:spPr bwMode="auto">
            <a:xfrm>
              <a:off x="3644" y="1519"/>
              <a:ext cx="1" cy="88"/>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solidFill>
                  <a:schemeClr val="tx2"/>
                </a:solidFill>
                <a:latin typeface="+mj-lt"/>
              </a:endParaRPr>
            </a:p>
          </p:txBody>
        </p:sp>
        <p:sp>
          <p:nvSpPr>
            <p:cNvPr id="141" name="Line 42"/>
            <p:cNvSpPr>
              <a:spLocks noChangeShapeType="1"/>
            </p:cNvSpPr>
            <p:nvPr/>
          </p:nvSpPr>
          <p:spPr bwMode="auto">
            <a:xfrm>
              <a:off x="4407" y="1528"/>
              <a:ext cx="1" cy="85"/>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solidFill>
                  <a:schemeClr val="tx2"/>
                </a:solidFill>
                <a:latin typeface="+mj-lt"/>
              </a:endParaRPr>
            </a:p>
          </p:txBody>
        </p:sp>
        <p:sp>
          <p:nvSpPr>
            <p:cNvPr id="142" name="Line 43"/>
            <p:cNvSpPr>
              <a:spLocks noChangeShapeType="1"/>
            </p:cNvSpPr>
            <p:nvPr/>
          </p:nvSpPr>
          <p:spPr bwMode="auto">
            <a:xfrm>
              <a:off x="2759" y="1528"/>
              <a:ext cx="1" cy="85"/>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solidFill>
                  <a:schemeClr val="tx2"/>
                </a:solidFill>
                <a:latin typeface="+mj-lt"/>
              </a:endParaRPr>
            </a:p>
          </p:txBody>
        </p:sp>
        <p:sp>
          <p:nvSpPr>
            <p:cNvPr id="143" name="Line 44"/>
            <p:cNvSpPr>
              <a:spLocks noChangeShapeType="1"/>
            </p:cNvSpPr>
            <p:nvPr/>
          </p:nvSpPr>
          <p:spPr bwMode="auto">
            <a:xfrm>
              <a:off x="3218" y="1523"/>
              <a:ext cx="1" cy="88"/>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solidFill>
                  <a:schemeClr val="tx2"/>
                </a:solidFill>
                <a:latin typeface="+mj-lt"/>
              </a:endParaRPr>
            </a:p>
          </p:txBody>
        </p:sp>
        <p:sp>
          <p:nvSpPr>
            <p:cNvPr id="144" name="Line 45"/>
            <p:cNvSpPr>
              <a:spLocks noChangeShapeType="1"/>
            </p:cNvSpPr>
            <p:nvPr/>
          </p:nvSpPr>
          <p:spPr bwMode="auto">
            <a:xfrm>
              <a:off x="4036" y="1523"/>
              <a:ext cx="1" cy="88"/>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solidFill>
                  <a:schemeClr val="tx2"/>
                </a:solidFill>
                <a:latin typeface="+mj-lt"/>
              </a:endParaRPr>
            </a:p>
          </p:txBody>
        </p:sp>
        <p:sp>
          <p:nvSpPr>
            <p:cNvPr id="145" name="Line 46"/>
            <p:cNvSpPr>
              <a:spLocks noChangeShapeType="1"/>
            </p:cNvSpPr>
            <p:nvPr/>
          </p:nvSpPr>
          <p:spPr bwMode="auto">
            <a:xfrm>
              <a:off x="4868" y="1522"/>
              <a:ext cx="1" cy="88"/>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solidFill>
                  <a:schemeClr val="tx2"/>
                </a:solidFill>
                <a:latin typeface="+mj-lt"/>
              </a:endParaRPr>
            </a:p>
          </p:txBody>
        </p:sp>
      </p:grpSp>
      <p:sp>
        <p:nvSpPr>
          <p:cNvPr id="2" name="日期占位符 1"/>
          <p:cNvSpPr>
            <a:spLocks noGrp="1"/>
          </p:cNvSpPr>
          <p:nvPr>
            <p:ph type="dt" sz="half" idx="10"/>
          </p:nvPr>
        </p:nvSpPr>
        <p:spPr/>
        <p:txBody>
          <a:bodyPr/>
          <a:lstStyle/>
          <a:p>
            <a:fld id="{AC658CD6-68D2-4D21-80AC-C54A5DC264EB}" type="datetime1">
              <a:rPr lang="en-US" altLang="zh-CN" smtClean="0"/>
              <a:t>12/28/2019</a:t>
            </a:fld>
            <a:endParaRPr lang="zh-CN" altLang="en-US"/>
          </a:p>
        </p:txBody>
      </p:sp>
      <p:sp>
        <p:nvSpPr>
          <p:cNvPr id="3" name="页脚占位符 2"/>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p>
        </p:txBody>
      </p:sp>
      <p:sp>
        <p:nvSpPr>
          <p:cNvPr id="4" name="灯片编号占位符 3"/>
          <p:cNvSpPr>
            <a:spLocks noGrp="1"/>
          </p:cNvSpPr>
          <p:nvPr>
            <p:ph type="sldNum" sz="quarter" idx="12"/>
          </p:nvPr>
        </p:nvSpPr>
        <p:spPr/>
        <p:txBody>
          <a:bodyPr/>
          <a:lstStyle/>
          <a:p>
            <a:fld id="{B09550E6-D85C-43A8-841D-66A200A3DB30}" type="slidenum">
              <a:rPr lang="zh-CN" altLang="en-US" smtClean="0"/>
              <a:t>10</a:t>
            </a:fld>
            <a:endParaRPr lang="zh-CN" altLang="en-US"/>
          </a:p>
        </p:txBody>
      </p:sp>
      <p:grpSp>
        <p:nvGrpSpPr>
          <p:cNvPr id="200" name="Group 5"/>
          <p:cNvGrpSpPr>
            <a:grpSpLocks/>
          </p:cNvGrpSpPr>
          <p:nvPr/>
        </p:nvGrpSpPr>
        <p:grpSpPr bwMode="auto">
          <a:xfrm>
            <a:off x="205871" y="4849509"/>
            <a:ext cx="8021639" cy="1617663"/>
            <a:chOff x="154" y="1022"/>
            <a:chExt cx="5053" cy="1019"/>
          </a:xfrm>
        </p:grpSpPr>
        <p:sp>
          <p:nvSpPr>
            <p:cNvPr id="201" name="Rectangle 6"/>
            <p:cNvSpPr>
              <a:spLocks noChangeArrowheads="1"/>
            </p:cNvSpPr>
            <p:nvPr/>
          </p:nvSpPr>
          <p:spPr bwMode="auto">
            <a:xfrm>
              <a:off x="4852" y="1102"/>
              <a:ext cx="355" cy="2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algn="l" eaLnBrk="1" hangingPunct="1"/>
              <a:r>
                <a:rPr kumimoji="1" lang="zh-CN" altLang="en-US" sz="2400" b="1" dirty="0">
                  <a:solidFill>
                    <a:sysClr val="windowText" lastClr="000000"/>
                  </a:solidFill>
                  <a:ea typeface="宋体" pitchFamily="2" charset="-122"/>
                </a:rPr>
                <a:t> </a:t>
              </a:r>
              <a:r>
                <a:rPr kumimoji="1" lang="en-US" altLang="zh-CN" sz="2400" b="1" dirty="0">
                  <a:solidFill>
                    <a:sysClr val="windowText" lastClr="000000"/>
                  </a:solidFill>
                  <a:ea typeface="宋体" pitchFamily="2" charset="-122"/>
                </a:rPr>
                <a:t>t(s)</a:t>
              </a:r>
            </a:p>
          </p:txBody>
        </p:sp>
        <p:sp>
          <p:nvSpPr>
            <p:cNvPr id="202" name="Rectangle 7"/>
            <p:cNvSpPr>
              <a:spLocks noChangeArrowheads="1"/>
            </p:cNvSpPr>
            <p:nvPr/>
          </p:nvSpPr>
          <p:spPr bwMode="auto">
            <a:xfrm>
              <a:off x="4852" y="1678"/>
              <a:ext cx="355" cy="2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algn="l" eaLnBrk="1" hangingPunct="1"/>
              <a:r>
                <a:rPr kumimoji="1" lang="zh-CN" altLang="en-US" sz="2400" b="1" dirty="0">
                  <a:solidFill>
                    <a:sysClr val="windowText" lastClr="000000"/>
                  </a:solidFill>
                  <a:ea typeface="宋体" pitchFamily="2" charset="-122"/>
                </a:rPr>
                <a:t> </a:t>
              </a:r>
              <a:r>
                <a:rPr kumimoji="1" lang="en-US" altLang="zh-CN" sz="2400" b="1" dirty="0">
                  <a:solidFill>
                    <a:sysClr val="windowText" lastClr="000000"/>
                  </a:solidFill>
                  <a:ea typeface="宋体" pitchFamily="2" charset="-122"/>
                </a:rPr>
                <a:t>t(s)</a:t>
              </a:r>
            </a:p>
          </p:txBody>
        </p:sp>
        <p:sp>
          <p:nvSpPr>
            <p:cNvPr id="203" name="Line 8"/>
            <p:cNvSpPr>
              <a:spLocks noChangeShapeType="1"/>
            </p:cNvSpPr>
            <p:nvPr/>
          </p:nvSpPr>
          <p:spPr bwMode="auto">
            <a:xfrm>
              <a:off x="460" y="1218"/>
              <a:ext cx="4214" cy="1"/>
            </a:xfrm>
            <a:prstGeom prst="line">
              <a:avLst/>
            </a:prstGeom>
            <a:noFill/>
            <a:ln w="14288">
              <a:solidFill>
                <a:schemeClr val="accent1"/>
              </a:solidFill>
              <a:round/>
              <a:headEnd type="none" w="med" len="med"/>
              <a:tailEnd type="triangle" w="med" len="med"/>
            </a:ln>
            <a:extLst>
              <a:ext uri="{909E8E84-426E-40dd-AFC4-6F175D3DCCD1}">
                <a14:hiddenFill xmlns:a14="http://schemas.microsoft.com/office/drawing/2010/main" xmlns="">
                  <a:noFill/>
                </a14:hiddenFill>
              </a:ext>
            </a:extLst>
          </p:spPr>
          <p:txBody>
            <a:bodyPr/>
            <a:lstStyle/>
            <a:p>
              <a:endParaRPr lang="zh-CN" altLang="en-US">
                <a:solidFill>
                  <a:sysClr val="windowText" lastClr="000000"/>
                </a:solidFill>
              </a:endParaRPr>
            </a:p>
          </p:txBody>
        </p:sp>
        <p:sp>
          <p:nvSpPr>
            <p:cNvPr id="204" name="Line 10"/>
            <p:cNvSpPr>
              <a:spLocks noChangeShapeType="1"/>
            </p:cNvSpPr>
            <p:nvPr/>
          </p:nvSpPr>
          <p:spPr bwMode="auto">
            <a:xfrm>
              <a:off x="456" y="1180"/>
              <a:ext cx="1" cy="87"/>
            </a:xfrm>
            <a:prstGeom prst="line">
              <a:avLst/>
            </a:prstGeom>
            <a:noFill/>
            <a:ln w="14288">
              <a:solidFill>
                <a:schemeClr val="accent1"/>
              </a:solidFill>
              <a:round/>
              <a:headEnd/>
              <a:tailEnd/>
            </a:ln>
            <a:extLst>
              <a:ext uri="{909E8E84-426E-40dd-AFC4-6F175D3DCCD1}">
                <a14:hiddenFill xmlns:a14="http://schemas.microsoft.com/office/drawing/2010/main" xmlns="">
                  <a:noFill/>
                </a14:hiddenFill>
              </a:ext>
            </a:extLst>
          </p:spPr>
          <p:txBody>
            <a:bodyPr/>
            <a:lstStyle/>
            <a:p>
              <a:endParaRPr lang="zh-CN" altLang="en-US">
                <a:solidFill>
                  <a:sysClr val="windowText" lastClr="000000"/>
                </a:solidFill>
              </a:endParaRPr>
            </a:p>
          </p:txBody>
        </p:sp>
        <p:sp>
          <p:nvSpPr>
            <p:cNvPr id="205" name="Line 11"/>
            <p:cNvSpPr>
              <a:spLocks noChangeShapeType="1"/>
            </p:cNvSpPr>
            <p:nvPr/>
          </p:nvSpPr>
          <p:spPr bwMode="auto">
            <a:xfrm>
              <a:off x="2009" y="1180"/>
              <a:ext cx="1" cy="87"/>
            </a:xfrm>
            <a:prstGeom prst="line">
              <a:avLst/>
            </a:prstGeom>
            <a:noFill/>
            <a:ln w="14288">
              <a:solidFill>
                <a:schemeClr val="accent1"/>
              </a:solidFill>
              <a:round/>
              <a:headEnd/>
              <a:tailEnd/>
            </a:ln>
            <a:extLst>
              <a:ext uri="{909E8E84-426E-40dd-AFC4-6F175D3DCCD1}">
                <a14:hiddenFill xmlns:a14="http://schemas.microsoft.com/office/drawing/2010/main" xmlns="">
                  <a:noFill/>
                </a14:hiddenFill>
              </a:ext>
            </a:extLst>
          </p:spPr>
          <p:txBody>
            <a:bodyPr/>
            <a:lstStyle/>
            <a:p>
              <a:endParaRPr lang="zh-CN" altLang="en-US">
                <a:solidFill>
                  <a:sysClr val="windowText" lastClr="000000"/>
                </a:solidFill>
              </a:endParaRPr>
            </a:p>
          </p:txBody>
        </p:sp>
        <p:sp>
          <p:nvSpPr>
            <p:cNvPr id="206" name="Line 12"/>
            <p:cNvSpPr>
              <a:spLocks noChangeShapeType="1"/>
            </p:cNvSpPr>
            <p:nvPr/>
          </p:nvSpPr>
          <p:spPr bwMode="auto">
            <a:xfrm>
              <a:off x="3407" y="1176"/>
              <a:ext cx="1" cy="88"/>
            </a:xfrm>
            <a:prstGeom prst="line">
              <a:avLst/>
            </a:prstGeom>
            <a:noFill/>
            <a:ln w="14288">
              <a:solidFill>
                <a:schemeClr val="accent1"/>
              </a:solidFill>
              <a:round/>
              <a:headEnd/>
              <a:tailEnd/>
            </a:ln>
            <a:extLst>
              <a:ext uri="{909E8E84-426E-40dd-AFC4-6F175D3DCCD1}">
                <a14:hiddenFill xmlns:a14="http://schemas.microsoft.com/office/drawing/2010/main" xmlns="">
                  <a:noFill/>
                </a14:hiddenFill>
              </a:ext>
            </a:extLst>
          </p:spPr>
          <p:txBody>
            <a:bodyPr/>
            <a:lstStyle/>
            <a:p>
              <a:endParaRPr lang="zh-CN" altLang="en-US">
                <a:solidFill>
                  <a:sysClr val="windowText" lastClr="000000"/>
                </a:solidFill>
              </a:endParaRPr>
            </a:p>
          </p:txBody>
        </p:sp>
        <p:sp>
          <p:nvSpPr>
            <p:cNvPr id="207" name="Line 13"/>
            <p:cNvSpPr>
              <a:spLocks noChangeShapeType="1"/>
            </p:cNvSpPr>
            <p:nvPr/>
          </p:nvSpPr>
          <p:spPr bwMode="auto">
            <a:xfrm>
              <a:off x="4168" y="1180"/>
              <a:ext cx="1" cy="87"/>
            </a:xfrm>
            <a:prstGeom prst="line">
              <a:avLst/>
            </a:prstGeom>
            <a:noFill/>
            <a:ln w="14288">
              <a:solidFill>
                <a:schemeClr val="accent1"/>
              </a:solidFill>
              <a:round/>
              <a:headEnd/>
              <a:tailEnd/>
            </a:ln>
            <a:extLst>
              <a:ext uri="{909E8E84-426E-40dd-AFC4-6F175D3DCCD1}">
                <a14:hiddenFill xmlns:a14="http://schemas.microsoft.com/office/drawing/2010/main" xmlns="">
                  <a:noFill/>
                </a14:hiddenFill>
              </a:ext>
            </a:extLst>
          </p:spPr>
          <p:txBody>
            <a:bodyPr/>
            <a:lstStyle/>
            <a:p>
              <a:endParaRPr lang="zh-CN" altLang="en-US">
                <a:solidFill>
                  <a:sysClr val="windowText" lastClr="000000"/>
                </a:solidFill>
              </a:endParaRPr>
            </a:p>
          </p:txBody>
        </p:sp>
        <p:sp>
          <p:nvSpPr>
            <p:cNvPr id="208" name="Line 14"/>
            <p:cNvSpPr>
              <a:spLocks noChangeShapeType="1"/>
            </p:cNvSpPr>
            <p:nvPr/>
          </p:nvSpPr>
          <p:spPr bwMode="auto">
            <a:xfrm>
              <a:off x="2519" y="1180"/>
              <a:ext cx="1" cy="87"/>
            </a:xfrm>
            <a:prstGeom prst="line">
              <a:avLst/>
            </a:prstGeom>
            <a:noFill/>
            <a:ln w="14288">
              <a:solidFill>
                <a:schemeClr val="accent1"/>
              </a:solidFill>
              <a:round/>
              <a:headEnd/>
              <a:tailEnd/>
            </a:ln>
            <a:extLst>
              <a:ext uri="{909E8E84-426E-40dd-AFC4-6F175D3DCCD1}">
                <a14:hiddenFill xmlns:a14="http://schemas.microsoft.com/office/drawing/2010/main" xmlns="">
                  <a:noFill/>
                </a14:hiddenFill>
              </a:ext>
            </a:extLst>
          </p:spPr>
          <p:txBody>
            <a:bodyPr/>
            <a:lstStyle/>
            <a:p>
              <a:endParaRPr lang="zh-CN" altLang="en-US">
                <a:solidFill>
                  <a:sysClr val="windowText" lastClr="000000"/>
                </a:solidFill>
              </a:endParaRPr>
            </a:p>
          </p:txBody>
        </p:sp>
        <p:sp>
          <p:nvSpPr>
            <p:cNvPr id="209" name="Line 15"/>
            <p:cNvSpPr>
              <a:spLocks noChangeShapeType="1"/>
            </p:cNvSpPr>
            <p:nvPr/>
          </p:nvSpPr>
          <p:spPr bwMode="auto">
            <a:xfrm>
              <a:off x="1485" y="1176"/>
              <a:ext cx="1" cy="88"/>
            </a:xfrm>
            <a:prstGeom prst="line">
              <a:avLst/>
            </a:prstGeom>
            <a:noFill/>
            <a:ln w="14288">
              <a:solidFill>
                <a:schemeClr val="accent1"/>
              </a:solidFill>
              <a:round/>
              <a:headEnd/>
              <a:tailEnd/>
            </a:ln>
            <a:extLst>
              <a:ext uri="{909E8E84-426E-40dd-AFC4-6F175D3DCCD1}">
                <a14:hiddenFill xmlns:a14="http://schemas.microsoft.com/office/drawing/2010/main" xmlns="">
                  <a:noFill/>
                </a14:hiddenFill>
              </a:ext>
            </a:extLst>
          </p:spPr>
          <p:txBody>
            <a:bodyPr/>
            <a:lstStyle/>
            <a:p>
              <a:endParaRPr lang="zh-CN" altLang="en-US">
                <a:solidFill>
                  <a:sysClr val="windowText" lastClr="000000"/>
                </a:solidFill>
              </a:endParaRPr>
            </a:p>
          </p:txBody>
        </p:sp>
        <p:sp>
          <p:nvSpPr>
            <p:cNvPr id="210" name="Rectangle 16"/>
            <p:cNvSpPr>
              <a:spLocks noChangeArrowheads="1"/>
            </p:cNvSpPr>
            <p:nvPr/>
          </p:nvSpPr>
          <p:spPr bwMode="auto">
            <a:xfrm>
              <a:off x="864" y="1026"/>
              <a:ext cx="487" cy="16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7938">
                  <a:solidFill>
                    <a:srgbClr val="FFFF00"/>
                  </a:solidFill>
                  <a:miter lim="800000"/>
                  <a:headEnd/>
                  <a:tailEnd/>
                </a14:hiddenLine>
              </a:ext>
            </a:extLst>
          </p:spPr>
          <p:txBody>
            <a:bodyPr/>
            <a:lstStyle/>
            <a:p>
              <a:endParaRPr lang="zh-CN" altLang="en-US">
                <a:solidFill>
                  <a:sysClr val="windowText" lastClr="000000"/>
                </a:solidFill>
              </a:endParaRPr>
            </a:p>
          </p:txBody>
        </p:sp>
        <p:sp>
          <p:nvSpPr>
            <p:cNvPr id="211" name="Rectangle 17"/>
            <p:cNvSpPr>
              <a:spLocks noChangeArrowheads="1"/>
            </p:cNvSpPr>
            <p:nvPr/>
          </p:nvSpPr>
          <p:spPr bwMode="auto">
            <a:xfrm>
              <a:off x="975" y="1033"/>
              <a:ext cx="307" cy="17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algn="l" eaLnBrk="1" hangingPunct="1"/>
              <a:r>
                <a:rPr kumimoji="1" lang="en-US" altLang="zh-CN" sz="1800" b="1">
                  <a:solidFill>
                    <a:sysClr val="windowText" lastClr="000000"/>
                  </a:solidFill>
                  <a:ea typeface="宋体" pitchFamily="2" charset="-122"/>
                </a:rPr>
                <a:t>CPU</a:t>
              </a:r>
              <a:endParaRPr kumimoji="1" lang="en-US" altLang="zh-CN" sz="2400" b="1">
                <a:solidFill>
                  <a:sysClr val="windowText" lastClr="000000"/>
                </a:solidFill>
                <a:ea typeface="宋体" pitchFamily="2" charset="-122"/>
              </a:endParaRPr>
            </a:p>
          </p:txBody>
        </p:sp>
        <p:sp>
          <p:nvSpPr>
            <p:cNvPr id="212" name="Rectangle 18"/>
            <p:cNvSpPr>
              <a:spLocks noChangeArrowheads="1"/>
            </p:cNvSpPr>
            <p:nvPr/>
          </p:nvSpPr>
          <p:spPr bwMode="auto">
            <a:xfrm>
              <a:off x="1521" y="1034"/>
              <a:ext cx="420" cy="17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algn="l" eaLnBrk="1" hangingPunct="1"/>
              <a:r>
                <a:rPr kumimoji="1" lang="zh-CN" altLang="en-US" sz="1800" b="1">
                  <a:solidFill>
                    <a:sysClr val="windowText" lastClr="000000"/>
                  </a:solidFill>
                  <a:ea typeface="宋体" pitchFamily="2" charset="-122"/>
                </a:rPr>
                <a:t> </a:t>
              </a:r>
              <a:r>
                <a:rPr kumimoji="1" lang="en-US" altLang="zh-CN" sz="1800" b="1">
                  <a:solidFill>
                    <a:sysClr val="windowText" lastClr="000000"/>
                  </a:solidFill>
                  <a:ea typeface="宋体" pitchFamily="2" charset="-122"/>
                </a:rPr>
                <a:t>DEV1</a:t>
              </a:r>
              <a:endParaRPr kumimoji="1" lang="en-US" altLang="zh-CN" sz="2400" b="1">
                <a:solidFill>
                  <a:sysClr val="windowText" lastClr="000000"/>
                </a:solidFill>
                <a:ea typeface="宋体" pitchFamily="2" charset="-122"/>
              </a:endParaRPr>
            </a:p>
          </p:txBody>
        </p:sp>
        <p:sp>
          <p:nvSpPr>
            <p:cNvPr id="213" name="Rectangle 19"/>
            <p:cNvSpPr>
              <a:spLocks noChangeArrowheads="1"/>
            </p:cNvSpPr>
            <p:nvPr/>
          </p:nvSpPr>
          <p:spPr bwMode="auto">
            <a:xfrm>
              <a:off x="2678" y="1022"/>
              <a:ext cx="460" cy="17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algn="l" eaLnBrk="1" hangingPunct="1"/>
              <a:r>
                <a:rPr kumimoji="1" lang="zh-CN" altLang="en-US" sz="1800" b="1">
                  <a:solidFill>
                    <a:sysClr val="windowText" lastClr="000000"/>
                  </a:solidFill>
                  <a:ea typeface="宋体" pitchFamily="2" charset="-122"/>
                </a:rPr>
                <a:t>  </a:t>
              </a:r>
              <a:r>
                <a:rPr kumimoji="1" lang="en-US" altLang="zh-CN" sz="1800" b="1">
                  <a:solidFill>
                    <a:sysClr val="windowText" lastClr="000000"/>
                  </a:solidFill>
                  <a:ea typeface="宋体" pitchFamily="2" charset="-122"/>
                </a:rPr>
                <a:t>DEV2</a:t>
              </a:r>
              <a:endParaRPr kumimoji="1" lang="en-US" altLang="zh-CN" sz="2400" b="1">
                <a:solidFill>
                  <a:sysClr val="windowText" lastClr="000000"/>
                </a:solidFill>
                <a:ea typeface="宋体" pitchFamily="2" charset="-122"/>
              </a:endParaRPr>
            </a:p>
          </p:txBody>
        </p:sp>
        <p:sp>
          <p:nvSpPr>
            <p:cNvPr id="214" name="Rectangle 20"/>
            <p:cNvSpPr>
              <a:spLocks noChangeArrowheads="1"/>
            </p:cNvSpPr>
            <p:nvPr/>
          </p:nvSpPr>
          <p:spPr bwMode="auto">
            <a:xfrm>
              <a:off x="3549" y="1026"/>
              <a:ext cx="428" cy="17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algn="l" eaLnBrk="1" hangingPunct="1"/>
              <a:r>
                <a:rPr kumimoji="1" lang="zh-CN" altLang="en-US" sz="1800" b="1">
                  <a:solidFill>
                    <a:sysClr val="windowText" lastClr="000000"/>
                  </a:solidFill>
                  <a:ea typeface="宋体" pitchFamily="2" charset="-122"/>
                </a:rPr>
                <a:t>   </a:t>
              </a:r>
              <a:r>
                <a:rPr kumimoji="1" lang="en-US" altLang="zh-CN" sz="1800" b="1">
                  <a:solidFill>
                    <a:sysClr val="windowText" lastClr="000000"/>
                  </a:solidFill>
                  <a:ea typeface="宋体" pitchFamily="2" charset="-122"/>
                </a:rPr>
                <a:t>CPU</a:t>
              </a:r>
              <a:endParaRPr kumimoji="1" lang="en-US" altLang="zh-CN" sz="2400" b="1">
                <a:solidFill>
                  <a:sysClr val="windowText" lastClr="000000"/>
                </a:solidFill>
                <a:ea typeface="宋体" pitchFamily="2" charset="-122"/>
              </a:endParaRPr>
            </a:p>
          </p:txBody>
        </p:sp>
        <p:sp>
          <p:nvSpPr>
            <p:cNvPr id="215" name="Rectangle 21"/>
            <p:cNvSpPr>
              <a:spLocks noChangeArrowheads="1"/>
            </p:cNvSpPr>
            <p:nvPr/>
          </p:nvSpPr>
          <p:spPr bwMode="auto">
            <a:xfrm>
              <a:off x="2018" y="1026"/>
              <a:ext cx="388" cy="17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algn="l" eaLnBrk="1" hangingPunct="1"/>
              <a:r>
                <a:rPr kumimoji="1" lang="zh-CN" altLang="en-US" sz="1800" b="1">
                  <a:solidFill>
                    <a:sysClr val="windowText" lastClr="000000"/>
                  </a:solidFill>
                  <a:ea typeface="宋体" pitchFamily="2" charset="-122"/>
                </a:rPr>
                <a:t>  </a:t>
              </a:r>
              <a:r>
                <a:rPr kumimoji="1" lang="en-US" altLang="zh-CN" sz="1800" b="1">
                  <a:solidFill>
                    <a:sysClr val="windowText" lastClr="000000"/>
                  </a:solidFill>
                  <a:ea typeface="宋体" pitchFamily="2" charset="-122"/>
                </a:rPr>
                <a:t>CPU</a:t>
              </a:r>
              <a:endParaRPr kumimoji="1" lang="en-US" altLang="zh-CN" sz="2400" b="1">
                <a:solidFill>
                  <a:sysClr val="windowText" lastClr="000000"/>
                </a:solidFill>
                <a:ea typeface="宋体" pitchFamily="2" charset="-122"/>
              </a:endParaRPr>
            </a:p>
          </p:txBody>
        </p:sp>
        <p:sp>
          <p:nvSpPr>
            <p:cNvPr id="216" name="Rectangle 22"/>
            <p:cNvSpPr>
              <a:spLocks noChangeArrowheads="1"/>
            </p:cNvSpPr>
            <p:nvPr/>
          </p:nvSpPr>
          <p:spPr bwMode="auto">
            <a:xfrm>
              <a:off x="154" y="1096"/>
              <a:ext cx="406" cy="25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7938">
                  <a:solidFill>
                    <a:srgbClr val="FFFF00"/>
                  </a:solidFill>
                  <a:miter lim="800000"/>
                  <a:headEnd/>
                  <a:tailEnd/>
                </a14:hiddenLine>
              </a:ext>
            </a:extLst>
          </p:spPr>
          <p:txBody>
            <a:bodyPr/>
            <a:lstStyle/>
            <a:p>
              <a:endParaRPr lang="zh-CN" altLang="en-US">
                <a:solidFill>
                  <a:sysClr val="windowText" lastClr="000000"/>
                </a:solidFill>
              </a:endParaRPr>
            </a:p>
          </p:txBody>
        </p:sp>
        <p:sp>
          <p:nvSpPr>
            <p:cNvPr id="217" name="Rectangle 23"/>
            <p:cNvSpPr>
              <a:spLocks noChangeArrowheads="1"/>
            </p:cNvSpPr>
            <p:nvPr/>
          </p:nvSpPr>
          <p:spPr bwMode="auto">
            <a:xfrm>
              <a:off x="236" y="1103"/>
              <a:ext cx="162" cy="26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algn="l" eaLnBrk="1" hangingPunct="1"/>
              <a:r>
                <a:rPr kumimoji="1" lang="en-US" altLang="zh-CN" sz="2800" b="1">
                  <a:solidFill>
                    <a:sysClr val="windowText" lastClr="000000"/>
                  </a:solidFill>
                  <a:ea typeface="宋体" pitchFamily="2" charset="-122"/>
                </a:rPr>
                <a:t>A</a:t>
              </a:r>
              <a:endParaRPr kumimoji="1" lang="en-US" altLang="zh-CN" sz="2400" b="1">
                <a:solidFill>
                  <a:sysClr val="windowText" lastClr="000000"/>
                </a:solidFill>
                <a:ea typeface="宋体" pitchFamily="2" charset="-122"/>
              </a:endParaRPr>
            </a:p>
          </p:txBody>
        </p:sp>
        <p:sp>
          <p:nvSpPr>
            <p:cNvPr id="218" name="Rectangle 24"/>
            <p:cNvSpPr>
              <a:spLocks noChangeArrowheads="1"/>
            </p:cNvSpPr>
            <p:nvPr/>
          </p:nvSpPr>
          <p:spPr bwMode="auto">
            <a:xfrm>
              <a:off x="1403" y="1299"/>
              <a:ext cx="134" cy="1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algn="l" eaLnBrk="1" hangingPunct="1"/>
              <a:r>
                <a:rPr kumimoji="1" lang="en-US" altLang="zh-CN" sz="1500" b="1">
                  <a:solidFill>
                    <a:sysClr val="windowText" lastClr="000000"/>
                  </a:solidFill>
                  <a:ea typeface="宋体" pitchFamily="2" charset="-122"/>
                </a:rPr>
                <a:t>10</a:t>
              </a:r>
              <a:endParaRPr kumimoji="1" lang="en-US" altLang="zh-CN" sz="2400" b="1">
                <a:solidFill>
                  <a:sysClr val="windowText" lastClr="000000"/>
                </a:solidFill>
                <a:ea typeface="宋体" pitchFamily="2" charset="-122"/>
              </a:endParaRPr>
            </a:p>
          </p:txBody>
        </p:sp>
        <p:sp>
          <p:nvSpPr>
            <p:cNvPr id="219" name="Rectangle 25"/>
            <p:cNvSpPr>
              <a:spLocks noChangeArrowheads="1"/>
            </p:cNvSpPr>
            <p:nvPr/>
          </p:nvSpPr>
          <p:spPr bwMode="auto">
            <a:xfrm>
              <a:off x="1930" y="1299"/>
              <a:ext cx="134" cy="1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algn="l" eaLnBrk="1" hangingPunct="1"/>
              <a:r>
                <a:rPr kumimoji="1" lang="en-US" altLang="zh-CN" sz="1500" b="1">
                  <a:solidFill>
                    <a:sysClr val="windowText" lastClr="000000"/>
                  </a:solidFill>
                  <a:ea typeface="宋体" pitchFamily="2" charset="-122"/>
                </a:rPr>
                <a:t>15</a:t>
              </a:r>
              <a:endParaRPr kumimoji="1" lang="en-US" altLang="zh-CN" sz="2400" b="1">
                <a:solidFill>
                  <a:sysClr val="windowText" lastClr="000000"/>
                </a:solidFill>
                <a:ea typeface="宋体" pitchFamily="2" charset="-122"/>
              </a:endParaRPr>
            </a:p>
          </p:txBody>
        </p:sp>
        <p:sp>
          <p:nvSpPr>
            <p:cNvPr id="220" name="Rectangle 26"/>
            <p:cNvSpPr>
              <a:spLocks noChangeArrowheads="1"/>
            </p:cNvSpPr>
            <p:nvPr/>
          </p:nvSpPr>
          <p:spPr bwMode="auto">
            <a:xfrm>
              <a:off x="2474" y="1285"/>
              <a:ext cx="134" cy="1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algn="l" eaLnBrk="1" hangingPunct="1"/>
              <a:r>
                <a:rPr kumimoji="1" lang="en-US" altLang="zh-CN" sz="1500" b="1">
                  <a:solidFill>
                    <a:sysClr val="windowText" lastClr="000000"/>
                  </a:solidFill>
                  <a:ea typeface="宋体" pitchFamily="2" charset="-122"/>
                </a:rPr>
                <a:t>20</a:t>
              </a:r>
              <a:endParaRPr kumimoji="1" lang="en-US" altLang="zh-CN" sz="2400" b="1">
                <a:solidFill>
                  <a:sysClr val="windowText" lastClr="000000"/>
                </a:solidFill>
                <a:ea typeface="宋体" pitchFamily="2" charset="-122"/>
              </a:endParaRPr>
            </a:p>
          </p:txBody>
        </p:sp>
        <p:sp>
          <p:nvSpPr>
            <p:cNvPr id="221" name="Rectangle 27"/>
            <p:cNvSpPr>
              <a:spLocks noChangeArrowheads="1"/>
            </p:cNvSpPr>
            <p:nvPr/>
          </p:nvSpPr>
          <p:spPr bwMode="auto">
            <a:xfrm>
              <a:off x="3336" y="1285"/>
              <a:ext cx="134" cy="1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algn="l" eaLnBrk="1" hangingPunct="1"/>
              <a:r>
                <a:rPr kumimoji="1" lang="en-US" altLang="zh-CN" sz="1500" b="1">
                  <a:solidFill>
                    <a:sysClr val="windowText" lastClr="000000"/>
                  </a:solidFill>
                  <a:ea typeface="宋体" pitchFamily="2" charset="-122"/>
                </a:rPr>
                <a:t>30</a:t>
              </a:r>
              <a:endParaRPr kumimoji="1" lang="en-US" altLang="zh-CN" sz="2400" b="1">
                <a:solidFill>
                  <a:sysClr val="windowText" lastClr="000000"/>
                </a:solidFill>
                <a:ea typeface="宋体" pitchFamily="2" charset="-122"/>
              </a:endParaRPr>
            </a:p>
          </p:txBody>
        </p:sp>
        <p:sp>
          <p:nvSpPr>
            <p:cNvPr id="222" name="Rectangle 28"/>
            <p:cNvSpPr>
              <a:spLocks noChangeArrowheads="1"/>
            </p:cNvSpPr>
            <p:nvPr/>
          </p:nvSpPr>
          <p:spPr bwMode="auto">
            <a:xfrm>
              <a:off x="4114" y="1285"/>
              <a:ext cx="134" cy="1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algn="l" eaLnBrk="1" hangingPunct="1"/>
              <a:r>
                <a:rPr kumimoji="1" lang="en-US" altLang="zh-CN" sz="1500" b="1">
                  <a:solidFill>
                    <a:sysClr val="windowText" lastClr="000000"/>
                  </a:solidFill>
                  <a:ea typeface="宋体" pitchFamily="2" charset="-122"/>
                </a:rPr>
                <a:t>40</a:t>
              </a:r>
              <a:endParaRPr kumimoji="1" lang="en-US" altLang="zh-CN" sz="2400" b="1">
                <a:solidFill>
                  <a:sysClr val="windowText" lastClr="000000"/>
                </a:solidFill>
                <a:ea typeface="宋体" pitchFamily="2" charset="-122"/>
              </a:endParaRPr>
            </a:p>
          </p:txBody>
        </p:sp>
        <p:sp>
          <p:nvSpPr>
            <p:cNvPr id="223" name="Rectangle 29"/>
            <p:cNvSpPr>
              <a:spLocks noChangeArrowheads="1"/>
            </p:cNvSpPr>
            <p:nvPr/>
          </p:nvSpPr>
          <p:spPr bwMode="auto">
            <a:xfrm>
              <a:off x="3503" y="1614"/>
              <a:ext cx="460" cy="17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algn="l" eaLnBrk="1" hangingPunct="1"/>
              <a:r>
                <a:rPr kumimoji="1" lang="zh-CN" altLang="en-US" sz="1800" b="1">
                  <a:solidFill>
                    <a:sysClr val="windowText" lastClr="000000"/>
                  </a:solidFill>
                  <a:ea typeface="宋体" pitchFamily="2" charset="-122"/>
                </a:rPr>
                <a:t>  </a:t>
              </a:r>
              <a:r>
                <a:rPr kumimoji="1" lang="en-US" altLang="zh-CN" sz="1800" b="1">
                  <a:solidFill>
                    <a:sysClr val="windowText" lastClr="000000"/>
                  </a:solidFill>
                  <a:ea typeface="宋体" pitchFamily="2" charset="-122"/>
                </a:rPr>
                <a:t>DEV2</a:t>
              </a:r>
              <a:endParaRPr kumimoji="1" lang="en-US" altLang="zh-CN" sz="2400" b="1">
                <a:solidFill>
                  <a:sysClr val="windowText" lastClr="000000"/>
                </a:solidFill>
                <a:ea typeface="宋体" pitchFamily="2" charset="-122"/>
              </a:endParaRPr>
            </a:p>
          </p:txBody>
        </p:sp>
        <p:sp>
          <p:nvSpPr>
            <p:cNvPr id="224" name="Line 30"/>
            <p:cNvSpPr>
              <a:spLocks noChangeShapeType="1"/>
            </p:cNvSpPr>
            <p:nvPr/>
          </p:nvSpPr>
          <p:spPr bwMode="auto">
            <a:xfrm>
              <a:off x="478" y="1820"/>
              <a:ext cx="4214" cy="1"/>
            </a:xfrm>
            <a:prstGeom prst="line">
              <a:avLst/>
            </a:prstGeom>
            <a:noFill/>
            <a:ln w="14288">
              <a:solidFill>
                <a:schemeClr val="accent1"/>
              </a:solidFill>
              <a:round/>
              <a:headEnd type="none" w="med" len="med"/>
              <a:tailEnd type="triangle" w="med" len="med"/>
            </a:ln>
            <a:extLst>
              <a:ext uri="{909E8E84-426E-40dd-AFC4-6F175D3DCCD1}">
                <a14:hiddenFill xmlns:a14="http://schemas.microsoft.com/office/drawing/2010/main" xmlns="">
                  <a:noFill/>
                </a14:hiddenFill>
              </a:ext>
            </a:extLst>
          </p:spPr>
          <p:txBody>
            <a:bodyPr/>
            <a:lstStyle/>
            <a:p>
              <a:endParaRPr lang="zh-CN" altLang="en-US">
                <a:solidFill>
                  <a:sysClr val="windowText" lastClr="000000"/>
                </a:solidFill>
              </a:endParaRPr>
            </a:p>
          </p:txBody>
        </p:sp>
        <p:sp>
          <p:nvSpPr>
            <p:cNvPr id="225" name="Line 32"/>
            <p:cNvSpPr>
              <a:spLocks noChangeShapeType="1"/>
            </p:cNvSpPr>
            <p:nvPr/>
          </p:nvSpPr>
          <p:spPr bwMode="auto">
            <a:xfrm>
              <a:off x="473" y="1778"/>
              <a:ext cx="1" cy="88"/>
            </a:xfrm>
            <a:prstGeom prst="line">
              <a:avLst/>
            </a:prstGeom>
            <a:noFill/>
            <a:ln w="14288">
              <a:solidFill>
                <a:schemeClr val="accent1"/>
              </a:solidFill>
              <a:round/>
              <a:headEnd/>
              <a:tailEnd/>
            </a:ln>
            <a:extLst>
              <a:ext uri="{909E8E84-426E-40dd-AFC4-6F175D3DCCD1}">
                <a14:hiddenFill xmlns:a14="http://schemas.microsoft.com/office/drawing/2010/main" xmlns="">
                  <a:noFill/>
                </a14:hiddenFill>
              </a:ext>
            </a:extLst>
          </p:spPr>
          <p:txBody>
            <a:bodyPr/>
            <a:lstStyle/>
            <a:p>
              <a:endParaRPr lang="zh-CN" altLang="en-US">
                <a:solidFill>
                  <a:sysClr val="windowText" lastClr="000000"/>
                </a:solidFill>
              </a:endParaRPr>
            </a:p>
          </p:txBody>
        </p:sp>
        <p:sp>
          <p:nvSpPr>
            <p:cNvPr id="226" name="Line 33"/>
            <p:cNvSpPr>
              <a:spLocks noChangeShapeType="1"/>
            </p:cNvSpPr>
            <p:nvPr/>
          </p:nvSpPr>
          <p:spPr bwMode="auto">
            <a:xfrm>
              <a:off x="2959" y="1782"/>
              <a:ext cx="1" cy="87"/>
            </a:xfrm>
            <a:prstGeom prst="line">
              <a:avLst/>
            </a:prstGeom>
            <a:noFill/>
            <a:ln w="14288">
              <a:solidFill>
                <a:schemeClr val="accent1"/>
              </a:solidFill>
              <a:round/>
              <a:headEnd/>
              <a:tailEnd/>
            </a:ln>
            <a:extLst>
              <a:ext uri="{909E8E84-426E-40dd-AFC4-6F175D3DCCD1}">
                <a14:hiddenFill xmlns:a14="http://schemas.microsoft.com/office/drawing/2010/main" xmlns="">
                  <a:noFill/>
                </a14:hiddenFill>
              </a:ext>
            </a:extLst>
          </p:spPr>
          <p:txBody>
            <a:bodyPr/>
            <a:lstStyle/>
            <a:p>
              <a:endParaRPr lang="zh-CN" altLang="en-US">
                <a:solidFill>
                  <a:sysClr val="windowText" lastClr="000000"/>
                </a:solidFill>
              </a:endParaRPr>
            </a:p>
          </p:txBody>
        </p:sp>
        <p:sp>
          <p:nvSpPr>
            <p:cNvPr id="227" name="Line 34"/>
            <p:cNvSpPr>
              <a:spLocks noChangeShapeType="1"/>
            </p:cNvSpPr>
            <p:nvPr/>
          </p:nvSpPr>
          <p:spPr bwMode="auto">
            <a:xfrm>
              <a:off x="3430" y="1775"/>
              <a:ext cx="1" cy="87"/>
            </a:xfrm>
            <a:prstGeom prst="line">
              <a:avLst/>
            </a:prstGeom>
            <a:noFill/>
            <a:ln w="14288">
              <a:solidFill>
                <a:schemeClr val="accent1"/>
              </a:solidFill>
              <a:round/>
              <a:headEnd/>
              <a:tailEnd/>
            </a:ln>
            <a:extLst>
              <a:ext uri="{909E8E84-426E-40dd-AFC4-6F175D3DCCD1}">
                <a14:hiddenFill xmlns:a14="http://schemas.microsoft.com/office/drawing/2010/main" xmlns="">
                  <a:noFill/>
                </a14:hiddenFill>
              </a:ext>
            </a:extLst>
          </p:spPr>
          <p:txBody>
            <a:bodyPr/>
            <a:lstStyle/>
            <a:p>
              <a:endParaRPr lang="zh-CN" altLang="en-US">
                <a:solidFill>
                  <a:sysClr val="windowText" lastClr="000000"/>
                </a:solidFill>
              </a:endParaRPr>
            </a:p>
          </p:txBody>
        </p:sp>
        <p:sp>
          <p:nvSpPr>
            <p:cNvPr id="228" name="Line 35"/>
            <p:cNvSpPr>
              <a:spLocks noChangeShapeType="1"/>
            </p:cNvSpPr>
            <p:nvPr/>
          </p:nvSpPr>
          <p:spPr bwMode="auto">
            <a:xfrm>
              <a:off x="4136" y="1782"/>
              <a:ext cx="1" cy="87"/>
            </a:xfrm>
            <a:prstGeom prst="line">
              <a:avLst/>
            </a:prstGeom>
            <a:noFill/>
            <a:ln w="14288">
              <a:solidFill>
                <a:schemeClr val="accent1"/>
              </a:solidFill>
              <a:round/>
              <a:headEnd/>
              <a:tailEnd/>
            </a:ln>
            <a:extLst>
              <a:ext uri="{909E8E84-426E-40dd-AFC4-6F175D3DCCD1}">
                <a14:hiddenFill xmlns:a14="http://schemas.microsoft.com/office/drawing/2010/main" xmlns="">
                  <a:noFill/>
                </a14:hiddenFill>
              </a:ext>
            </a:extLst>
          </p:spPr>
          <p:txBody>
            <a:bodyPr/>
            <a:lstStyle/>
            <a:p>
              <a:endParaRPr lang="zh-CN" altLang="en-US">
                <a:solidFill>
                  <a:sysClr val="windowText" lastClr="000000"/>
                </a:solidFill>
              </a:endParaRPr>
            </a:p>
          </p:txBody>
        </p:sp>
        <p:sp>
          <p:nvSpPr>
            <p:cNvPr id="229" name="Line 36"/>
            <p:cNvSpPr>
              <a:spLocks noChangeShapeType="1"/>
            </p:cNvSpPr>
            <p:nvPr/>
          </p:nvSpPr>
          <p:spPr bwMode="auto">
            <a:xfrm>
              <a:off x="2506" y="1782"/>
              <a:ext cx="1" cy="87"/>
            </a:xfrm>
            <a:prstGeom prst="line">
              <a:avLst/>
            </a:prstGeom>
            <a:noFill/>
            <a:ln w="14288">
              <a:solidFill>
                <a:schemeClr val="accent1"/>
              </a:solidFill>
              <a:round/>
              <a:headEnd/>
              <a:tailEnd/>
            </a:ln>
            <a:extLst>
              <a:ext uri="{909E8E84-426E-40dd-AFC4-6F175D3DCCD1}">
                <a14:hiddenFill xmlns:a14="http://schemas.microsoft.com/office/drawing/2010/main" xmlns="">
                  <a:noFill/>
                </a14:hiddenFill>
              </a:ext>
            </a:extLst>
          </p:spPr>
          <p:txBody>
            <a:bodyPr/>
            <a:lstStyle/>
            <a:p>
              <a:endParaRPr lang="zh-CN" altLang="en-US">
                <a:solidFill>
                  <a:sysClr val="windowText" lastClr="000000"/>
                </a:solidFill>
              </a:endParaRPr>
            </a:p>
          </p:txBody>
        </p:sp>
        <p:sp>
          <p:nvSpPr>
            <p:cNvPr id="230" name="Line 37"/>
            <p:cNvSpPr>
              <a:spLocks noChangeShapeType="1"/>
            </p:cNvSpPr>
            <p:nvPr/>
          </p:nvSpPr>
          <p:spPr bwMode="auto">
            <a:xfrm>
              <a:off x="1481" y="1778"/>
              <a:ext cx="1" cy="88"/>
            </a:xfrm>
            <a:prstGeom prst="line">
              <a:avLst/>
            </a:prstGeom>
            <a:noFill/>
            <a:ln w="14288">
              <a:solidFill>
                <a:schemeClr val="accent1"/>
              </a:solidFill>
              <a:round/>
              <a:headEnd/>
              <a:tailEnd/>
            </a:ln>
            <a:extLst>
              <a:ext uri="{909E8E84-426E-40dd-AFC4-6F175D3DCCD1}">
                <a14:hiddenFill xmlns:a14="http://schemas.microsoft.com/office/drawing/2010/main" xmlns="">
                  <a:noFill/>
                </a14:hiddenFill>
              </a:ext>
            </a:extLst>
          </p:spPr>
          <p:txBody>
            <a:bodyPr/>
            <a:lstStyle/>
            <a:p>
              <a:endParaRPr lang="zh-CN" altLang="en-US">
                <a:solidFill>
                  <a:sysClr val="windowText" lastClr="000000"/>
                </a:solidFill>
              </a:endParaRPr>
            </a:p>
          </p:txBody>
        </p:sp>
        <p:sp>
          <p:nvSpPr>
            <p:cNvPr id="231" name="Rectangle 38"/>
            <p:cNvSpPr>
              <a:spLocks noChangeArrowheads="1"/>
            </p:cNvSpPr>
            <p:nvPr/>
          </p:nvSpPr>
          <p:spPr bwMode="auto">
            <a:xfrm>
              <a:off x="1763" y="1624"/>
              <a:ext cx="307" cy="17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algn="l" eaLnBrk="1" hangingPunct="1"/>
              <a:r>
                <a:rPr kumimoji="1" lang="en-US" altLang="zh-CN" sz="1800" b="1">
                  <a:solidFill>
                    <a:sysClr val="windowText" lastClr="000000"/>
                  </a:solidFill>
                  <a:ea typeface="宋体" pitchFamily="2" charset="-122"/>
                </a:rPr>
                <a:t>CPU</a:t>
              </a:r>
              <a:endParaRPr kumimoji="1" lang="en-US" altLang="zh-CN" sz="2400" b="1">
                <a:solidFill>
                  <a:sysClr val="windowText" lastClr="000000"/>
                </a:solidFill>
                <a:ea typeface="宋体" pitchFamily="2" charset="-122"/>
              </a:endParaRPr>
            </a:p>
          </p:txBody>
        </p:sp>
        <p:sp>
          <p:nvSpPr>
            <p:cNvPr id="232" name="Rectangle 39"/>
            <p:cNvSpPr>
              <a:spLocks noChangeArrowheads="1"/>
            </p:cNvSpPr>
            <p:nvPr/>
          </p:nvSpPr>
          <p:spPr bwMode="auto">
            <a:xfrm>
              <a:off x="883" y="1621"/>
              <a:ext cx="420" cy="17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algn="l" eaLnBrk="1" hangingPunct="1"/>
              <a:r>
                <a:rPr kumimoji="1" lang="en-US" altLang="zh-CN" sz="1800" b="1">
                  <a:solidFill>
                    <a:sysClr val="windowText" lastClr="000000"/>
                  </a:solidFill>
                  <a:ea typeface="宋体" pitchFamily="2" charset="-122"/>
                </a:rPr>
                <a:t>DEV 1</a:t>
              </a:r>
            </a:p>
          </p:txBody>
        </p:sp>
        <p:sp>
          <p:nvSpPr>
            <p:cNvPr id="233" name="Rectangle 40"/>
            <p:cNvSpPr>
              <a:spLocks noChangeArrowheads="1"/>
            </p:cNvSpPr>
            <p:nvPr/>
          </p:nvSpPr>
          <p:spPr bwMode="auto">
            <a:xfrm>
              <a:off x="2512" y="1624"/>
              <a:ext cx="460" cy="17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algn="l" eaLnBrk="1" hangingPunct="1"/>
              <a:r>
                <a:rPr kumimoji="1" lang="zh-CN" altLang="en-US" sz="1800" b="1" dirty="0">
                  <a:solidFill>
                    <a:sysClr val="windowText" lastClr="000000"/>
                  </a:solidFill>
                  <a:ea typeface="宋体" pitchFamily="2" charset="-122"/>
                </a:rPr>
                <a:t> </a:t>
              </a:r>
              <a:r>
                <a:rPr kumimoji="1" lang="en-US" altLang="zh-CN" sz="1800" b="1" dirty="0">
                  <a:solidFill>
                    <a:sysClr val="windowText" lastClr="000000"/>
                  </a:solidFill>
                  <a:ea typeface="宋体" pitchFamily="2" charset="-122"/>
                </a:rPr>
                <a:t>DEV2</a:t>
              </a:r>
              <a:endParaRPr kumimoji="1" lang="en-US" altLang="zh-CN" sz="2400" b="1" dirty="0">
                <a:solidFill>
                  <a:sysClr val="windowText" lastClr="000000"/>
                </a:solidFill>
                <a:ea typeface="宋体" pitchFamily="2" charset="-122"/>
              </a:endParaRPr>
            </a:p>
          </p:txBody>
        </p:sp>
        <p:sp>
          <p:nvSpPr>
            <p:cNvPr id="234" name="Rectangle 41"/>
            <p:cNvSpPr>
              <a:spLocks noChangeArrowheads="1"/>
            </p:cNvSpPr>
            <p:nvPr/>
          </p:nvSpPr>
          <p:spPr bwMode="auto">
            <a:xfrm>
              <a:off x="3037" y="1624"/>
              <a:ext cx="307" cy="17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algn="l" eaLnBrk="1" hangingPunct="1"/>
              <a:r>
                <a:rPr kumimoji="1" lang="en-US" altLang="zh-CN" sz="1800" b="1" dirty="0">
                  <a:solidFill>
                    <a:sysClr val="windowText" lastClr="000000"/>
                  </a:solidFill>
                  <a:ea typeface="宋体" pitchFamily="2" charset="-122"/>
                </a:rPr>
                <a:t>CPU</a:t>
              </a:r>
              <a:endParaRPr kumimoji="1" lang="en-US" altLang="zh-CN" sz="2400" b="1" dirty="0">
                <a:solidFill>
                  <a:sysClr val="windowText" lastClr="000000"/>
                </a:solidFill>
                <a:ea typeface="宋体" pitchFamily="2" charset="-122"/>
              </a:endParaRPr>
            </a:p>
          </p:txBody>
        </p:sp>
        <p:sp>
          <p:nvSpPr>
            <p:cNvPr id="235" name="Rectangle 42"/>
            <p:cNvSpPr>
              <a:spLocks noChangeArrowheads="1"/>
            </p:cNvSpPr>
            <p:nvPr/>
          </p:nvSpPr>
          <p:spPr bwMode="auto">
            <a:xfrm>
              <a:off x="3266" y="1624"/>
              <a:ext cx="40" cy="17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algn="l" eaLnBrk="1" hangingPunct="1"/>
              <a:r>
                <a:rPr kumimoji="1" lang="zh-CN" altLang="en-US" sz="1800" b="1">
                  <a:solidFill>
                    <a:sysClr val="windowText" lastClr="000000"/>
                  </a:solidFill>
                  <a:ea typeface="宋体" pitchFamily="2" charset="-122"/>
                </a:rPr>
                <a:t> </a:t>
              </a:r>
              <a:endParaRPr kumimoji="1" lang="zh-CN" altLang="en-US" sz="2400" b="1">
                <a:solidFill>
                  <a:sysClr val="windowText" lastClr="000000"/>
                </a:solidFill>
                <a:ea typeface="宋体" pitchFamily="2" charset="-122"/>
              </a:endParaRPr>
            </a:p>
          </p:txBody>
        </p:sp>
        <p:sp>
          <p:nvSpPr>
            <p:cNvPr id="236" name="Rectangle 43"/>
            <p:cNvSpPr>
              <a:spLocks noChangeArrowheads="1"/>
            </p:cNvSpPr>
            <p:nvPr/>
          </p:nvSpPr>
          <p:spPr bwMode="auto">
            <a:xfrm>
              <a:off x="249" y="1706"/>
              <a:ext cx="162" cy="26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algn="l" eaLnBrk="1" hangingPunct="1"/>
              <a:r>
                <a:rPr kumimoji="1" lang="en-US" altLang="zh-CN" sz="2800" b="1">
                  <a:solidFill>
                    <a:sysClr val="windowText" lastClr="000000"/>
                  </a:solidFill>
                  <a:ea typeface="宋体" pitchFamily="2" charset="-122"/>
                </a:rPr>
                <a:t>B</a:t>
              </a:r>
              <a:endParaRPr kumimoji="1" lang="en-US" altLang="zh-CN" sz="2400" b="1">
                <a:solidFill>
                  <a:sysClr val="windowText" lastClr="000000"/>
                </a:solidFill>
                <a:ea typeface="宋体" pitchFamily="2" charset="-122"/>
              </a:endParaRPr>
            </a:p>
          </p:txBody>
        </p:sp>
        <p:sp>
          <p:nvSpPr>
            <p:cNvPr id="237" name="Rectangle 44"/>
            <p:cNvSpPr>
              <a:spLocks noChangeArrowheads="1"/>
            </p:cNvSpPr>
            <p:nvPr/>
          </p:nvSpPr>
          <p:spPr bwMode="auto">
            <a:xfrm>
              <a:off x="1371" y="1897"/>
              <a:ext cx="134" cy="1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algn="l" eaLnBrk="1" hangingPunct="1"/>
              <a:r>
                <a:rPr kumimoji="1" lang="en-US" altLang="zh-CN" sz="1500" b="1">
                  <a:solidFill>
                    <a:sysClr val="windowText" lastClr="000000"/>
                  </a:solidFill>
                  <a:ea typeface="宋体" pitchFamily="2" charset="-122"/>
                </a:rPr>
                <a:t>10</a:t>
              </a:r>
              <a:endParaRPr kumimoji="1" lang="en-US" altLang="zh-CN" sz="2400" b="1">
                <a:solidFill>
                  <a:sysClr val="windowText" lastClr="000000"/>
                </a:solidFill>
                <a:ea typeface="宋体" pitchFamily="2" charset="-122"/>
              </a:endParaRPr>
            </a:p>
          </p:txBody>
        </p:sp>
        <p:sp>
          <p:nvSpPr>
            <p:cNvPr id="238" name="Rectangle 45"/>
            <p:cNvSpPr>
              <a:spLocks noChangeArrowheads="1"/>
            </p:cNvSpPr>
            <p:nvPr/>
          </p:nvSpPr>
          <p:spPr bwMode="auto">
            <a:xfrm>
              <a:off x="2300" y="1887"/>
              <a:ext cx="134" cy="1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algn="l" eaLnBrk="1" hangingPunct="1"/>
              <a:r>
                <a:rPr kumimoji="1" lang="en-US" altLang="zh-CN" sz="1500" b="1">
                  <a:solidFill>
                    <a:sysClr val="windowText" lastClr="000000"/>
                  </a:solidFill>
                  <a:ea typeface="宋体" pitchFamily="2" charset="-122"/>
                </a:rPr>
                <a:t>20</a:t>
              </a:r>
              <a:endParaRPr kumimoji="1" lang="en-US" altLang="zh-CN" sz="2400" b="1">
                <a:solidFill>
                  <a:sysClr val="windowText" lastClr="000000"/>
                </a:solidFill>
                <a:ea typeface="宋体" pitchFamily="2" charset="-122"/>
              </a:endParaRPr>
            </a:p>
          </p:txBody>
        </p:sp>
        <p:sp>
          <p:nvSpPr>
            <p:cNvPr id="239" name="Rectangle 46"/>
            <p:cNvSpPr>
              <a:spLocks noChangeArrowheads="1"/>
            </p:cNvSpPr>
            <p:nvPr/>
          </p:nvSpPr>
          <p:spPr bwMode="auto">
            <a:xfrm>
              <a:off x="3381" y="1888"/>
              <a:ext cx="134" cy="1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algn="l" eaLnBrk="1" hangingPunct="1"/>
              <a:r>
                <a:rPr kumimoji="1" lang="en-US" altLang="zh-CN" sz="1500" b="1">
                  <a:solidFill>
                    <a:sysClr val="windowText" lastClr="000000"/>
                  </a:solidFill>
                  <a:ea typeface="宋体" pitchFamily="2" charset="-122"/>
                </a:rPr>
                <a:t>30</a:t>
              </a:r>
              <a:endParaRPr kumimoji="1" lang="en-US" altLang="zh-CN" sz="2400" b="1">
                <a:solidFill>
                  <a:sysClr val="windowText" lastClr="000000"/>
                </a:solidFill>
                <a:ea typeface="宋体" pitchFamily="2" charset="-122"/>
              </a:endParaRPr>
            </a:p>
          </p:txBody>
        </p:sp>
        <p:sp>
          <p:nvSpPr>
            <p:cNvPr id="240" name="Rectangle 47"/>
            <p:cNvSpPr>
              <a:spLocks noChangeArrowheads="1"/>
            </p:cNvSpPr>
            <p:nvPr/>
          </p:nvSpPr>
          <p:spPr bwMode="auto">
            <a:xfrm>
              <a:off x="4086" y="1887"/>
              <a:ext cx="134" cy="1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algn="l" eaLnBrk="1" hangingPunct="1"/>
              <a:r>
                <a:rPr kumimoji="1" lang="en-US" altLang="zh-CN" sz="1500" b="1">
                  <a:solidFill>
                    <a:sysClr val="windowText" lastClr="000000"/>
                  </a:solidFill>
                  <a:ea typeface="宋体" pitchFamily="2" charset="-122"/>
                </a:rPr>
                <a:t>40</a:t>
              </a:r>
              <a:endParaRPr kumimoji="1" lang="en-US" altLang="zh-CN" sz="2400" b="1">
                <a:solidFill>
                  <a:sysClr val="windowText" lastClr="000000"/>
                </a:solidFill>
                <a:ea typeface="宋体" pitchFamily="2" charset="-122"/>
              </a:endParaRPr>
            </a:p>
          </p:txBody>
        </p:sp>
        <p:sp>
          <p:nvSpPr>
            <p:cNvPr id="241" name="Rectangle 48"/>
            <p:cNvSpPr>
              <a:spLocks noChangeArrowheads="1"/>
            </p:cNvSpPr>
            <p:nvPr/>
          </p:nvSpPr>
          <p:spPr bwMode="auto">
            <a:xfrm>
              <a:off x="2873" y="1890"/>
              <a:ext cx="134" cy="1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algn="l" eaLnBrk="1" hangingPunct="1"/>
              <a:r>
                <a:rPr kumimoji="1" lang="en-US" altLang="zh-CN" sz="1500" b="1" dirty="0">
                  <a:solidFill>
                    <a:sysClr val="windowText" lastClr="000000"/>
                  </a:solidFill>
                  <a:ea typeface="宋体" pitchFamily="2" charset="-122"/>
                </a:rPr>
                <a:t>25</a:t>
              </a:r>
              <a:endParaRPr kumimoji="1" lang="en-US" altLang="zh-CN" sz="2400" b="1" dirty="0">
                <a:solidFill>
                  <a:sysClr val="windowText" lastClr="000000"/>
                </a:solidFill>
                <a:ea typeface="宋体" pitchFamily="2" charset="-122"/>
              </a:endParaRPr>
            </a:p>
          </p:txBody>
        </p:sp>
      </p:grpSp>
      <p:cxnSp>
        <p:nvCxnSpPr>
          <p:cNvPr id="6" name="直接连接符 5"/>
          <p:cNvCxnSpPr/>
          <p:nvPr/>
        </p:nvCxnSpPr>
        <p:spPr>
          <a:xfrm>
            <a:off x="0" y="4767621"/>
            <a:ext cx="9144000" cy="0"/>
          </a:xfrm>
          <a:prstGeom prst="line">
            <a:avLst/>
          </a:prstGeom>
          <a:ln>
            <a:solidFill>
              <a:schemeClr val="accent2"/>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34270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04482">
                                            <p:txEl>
                                              <p:pRg st="0" end="0"/>
                                            </p:txEl>
                                          </p:spTgt>
                                        </p:tgtEl>
                                        <p:attrNameLst>
                                          <p:attrName>style.visibility</p:attrName>
                                        </p:attrNameLst>
                                      </p:cBhvr>
                                      <p:to>
                                        <p:strVal val="visible"/>
                                      </p:to>
                                    </p:set>
                                    <p:animEffect transition="in" filter="fade">
                                      <p:cBhvr>
                                        <p:cTn id="7" dur="500"/>
                                        <p:tgtEl>
                                          <p:spTgt spid="404482">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04482">
                                            <p:txEl>
                                              <p:pRg st="1" end="1"/>
                                            </p:txEl>
                                          </p:spTgt>
                                        </p:tgtEl>
                                        <p:attrNameLst>
                                          <p:attrName>style.visibility</p:attrName>
                                        </p:attrNameLst>
                                      </p:cBhvr>
                                      <p:to>
                                        <p:strVal val="visible"/>
                                      </p:to>
                                    </p:set>
                                    <p:animEffect transition="in" filter="fade">
                                      <p:cBhvr>
                                        <p:cTn id="10" dur="500"/>
                                        <p:tgtEl>
                                          <p:spTgt spid="404482">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404482">
                                            <p:txEl>
                                              <p:pRg st="2" end="2"/>
                                            </p:txEl>
                                          </p:spTgt>
                                        </p:tgtEl>
                                        <p:attrNameLst>
                                          <p:attrName>style.visibility</p:attrName>
                                        </p:attrNameLst>
                                      </p:cBhvr>
                                      <p:to>
                                        <p:strVal val="visible"/>
                                      </p:to>
                                    </p:set>
                                    <p:animEffect transition="in" filter="fade">
                                      <p:cBhvr>
                                        <p:cTn id="13" dur="500"/>
                                        <p:tgtEl>
                                          <p:spTgt spid="40448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nvPr>
        </p:nvSpPr>
        <p:spPr/>
        <p:txBody>
          <a:bodyPr/>
          <a:lstStyle/>
          <a:p>
            <a:r>
              <a:rPr lang="zh-CN" altLang="en-US" dirty="0"/>
              <a:t>线程分类</a:t>
            </a:r>
          </a:p>
        </p:txBody>
      </p:sp>
      <p:sp>
        <p:nvSpPr>
          <p:cNvPr id="4" name="日期占位符 3"/>
          <p:cNvSpPr>
            <a:spLocks noGrp="1"/>
          </p:cNvSpPr>
          <p:nvPr>
            <p:ph type="dt" sz="half" idx="10"/>
          </p:nvPr>
        </p:nvSpPr>
        <p:spPr/>
        <p:txBody>
          <a:bodyPr/>
          <a:lstStyle/>
          <a:p>
            <a:fld id="{75FA8B9D-F670-49DA-8C1F-19BDEDCA8C4D}" type="datetime1">
              <a:rPr lang="en-US" altLang="zh-CN" smtClean="0"/>
              <a:t>12/28/2019</a:t>
            </a:fld>
            <a:endParaRPr lang="zh-CN" altLang="en-US"/>
          </a:p>
        </p:txBody>
      </p:sp>
      <p:sp>
        <p:nvSpPr>
          <p:cNvPr id="5" name="页脚占位符 4"/>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p>
        </p:txBody>
      </p:sp>
      <p:sp>
        <p:nvSpPr>
          <p:cNvPr id="6" name="灯片编号占位符 5"/>
          <p:cNvSpPr>
            <a:spLocks noGrp="1"/>
          </p:cNvSpPr>
          <p:nvPr>
            <p:ph type="sldNum" sz="quarter" idx="12"/>
          </p:nvPr>
        </p:nvSpPr>
        <p:spPr/>
        <p:txBody>
          <a:bodyPr/>
          <a:lstStyle/>
          <a:p>
            <a:fld id="{B09550E6-D85C-43A8-841D-66A200A3DB30}" type="slidenum">
              <a:rPr lang="zh-CN" altLang="en-US" smtClean="0"/>
              <a:t>100</a:t>
            </a:fld>
            <a:endParaRPr lang="zh-CN" altLang="en-US"/>
          </a:p>
        </p:txBody>
      </p:sp>
      <p:graphicFrame>
        <p:nvGraphicFramePr>
          <p:cNvPr id="9" name="图示 8"/>
          <p:cNvGraphicFramePr/>
          <p:nvPr>
            <p:extLst>
              <p:ext uri="{D42A27DB-BD31-4B8C-83A1-F6EECF244321}">
                <p14:modId xmlns:p14="http://schemas.microsoft.com/office/powerpoint/2010/main" val="1189455228"/>
              </p:ext>
            </p:extLst>
          </p:nvPr>
        </p:nvGraphicFramePr>
        <p:xfrm>
          <a:off x="620973" y="1910687"/>
          <a:ext cx="7799696" cy="31829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1171191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5090" name="Rectangle 2"/>
          <p:cNvSpPr>
            <a:spLocks noGrp="1" noChangeArrowheads="1"/>
          </p:cNvSpPr>
          <p:nvPr>
            <p:ph type="title"/>
          </p:nvPr>
        </p:nvSpPr>
        <p:spPr/>
        <p:txBody>
          <a:bodyPr/>
          <a:lstStyle/>
          <a:p>
            <a:r>
              <a:rPr lang="zh-CN" altLang="en-US" dirty="0"/>
              <a:t>内核级和用户级线程</a:t>
            </a:r>
          </a:p>
        </p:txBody>
      </p:sp>
      <p:sp>
        <p:nvSpPr>
          <p:cNvPr id="345091" name="Rectangle 3"/>
          <p:cNvSpPr>
            <a:spLocks noGrp="1" noChangeArrowheads="1"/>
          </p:cNvSpPr>
          <p:nvPr>
            <p:ph idx="1"/>
          </p:nvPr>
        </p:nvSpPr>
        <p:spPr/>
        <p:txBody>
          <a:bodyPr/>
          <a:lstStyle/>
          <a:p>
            <a:endParaRPr lang="en-US" altLang="zh-CN"/>
          </a:p>
          <a:p>
            <a:endParaRPr lang="en-US" altLang="zh-CN"/>
          </a:p>
        </p:txBody>
      </p:sp>
      <p:pic>
        <p:nvPicPr>
          <p:cNvPr id="345092" name="Picture 4" descr="4_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850" y="1459485"/>
            <a:ext cx="8497888" cy="4968875"/>
          </a:xfrm>
          <a:prstGeom prst="rect">
            <a:avLst/>
          </a:prstGeom>
          <a:noFill/>
          <a:extLst>
            <a:ext uri="{909E8E84-426E-40dd-AFC4-6F175D3DCCD1}">
              <a14:hiddenFill xmlns:a14="http://schemas.microsoft.com/office/drawing/2010/main" xmlns="">
                <a:solidFill>
                  <a:srgbClr val="FFFFFF"/>
                </a:solidFill>
              </a14:hiddenFill>
            </a:ext>
          </a:extLst>
        </p:spPr>
      </p:pic>
      <p:sp>
        <p:nvSpPr>
          <p:cNvPr id="2" name="日期占位符 1"/>
          <p:cNvSpPr>
            <a:spLocks noGrp="1"/>
          </p:cNvSpPr>
          <p:nvPr>
            <p:ph type="dt" sz="half" idx="10"/>
          </p:nvPr>
        </p:nvSpPr>
        <p:spPr/>
        <p:txBody>
          <a:bodyPr/>
          <a:lstStyle/>
          <a:p>
            <a:fld id="{C750D952-9E5F-4FA1-AB76-20C3BE2E56E7}" type="datetime1">
              <a:rPr lang="en-US" altLang="zh-CN" smtClean="0"/>
              <a:t>12/28/2019</a:t>
            </a:fld>
            <a:endParaRPr lang="zh-CN" altLang="en-US"/>
          </a:p>
        </p:txBody>
      </p:sp>
      <p:sp>
        <p:nvSpPr>
          <p:cNvPr id="3" name="页脚占位符 2"/>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p>
        </p:txBody>
      </p:sp>
      <p:sp>
        <p:nvSpPr>
          <p:cNvPr id="4" name="灯片编号占位符 3"/>
          <p:cNvSpPr>
            <a:spLocks noGrp="1"/>
          </p:cNvSpPr>
          <p:nvPr>
            <p:ph type="sldNum" sz="quarter" idx="12"/>
          </p:nvPr>
        </p:nvSpPr>
        <p:spPr/>
        <p:txBody>
          <a:bodyPr/>
          <a:lstStyle/>
          <a:p>
            <a:fld id="{B09550E6-D85C-43A8-841D-66A200A3DB30}" type="slidenum">
              <a:rPr lang="zh-CN" altLang="en-US" smtClean="0"/>
              <a:t>101</a:t>
            </a:fld>
            <a:endParaRPr lang="zh-CN" altLang="en-US"/>
          </a:p>
        </p:txBody>
      </p:sp>
    </p:spTree>
    <p:extLst>
      <p:ext uri="{BB962C8B-B14F-4D97-AF65-F5344CB8AC3E}">
        <p14:creationId xmlns:p14="http://schemas.microsoft.com/office/powerpoint/2010/main" val="68165934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lang="zh-CN" altLang="en-US" dirty="0"/>
              <a:t>内核级线程</a:t>
            </a:r>
          </a:p>
        </p:txBody>
      </p:sp>
      <p:sp>
        <p:nvSpPr>
          <p:cNvPr id="7" name="内容占位符 6"/>
          <p:cNvSpPr>
            <a:spLocks noGrp="1"/>
          </p:cNvSpPr>
          <p:nvPr>
            <p:ph idx="1"/>
          </p:nvPr>
        </p:nvSpPr>
        <p:spPr/>
        <p:txBody>
          <a:bodyPr>
            <a:normAutofit/>
          </a:bodyPr>
          <a:lstStyle/>
          <a:p>
            <a:r>
              <a:rPr lang="zh-CN" altLang="en-US" dirty="0"/>
              <a:t>内核级线程，是在内核的支持下运行的，即无论是用户进程中的线程，还是系统进程中的线程，其创建、撤消和切换等，都是依靠内核实现的。</a:t>
            </a:r>
            <a:endParaRPr lang="en-US" altLang="zh-CN" dirty="0"/>
          </a:p>
          <a:p>
            <a:r>
              <a:rPr lang="zh-CN" altLang="en-US" dirty="0"/>
              <a:t>内核为每一个内核线程设置了一个线程控制块，根据该控制块感知线程的存在，并对其加以控制。</a:t>
            </a:r>
          </a:p>
          <a:p>
            <a:endParaRPr lang="zh-CN" altLang="en-US" dirty="0"/>
          </a:p>
        </p:txBody>
      </p:sp>
      <p:sp>
        <p:nvSpPr>
          <p:cNvPr id="3" name="日期占位符 2"/>
          <p:cNvSpPr>
            <a:spLocks noGrp="1"/>
          </p:cNvSpPr>
          <p:nvPr>
            <p:ph type="dt" sz="half" idx="10"/>
          </p:nvPr>
        </p:nvSpPr>
        <p:spPr/>
        <p:txBody>
          <a:bodyPr/>
          <a:lstStyle/>
          <a:p>
            <a:fld id="{8F28E616-C854-4F64-9339-2A692E0BBB8B}" type="datetime1">
              <a:rPr lang="en-US" altLang="zh-CN" smtClean="0"/>
              <a:t>12/28/2019</a:t>
            </a:fld>
            <a:endParaRPr lang="zh-CN" altLang="en-US"/>
          </a:p>
        </p:txBody>
      </p:sp>
      <p:sp>
        <p:nvSpPr>
          <p:cNvPr id="4" name="页脚占位符 3"/>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p>
        </p:txBody>
      </p:sp>
      <p:sp>
        <p:nvSpPr>
          <p:cNvPr id="5" name="灯片编号占位符 4"/>
          <p:cNvSpPr>
            <a:spLocks noGrp="1"/>
          </p:cNvSpPr>
          <p:nvPr>
            <p:ph type="sldNum" sz="quarter" idx="12"/>
          </p:nvPr>
        </p:nvSpPr>
        <p:spPr/>
        <p:txBody>
          <a:bodyPr/>
          <a:lstStyle/>
          <a:p>
            <a:fld id="{B09550E6-D85C-43A8-841D-66A200A3DB30}" type="slidenum">
              <a:rPr lang="zh-CN" altLang="en-US" smtClean="0"/>
              <a:t>102</a:t>
            </a:fld>
            <a:endParaRPr lang="zh-CN" altLang="en-US"/>
          </a:p>
        </p:txBody>
      </p:sp>
    </p:spTree>
    <p:extLst>
      <p:ext uri="{BB962C8B-B14F-4D97-AF65-F5344CB8AC3E}">
        <p14:creationId xmlns:p14="http://schemas.microsoft.com/office/powerpoint/2010/main" val="306319554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Rectangle 2"/>
          <p:cNvSpPr>
            <a:spLocks noGrp="1" noChangeArrowheads="1"/>
          </p:cNvSpPr>
          <p:nvPr>
            <p:ph type="title"/>
          </p:nvPr>
        </p:nvSpPr>
        <p:spPr/>
        <p:txBody>
          <a:bodyPr/>
          <a:lstStyle/>
          <a:p>
            <a:r>
              <a:rPr lang="zh-CN" altLang="en-US" dirty="0"/>
              <a:t>用户级线程</a:t>
            </a:r>
          </a:p>
        </p:txBody>
      </p:sp>
      <p:sp>
        <p:nvSpPr>
          <p:cNvPr id="206851" name="Rectangle 3"/>
          <p:cNvSpPr>
            <a:spLocks noGrp="1" noChangeArrowheads="1"/>
          </p:cNvSpPr>
          <p:nvPr>
            <p:ph type="body" idx="1"/>
          </p:nvPr>
        </p:nvSpPr>
        <p:spPr/>
        <p:txBody>
          <a:bodyPr>
            <a:normAutofit fontScale="85000" lnSpcReduction="10000"/>
          </a:bodyPr>
          <a:lstStyle/>
          <a:p>
            <a:r>
              <a:rPr lang="zh-CN" altLang="en-US" dirty="0"/>
              <a:t>用户级线程的创建、撤消、线程之间的同步与通信等功能，都无须利用系统调用来实现。</a:t>
            </a:r>
            <a:endParaRPr lang="en-US" altLang="zh-CN" dirty="0"/>
          </a:p>
          <a:p>
            <a:r>
              <a:rPr lang="zh-CN" altLang="en-US" dirty="0"/>
              <a:t>用户级线程的切换，通常是发生在一个应用进程的诸多线程之间，无须内核的支持。切换的规则比进程调度和切换的规则简单，切换速度快。</a:t>
            </a:r>
          </a:p>
          <a:p>
            <a:r>
              <a:rPr lang="zh-CN" altLang="en-US" dirty="0"/>
              <a:t>线程控制块设置在用户空间，内核完全不知道用户级线程的存在，可以节省系统开销。</a:t>
            </a:r>
          </a:p>
          <a:p>
            <a:r>
              <a:rPr lang="zh-CN" altLang="en-US" dirty="0"/>
              <a:t>当引起进程阻塞时，会削弱进程中的线程的并发性。</a:t>
            </a:r>
          </a:p>
        </p:txBody>
      </p:sp>
    </p:spTree>
    <p:extLst>
      <p:ext uri="{BB962C8B-B14F-4D97-AF65-F5344CB8AC3E}">
        <p14:creationId xmlns:p14="http://schemas.microsoft.com/office/powerpoint/2010/main" val="211661912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比较</a:t>
            </a:r>
          </a:p>
        </p:txBody>
      </p:sp>
      <p:sp>
        <p:nvSpPr>
          <p:cNvPr id="3" name="内容占位符 2"/>
          <p:cNvSpPr>
            <a:spLocks noGrp="1"/>
          </p:cNvSpPr>
          <p:nvPr>
            <p:ph idx="1"/>
          </p:nvPr>
        </p:nvSpPr>
        <p:spPr/>
        <p:txBody>
          <a:bodyPr/>
          <a:lstStyle/>
          <a:p>
            <a:r>
              <a:rPr lang="zh-CN" altLang="en-US" dirty="0"/>
              <a:t>内核线程和用户线程有哪些不同？</a:t>
            </a:r>
          </a:p>
        </p:txBody>
      </p:sp>
      <p:sp>
        <p:nvSpPr>
          <p:cNvPr id="4" name="日期占位符 3"/>
          <p:cNvSpPr>
            <a:spLocks noGrp="1"/>
          </p:cNvSpPr>
          <p:nvPr>
            <p:ph type="dt" sz="half" idx="10"/>
          </p:nvPr>
        </p:nvSpPr>
        <p:spPr/>
        <p:txBody>
          <a:bodyPr/>
          <a:lstStyle/>
          <a:p>
            <a:fld id="{75FA8B9D-F670-49DA-8C1F-19BDEDCA8C4D}" type="datetime1">
              <a:rPr lang="en-US" altLang="zh-CN" smtClean="0"/>
              <a:t>12/28/2019</a:t>
            </a:fld>
            <a:endParaRPr lang="zh-CN" altLang="en-US"/>
          </a:p>
        </p:txBody>
      </p:sp>
      <p:sp>
        <p:nvSpPr>
          <p:cNvPr id="5" name="页脚占位符 4"/>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p>
        </p:txBody>
      </p:sp>
      <p:sp>
        <p:nvSpPr>
          <p:cNvPr id="6" name="灯片编号占位符 5"/>
          <p:cNvSpPr>
            <a:spLocks noGrp="1"/>
          </p:cNvSpPr>
          <p:nvPr>
            <p:ph type="sldNum" sz="quarter" idx="12"/>
          </p:nvPr>
        </p:nvSpPr>
        <p:spPr/>
        <p:txBody>
          <a:bodyPr/>
          <a:lstStyle/>
          <a:p>
            <a:fld id="{B09550E6-D85C-43A8-841D-66A200A3DB30}" type="slidenum">
              <a:rPr lang="zh-CN" altLang="en-US" smtClean="0"/>
              <a:t>104</a:t>
            </a:fld>
            <a:endParaRPr lang="zh-CN" altLang="en-US"/>
          </a:p>
        </p:txBody>
      </p:sp>
      <p:graphicFrame>
        <p:nvGraphicFramePr>
          <p:cNvPr id="7" name="图表 6"/>
          <p:cNvGraphicFramePr/>
          <p:nvPr>
            <p:extLst>
              <p:ext uri="{D42A27DB-BD31-4B8C-83A1-F6EECF244321}">
                <p14:modId xmlns:p14="http://schemas.microsoft.com/office/powerpoint/2010/main" val="787835336"/>
              </p:ext>
            </p:extLst>
          </p:nvPr>
        </p:nvGraphicFramePr>
        <p:xfrm>
          <a:off x="1632155" y="2743200"/>
          <a:ext cx="4921045" cy="254081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3465623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1154" name="Rectangle 2"/>
          <p:cNvSpPr>
            <a:spLocks noGrp="1" noChangeArrowheads="1"/>
          </p:cNvSpPr>
          <p:nvPr>
            <p:ph type="title"/>
          </p:nvPr>
        </p:nvSpPr>
        <p:spPr/>
        <p:txBody>
          <a:bodyPr>
            <a:normAutofit/>
          </a:bodyPr>
          <a:lstStyle/>
          <a:p>
            <a:r>
              <a:rPr lang="zh-CN" altLang="en-US" dirty="0"/>
              <a:t>调度开销</a:t>
            </a:r>
          </a:p>
        </p:txBody>
      </p:sp>
      <p:sp>
        <p:nvSpPr>
          <p:cNvPr id="561155" name="Rectangle 3"/>
          <p:cNvSpPr>
            <a:spLocks noGrp="1" noChangeArrowheads="1"/>
          </p:cNvSpPr>
          <p:nvPr>
            <p:ph idx="1"/>
          </p:nvPr>
        </p:nvSpPr>
        <p:spPr/>
        <p:txBody>
          <a:bodyPr>
            <a:normAutofit/>
          </a:bodyPr>
          <a:lstStyle/>
          <a:p>
            <a:r>
              <a:rPr lang="zh-CN" altLang="en-US" dirty="0"/>
              <a:t>内核级线程切换类似于进程切换，开销较大。</a:t>
            </a:r>
          </a:p>
          <a:p>
            <a:r>
              <a:rPr lang="zh-CN" altLang="en-US" dirty="0"/>
              <a:t>用户级线</a:t>
            </a:r>
            <a:r>
              <a:rPr lang="zh-CN" altLang="en-US"/>
              <a:t>程切换发生</a:t>
            </a:r>
            <a:r>
              <a:rPr lang="zh-CN" altLang="en-US" dirty="0"/>
              <a:t>在同一</a:t>
            </a:r>
            <a:r>
              <a:rPr lang="zh-CN" altLang="en-US"/>
              <a:t>用户进程内，</a:t>
            </a:r>
            <a:r>
              <a:rPr lang="zh-CN" altLang="en-US" dirty="0"/>
              <a:t>无需进入内核，更快。</a:t>
            </a:r>
            <a:endParaRPr lang="en-US" altLang="zh-CN" dirty="0"/>
          </a:p>
          <a:p>
            <a:pPr lvl="1"/>
            <a:endParaRPr lang="zh-CN" altLang="en-US" dirty="0"/>
          </a:p>
        </p:txBody>
      </p:sp>
      <p:sp>
        <p:nvSpPr>
          <p:cNvPr id="2" name="日期占位符 1"/>
          <p:cNvSpPr>
            <a:spLocks noGrp="1"/>
          </p:cNvSpPr>
          <p:nvPr>
            <p:ph type="dt" sz="half" idx="10"/>
          </p:nvPr>
        </p:nvSpPr>
        <p:spPr/>
        <p:txBody>
          <a:bodyPr/>
          <a:lstStyle/>
          <a:p>
            <a:fld id="{DC334136-27EB-4772-AAFC-B8639D306DF4}" type="datetime1">
              <a:rPr lang="en-US" altLang="zh-CN" smtClean="0"/>
              <a:t>12/28/2019</a:t>
            </a:fld>
            <a:endParaRPr lang="zh-CN" altLang="en-US"/>
          </a:p>
        </p:txBody>
      </p:sp>
      <p:sp>
        <p:nvSpPr>
          <p:cNvPr id="3" name="页脚占位符 2"/>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p>
        </p:txBody>
      </p:sp>
      <p:sp>
        <p:nvSpPr>
          <p:cNvPr id="4" name="灯片编号占位符 3"/>
          <p:cNvSpPr>
            <a:spLocks noGrp="1"/>
          </p:cNvSpPr>
          <p:nvPr>
            <p:ph type="sldNum" sz="quarter" idx="12"/>
          </p:nvPr>
        </p:nvSpPr>
        <p:spPr/>
        <p:txBody>
          <a:bodyPr/>
          <a:lstStyle/>
          <a:p>
            <a:fld id="{B09550E6-D85C-43A8-841D-66A200A3DB30}" type="slidenum">
              <a:rPr lang="zh-CN" altLang="en-US" smtClean="0"/>
              <a:t>105</a:t>
            </a:fld>
            <a:endParaRPr lang="zh-CN" altLang="en-US"/>
          </a:p>
        </p:txBody>
      </p:sp>
    </p:spTree>
    <p:extLst>
      <p:ext uri="{BB962C8B-B14F-4D97-AF65-F5344CB8AC3E}">
        <p14:creationId xmlns:p14="http://schemas.microsoft.com/office/powerpoint/2010/main" val="284608022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2178" name="Rectangle 2"/>
          <p:cNvSpPr>
            <a:spLocks noGrp="1" noChangeArrowheads="1"/>
          </p:cNvSpPr>
          <p:nvPr>
            <p:ph type="title"/>
          </p:nvPr>
        </p:nvSpPr>
        <p:spPr/>
        <p:txBody>
          <a:bodyPr/>
          <a:lstStyle/>
          <a:p>
            <a:r>
              <a:rPr lang="zh-CN" altLang="en-US" dirty="0"/>
              <a:t>并发效率</a:t>
            </a:r>
          </a:p>
        </p:txBody>
      </p:sp>
      <p:sp>
        <p:nvSpPr>
          <p:cNvPr id="562179" name="Rectangle 3"/>
          <p:cNvSpPr>
            <a:spLocks noGrp="1" noChangeArrowheads="1"/>
          </p:cNvSpPr>
          <p:nvPr>
            <p:ph idx="1"/>
          </p:nvPr>
        </p:nvSpPr>
        <p:spPr/>
        <p:txBody>
          <a:bodyPr>
            <a:normAutofit/>
          </a:bodyPr>
          <a:lstStyle/>
          <a:p>
            <a:r>
              <a:rPr lang="zh-CN" altLang="en-US" dirty="0"/>
              <a:t>用户线程：某一个线程阻塞，由于内核不知道这些线程的存在，因此将进程阻塞。</a:t>
            </a:r>
          </a:p>
          <a:p>
            <a:r>
              <a:rPr lang="zh-CN" altLang="en-US" dirty="0"/>
              <a:t>内核线程：某一线程阻塞，则阻塞该线程，进程（其它线程）仍可运行。</a:t>
            </a:r>
            <a:endParaRPr lang="en-US" altLang="zh-CN" dirty="0"/>
          </a:p>
          <a:p>
            <a:pPr lvl="1"/>
            <a:endParaRPr lang="zh-CN" altLang="en-US" dirty="0"/>
          </a:p>
        </p:txBody>
      </p:sp>
      <p:sp>
        <p:nvSpPr>
          <p:cNvPr id="2" name="日期占位符 1"/>
          <p:cNvSpPr>
            <a:spLocks noGrp="1"/>
          </p:cNvSpPr>
          <p:nvPr>
            <p:ph type="dt" sz="half" idx="10"/>
          </p:nvPr>
        </p:nvSpPr>
        <p:spPr/>
        <p:txBody>
          <a:bodyPr/>
          <a:lstStyle/>
          <a:p>
            <a:fld id="{BCE871E3-8416-44CF-91A2-7DC9B49A7832}" type="datetime1">
              <a:rPr lang="en-US" altLang="zh-CN" smtClean="0"/>
              <a:t>12/28/2019</a:t>
            </a:fld>
            <a:endParaRPr lang="zh-CN" altLang="en-US"/>
          </a:p>
        </p:txBody>
      </p:sp>
      <p:sp>
        <p:nvSpPr>
          <p:cNvPr id="3" name="页脚占位符 2"/>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p>
        </p:txBody>
      </p:sp>
      <p:sp>
        <p:nvSpPr>
          <p:cNvPr id="4" name="灯片编号占位符 3"/>
          <p:cNvSpPr>
            <a:spLocks noGrp="1"/>
          </p:cNvSpPr>
          <p:nvPr>
            <p:ph type="sldNum" sz="quarter" idx="12"/>
          </p:nvPr>
        </p:nvSpPr>
        <p:spPr/>
        <p:txBody>
          <a:bodyPr/>
          <a:lstStyle/>
          <a:p>
            <a:fld id="{B09550E6-D85C-43A8-841D-66A200A3DB30}" type="slidenum">
              <a:rPr lang="zh-CN" altLang="en-US" smtClean="0"/>
              <a:t>106</a:t>
            </a:fld>
            <a:endParaRPr lang="zh-CN" altLang="en-US"/>
          </a:p>
        </p:txBody>
      </p:sp>
    </p:spTree>
    <p:extLst>
      <p:ext uri="{BB962C8B-B14F-4D97-AF65-F5344CB8AC3E}">
        <p14:creationId xmlns:p14="http://schemas.microsoft.com/office/powerpoint/2010/main" val="58413061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执行时间</a:t>
            </a:r>
          </a:p>
        </p:txBody>
      </p:sp>
      <p:sp>
        <p:nvSpPr>
          <p:cNvPr id="3" name="内容占位符 2"/>
          <p:cNvSpPr>
            <a:spLocks noGrp="1"/>
          </p:cNvSpPr>
          <p:nvPr>
            <p:ph idx="1"/>
          </p:nvPr>
        </p:nvSpPr>
        <p:spPr/>
        <p:txBody>
          <a:bodyPr/>
          <a:lstStyle/>
          <a:p>
            <a:r>
              <a:rPr lang="zh-CN" altLang="en-US" dirty="0"/>
              <a:t>用户级线程以进程为单位平均分配时间，对线程间</a:t>
            </a:r>
            <a:r>
              <a:rPr lang="zh-CN" altLang="en-US"/>
              <a:t>并发执行不利</a:t>
            </a:r>
            <a:r>
              <a:rPr lang="zh-CN" altLang="en-US" dirty="0"/>
              <a:t>（一个</a:t>
            </a:r>
            <a:r>
              <a:rPr lang="en-US" altLang="zh-CN" dirty="0"/>
              <a:t>CPU</a:t>
            </a:r>
            <a:r>
              <a:rPr lang="zh-CN" altLang="en-US" dirty="0"/>
              <a:t>）。</a:t>
            </a:r>
          </a:p>
          <a:p>
            <a:r>
              <a:rPr lang="zh-CN" altLang="en-US" dirty="0"/>
              <a:t>内核级线程以线程为单位分配时间（多个</a:t>
            </a:r>
            <a:r>
              <a:rPr lang="en-US" altLang="zh-CN" dirty="0"/>
              <a:t>CPU</a:t>
            </a:r>
            <a:r>
              <a:rPr lang="zh-CN" altLang="en-US" dirty="0"/>
              <a:t>）。</a:t>
            </a:r>
          </a:p>
          <a:p>
            <a:endParaRPr lang="zh-CN" altLang="en-US" dirty="0"/>
          </a:p>
        </p:txBody>
      </p:sp>
      <p:sp>
        <p:nvSpPr>
          <p:cNvPr id="4" name="日期占位符 3"/>
          <p:cNvSpPr>
            <a:spLocks noGrp="1"/>
          </p:cNvSpPr>
          <p:nvPr>
            <p:ph type="dt" sz="half" idx="10"/>
          </p:nvPr>
        </p:nvSpPr>
        <p:spPr/>
        <p:txBody>
          <a:bodyPr/>
          <a:lstStyle/>
          <a:p>
            <a:fld id="{75FA8B9D-F670-49DA-8C1F-19BDEDCA8C4D}" type="datetime1">
              <a:rPr lang="en-US" altLang="zh-CN" smtClean="0"/>
              <a:t>12/28/2019</a:t>
            </a:fld>
            <a:endParaRPr lang="zh-CN" altLang="en-US"/>
          </a:p>
        </p:txBody>
      </p:sp>
      <p:sp>
        <p:nvSpPr>
          <p:cNvPr id="5" name="页脚占位符 4"/>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p>
        </p:txBody>
      </p:sp>
      <p:sp>
        <p:nvSpPr>
          <p:cNvPr id="6" name="灯片编号占位符 5"/>
          <p:cNvSpPr>
            <a:spLocks noGrp="1"/>
          </p:cNvSpPr>
          <p:nvPr>
            <p:ph type="sldNum" sz="quarter" idx="12"/>
          </p:nvPr>
        </p:nvSpPr>
        <p:spPr/>
        <p:txBody>
          <a:bodyPr/>
          <a:lstStyle/>
          <a:p>
            <a:fld id="{B09550E6-D85C-43A8-841D-66A200A3DB30}" type="slidenum">
              <a:rPr lang="zh-CN" altLang="en-US" smtClean="0"/>
              <a:t>107</a:t>
            </a:fld>
            <a:endParaRPr lang="zh-CN" altLang="en-US"/>
          </a:p>
        </p:txBody>
      </p:sp>
    </p:spTree>
    <p:extLst>
      <p:ext uri="{BB962C8B-B14F-4D97-AF65-F5344CB8AC3E}">
        <p14:creationId xmlns:p14="http://schemas.microsoft.com/office/powerpoint/2010/main" val="257882304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线程实例</a:t>
            </a:r>
            <a:r>
              <a:rPr kumimoji="1" lang="zh-CN" altLang="zh-CN" dirty="0"/>
              <a:t>：</a:t>
            </a:r>
            <a:r>
              <a:rPr kumimoji="1" lang="en-US" altLang="zh-CN" dirty="0"/>
              <a:t>Java</a:t>
            </a:r>
            <a:endParaRPr kumimoji="1" lang="zh-CN" altLang="en-US" dirty="0"/>
          </a:p>
        </p:txBody>
      </p:sp>
      <p:sp>
        <p:nvSpPr>
          <p:cNvPr id="4" name="日期占位符 3"/>
          <p:cNvSpPr>
            <a:spLocks noGrp="1"/>
          </p:cNvSpPr>
          <p:nvPr>
            <p:ph type="dt" sz="half" idx="10"/>
          </p:nvPr>
        </p:nvSpPr>
        <p:spPr/>
        <p:txBody>
          <a:bodyPr/>
          <a:lstStyle/>
          <a:p>
            <a:fld id="{75FA8B9D-F670-49DA-8C1F-19BDEDCA8C4D}" type="datetime1">
              <a:rPr lang="en-US" altLang="zh-CN" smtClean="0"/>
              <a:t>12/28/2019</a:t>
            </a:fld>
            <a:endParaRPr lang="zh-CN" altLang="en-US"/>
          </a:p>
        </p:txBody>
      </p:sp>
      <p:sp>
        <p:nvSpPr>
          <p:cNvPr id="5" name="页脚占位符 4"/>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p>
        </p:txBody>
      </p:sp>
      <p:sp>
        <p:nvSpPr>
          <p:cNvPr id="6" name="幻灯片编号占位符 5"/>
          <p:cNvSpPr>
            <a:spLocks noGrp="1"/>
          </p:cNvSpPr>
          <p:nvPr>
            <p:ph type="sldNum" sz="quarter" idx="12"/>
          </p:nvPr>
        </p:nvSpPr>
        <p:spPr/>
        <p:txBody>
          <a:bodyPr/>
          <a:lstStyle/>
          <a:p>
            <a:fld id="{B09550E6-D85C-43A8-841D-66A200A3DB30}" type="slidenum">
              <a:rPr lang="zh-CN" altLang="en-US" smtClean="0"/>
              <a:t>108</a:t>
            </a:fld>
            <a:endParaRPr lang="zh-CN" altLang="en-US"/>
          </a:p>
        </p:txBody>
      </p:sp>
      <p:grpSp>
        <p:nvGrpSpPr>
          <p:cNvPr id="12" name="组 11"/>
          <p:cNvGrpSpPr/>
          <p:nvPr/>
        </p:nvGrpSpPr>
        <p:grpSpPr>
          <a:xfrm>
            <a:off x="-1" y="1171414"/>
            <a:ext cx="6684211" cy="3060356"/>
            <a:chOff x="3772568" y="1144678"/>
            <a:chExt cx="6684211" cy="3060356"/>
          </a:xfrm>
        </p:grpSpPr>
        <p:sp>
          <p:nvSpPr>
            <p:cNvPr id="7" name="矩形 6"/>
            <p:cNvSpPr/>
            <p:nvPr/>
          </p:nvSpPr>
          <p:spPr>
            <a:xfrm>
              <a:off x="3772568" y="1144678"/>
              <a:ext cx="6684211" cy="2585323"/>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US" altLang="zh-CN" dirty="0">
                  <a:latin typeface="Consolas"/>
                  <a:cs typeface="Consolas"/>
                </a:rPr>
                <a:t>public class </a:t>
              </a:r>
              <a:r>
                <a:rPr lang="en-US" altLang="zh-CN" dirty="0" err="1">
                  <a:latin typeface="Consolas"/>
                  <a:cs typeface="Consolas"/>
                </a:rPr>
                <a:t>HelloRunnable</a:t>
              </a:r>
              <a:r>
                <a:rPr lang="en-US" altLang="zh-CN" dirty="0">
                  <a:latin typeface="Consolas"/>
                  <a:cs typeface="Consolas"/>
                </a:rPr>
                <a:t> implements Runnable {</a:t>
              </a:r>
            </a:p>
            <a:p>
              <a:r>
                <a:rPr lang="en-US" altLang="zh-CN" dirty="0">
                  <a:latin typeface="Consolas"/>
                  <a:cs typeface="Consolas"/>
                </a:rPr>
                <a:t>    public void run() {</a:t>
              </a:r>
            </a:p>
            <a:p>
              <a:r>
                <a:rPr lang="en-US" altLang="zh-CN" dirty="0">
                  <a:latin typeface="Consolas"/>
                  <a:cs typeface="Consolas"/>
                </a:rPr>
                <a:t>        </a:t>
              </a:r>
              <a:r>
                <a:rPr lang="en-US" altLang="zh-CN" dirty="0" err="1">
                  <a:latin typeface="Consolas"/>
                  <a:cs typeface="Consolas"/>
                </a:rPr>
                <a:t>System.out.println</a:t>
              </a:r>
              <a:r>
                <a:rPr lang="en-US" altLang="zh-CN" dirty="0">
                  <a:latin typeface="Consolas"/>
                  <a:cs typeface="Consolas"/>
                </a:rPr>
                <a:t>("Hello from a thread!");</a:t>
              </a:r>
            </a:p>
            <a:p>
              <a:r>
                <a:rPr lang="en-US" altLang="zh-CN" dirty="0">
                  <a:latin typeface="Consolas"/>
                  <a:cs typeface="Consolas"/>
                </a:rPr>
                <a:t>    }</a:t>
              </a:r>
            </a:p>
            <a:p>
              <a:endParaRPr lang="en-US" altLang="zh-CN" dirty="0">
                <a:latin typeface="Consolas"/>
                <a:cs typeface="Consolas"/>
              </a:endParaRPr>
            </a:p>
            <a:p>
              <a:r>
                <a:rPr lang="en-US" altLang="zh-CN" dirty="0">
                  <a:latin typeface="Consolas"/>
                  <a:cs typeface="Consolas"/>
                </a:rPr>
                <a:t>    public static void main(String </a:t>
              </a:r>
              <a:r>
                <a:rPr lang="en-US" altLang="zh-CN" dirty="0" err="1">
                  <a:latin typeface="Consolas"/>
                  <a:cs typeface="Consolas"/>
                </a:rPr>
                <a:t>args</a:t>
              </a:r>
              <a:r>
                <a:rPr lang="en-US" altLang="zh-CN" dirty="0">
                  <a:latin typeface="Consolas"/>
                  <a:cs typeface="Consolas"/>
                </a:rPr>
                <a:t>[]) {</a:t>
              </a:r>
            </a:p>
            <a:p>
              <a:r>
                <a:rPr lang="en-US" altLang="zh-CN" dirty="0">
                  <a:latin typeface="Consolas"/>
                  <a:cs typeface="Consolas"/>
                </a:rPr>
                <a:t>        (new Thread(new </a:t>
              </a:r>
              <a:r>
                <a:rPr lang="en-US" altLang="zh-CN" dirty="0" err="1">
                  <a:latin typeface="Consolas"/>
                  <a:cs typeface="Consolas"/>
                </a:rPr>
                <a:t>HelloRunnable</a:t>
              </a:r>
              <a:r>
                <a:rPr lang="en-US" altLang="zh-CN" dirty="0">
                  <a:latin typeface="Consolas"/>
                  <a:cs typeface="Consolas"/>
                </a:rPr>
                <a:t>())).start();</a:t>
              </a:r>
            </a:p>
            <a:p>
              <a:r>
                <a:rPr lang="en-US" altLang="zh-CN" dirty="0">
                  <a:latin typeface="Consolas"/>
                  <a:cs typeface="Consolas"/>
                </a:rPr>
                <a:t>    }</a:t>
              </a:r>
            </a:p>
            <a:p>
              <a:r>
                <a:rPr lang="en-US" altLang="zh-CN" dirty="0">
                  <a:latin typeface="Consolas"/>
                  <a:cs typeface="Consolas"/>
                </a:rPr>
                <a:t>}</a:t>
              </a:r>
              <a:endParaRPr lang="zh-CN" altLang="en-US" dirty="0">
                <a:latin typeface="Consolas"/>
                <a:cs typeface="Consolas"/>
              </a:endParaRPr>
            </a:p>
          </p:txBody>
        </p:sp>
        <p:sp>
          <p:nvSpPr>
            <p:cNvPr id="9" name="矩形 8"/>
            <p:cNvSpPr/>
            <p:nvPr/>
          </p:nvSpPr>
          <p:spPr>
            <a:xfrm>
              <a:off x="3772569" y="3743369"/>
              <a:ext cx="2070354" cy="461665"/>
            </a:xfrm>
            <a:prstGeom prst="rect">
              <a:avLst/>
            </a:prstGeom>
            <a:solidFill>
              <a:srgbClr val="B9CDE5"/>
            </a:solidFill>
          </p:spPr>
          <p:txBody>
            <a:bodyPr wrap="square">
              <a:spAutoFit/>
              <a:scene3d>
                <a:camera prst="orthographicFront"/>
                <a:lightRig rig="flat" dir="tl">
                  <a:rot lat="0" lon="0" rev="6600000"/>
                </a:lightRig>
              </a:scene3d>
              <a:sp3d extrusionH="25400" contourW="8890">
                <a:bevelT w="38100" h="31750"/>
                <a:contourClr>
                  <a:schemeClr val="accent2">
                    <a:shade val="75000"/>
                  </a:schemeClr>
                </a:contourClr>
              </a:sp3d>
            </a:bodyPr>
            <a:lstStyle/>
            <a:p>
              <a:r>
                <a:rPr lang="en-US" altLang="zh-CN" sz="2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Runnable </a:t>
              </a:r>
              <a:endParaRPr lang="zh-CN" altLang="en-US" sz="2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grpSp>
      <p:grpSp>
        <p:nvGrpSpPr>
          <p:cNvPr id="11" name="组 10"/>
          <p:cNvGrpSpPr/>
          <p:nvPr/>
        </p:nvGrpSpPr>
        <p:grpSpPr>
          <a:xfrm>
            <a:off x="2301240" y="3348544"/>
            <a:ext cx="6842761" cy="3060356"/>
            <a:chOff x="2301240" y="3254968"/>
            <a:chExt cx="6842761" cy="3060356"/>
          </a:xfrm>
        </p:grpSpPr>
        <p:sp>
          <p:nvSpPr>
            <p:cNvPr id="8" name="矩形 7"/>
            <p:cNvSpPr/>
            <p:nvPr/>
          </p:nvSpPr>
          <p:spPr>
            <a:xfrm>
              <a:off x="2301240" y="3730001"/>
              <a:ext cx="6842761" cy="2585323"/>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US" altLang="zh-CN" dirty="0">
                  <a:latin typeface="Consolas"/>
                  <a:cs typeface="Consolas"/>
                </a:rPr>
                <a:t>public class </a:t>
              </a:r>
              <a:r>
                <a:rPr lang="en-US" altLang="zh-CN" dirty="0" err="1">
                  <a:latin typeface="Consolas"/>
                  <a:cs typeface="Consolas"/>
                </a:rPr>
                <a:t>HelloThread</a:t>
              </a:r>
              <a:r>
                <a:rPr lang="en-US" altLang="zh-CN" dirty="0">
                  <a:latin typeface="Consolas"/>
                  <a:cs typeface="Consolas"/>
                </a:rPr>
                <a:t> extends Thread {</a:t>
              </a:r>
            </a:p>
            <a:p>
              <a:r>
                <a:rPr lang="en-US" altLang="zh-CN" dirty="0">
                  <a:latin typeface="Consolas"/>
                  <a:cs typeface="Consolas"/>
                </a:rPr>
                <a:t>    public void run() {</a:t>
              </a:r>
            </a:p>
            <a:p>
              <a:r>
                <a:rPr lang="en-US" altLang="zh-CN" dirty="0">
                  <a:latin typeface="Consolas"/>
                  <a:cs typeface="Consolas"/>
                </a:rPr>
                <a:t>        </a:t>
              </a:r>
              <a:r>
                <a:rPr lang="en-US" altLang="zh-CN" dirty="0" err="1">
                  <a:latin typeface="Consolas"/>
                  <a:cs typeface="Consolas"/>
                </a:rPr>
                <a:t>System.out.println</a:t>
              </a:r>
              <a:r>
                <a:rPr lang="en-US" altLang="zh-CN" dirty="0">
                  <a:latin typeface="Consolas"/>
                  <a:cs typeface="Consolas"/>
                </a:rPr>
                <a:t>("Hello from a thread!");</a:t>
              </a:r>
            </a:p>
            <a:p>
              <a:r>
                <a:rPr lang="en-US" altLang="zh-CN" dirty="0">
                  <a:latin typeface="Consolas"/>
                  <a:cs typeface="Consolas"/>
                </a:rPr>
                <a:t>    }</a:t>
              </a:r>
            </a:p>
            <a:p>
              <a:endParaRPr lang="en-US" altLang="zh-CN" dirty="0">
                <a:latin typeface="Consolas"/>
                <a:cs typeface="Consolas"/>
              </a:endParaRPr>
            </a:p>
            <a:p>
              <a:r>
                <a:rPr lang="en-US" altLang="zh-CN" dirty="0">
                  <a:latin typeface="Consolas"/>
                  <a:cs typeface="Consolas"/>
                </a:rPr>
                <a:t>    public static void main(String </a:t>
              </a:r>
              <a:r>
                <a:rPr lang="en-US" altLang="zh-CN" dirty="0" err="1">
                  <a:latin typeface="Consolas"/>
                  <a:cs typeface="Consolas"/>
                </a:rPr>
                <a:t>args</a:t>
              </a:r>
              <a:r>
                <a:rPr lang="en-US" altLang="zh-CN" dirty="0">
                  <a:latin typeface="Consolas"/>
                  <a:cs typeface="Consolas"/>
                </a:rPr>
                <a:t>[]) {</a:t>
              </a:r>
            </a:p>
            <a:p>
              <a:r>
                <a:rPr lang="en-US" altLang="zh-CN" dirty="0">
                  <a:latin typeface="Consolas"/>
                  <a:cs typeface="Consolas"/>
                </a:rPr>
                <a:t>        (new </a:t>
              </a:r>
              <a:r>
                <a:rPr lang="en-US" altLang="zh-CN" dirty="0" err="1">
                  <a:latin typeface="Consolas"/>
                  <a:cs typeface="Consolas"/>
                </a:rPr>
                <a:t>HelloThread</a:t>
              </a:r>
              <a:r>
                <a:rPr lang="en-US" altLang="zh-CN" dirty="0">
                  <a:latin typeface="Consolas"/>
                  <a:cs typeface="Consolas"/>
                </a:rPr>
                <a:t>()).start();</a:t>
              </a:r>
            </a:p>
            <a:p>
              <a:r>
                <a:rPr lang="en-US" altLang="zh-CN" dirty="0">
                  <a:latin typeface="Consolas"/>
                  <a:cs typeface="Consolas"/>
                </a:rPr>
                <a:t>    }</a:t>
              </a:r>
            </a:p>
            <a:p>
              <a:r>
                <a:rPr lang="en-US" altLang="zh-CN" dirty="0">
                  <a:latin typeface="Consolas"/>
                  <a:cs typeface="Consolas"/>
                </a:rPr>
                <a:t>}</a:t>
              </a:r>
              <a:endParaRPr lang="zh-CN" altLang="en-US" dirty="0">
                <a:latin typeface="Consolas"/>
                <a:cs typeface="Consolas"/>
              </a:endParaRPr>
            </a:p>
          </p:txBody>
        </p:sp>
        <p:sp>
          <p:nvSpPr>
            <p:cNvPr id="10" name="矩形 9"/>
            <p:cNvSpPr/>
            <p:nvPr/>
          </p:nvSpPr>
          <p:spPr>
            <a:xfrm>
              <a:off x="7073646" y="3254968"/>
              <a:ext cx="2070354" cy="461665"/>
            </a:xfrm>
            <a:prstGeom prst="rect">
              <a:avLst/>
            </a:prstGeom>
            <a:solidFill>
              <a:schemeClr val="accent1">
                <a:lumMod val="40000"/>
                <a:lumOff val="60000"/>
              </a:schemeClr>
            </a:solidFill>
          </p:spPr>
          <p:txBody>
            <a:bodyPr wrap="square">
              <a:spAutoFit/>
              <a:scene3d>
                <a:camera prst="orthographicFront"/>
                <a:lightRig rig="flat" dir="tl">
                  <a:rot lat="0" lon="0" rev="6600000"/>
                </a:lightRig>
              </a:scene3d>
              <a:sp3d extrusionH="25400" contourW="8890">
                <a:bevelT w="38100" h="31750"/>
                <a:contourClr>
                  <a:schemeClr val="accent2">
                    <a:shade val="75000"/>
                  </a:schemeClr>
                </a:contourClr>
              </a:sp3d>
            </a:bodyPr>
            <a:lstStyle/>
            <a:p>
              <a:r>
                <a:rPr lang="en-US" altLang="zh-CN" sz="2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Thread</a:t>
              </a:r>
              <a:endParaRPr lang="zh-CN" altLang="en-US" sz="2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grpSp>
    </p:spTree>
    <p:extLst>
      <p:ext uri="{BB962C8B-B14F-4D97-AF65-F5344CB8AC3E}">
        <p14:creationId xmlns:p14="http://schemas.microsoft.com/office/powerpoint/2010/main" val="305722488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线程实例：</a:t>
            </a:r>
            <a:r>
              <a:rPr kumimoji="1" lang="en-US" altLang="zh-CN" dirty="0"/>
              <a:t>Windows</a:t>
            </a:r>
            <a:endParaRPr kumimoji="1" lang="zh-CN" altLang="en-US" dirty="0"/>
          </a:p>
        </p:txBody>
      </p:sp>
      <p:sp>
        <p:nvSpPr>
          <p:cNvPr id="3" name="日期占位符 2"/>
          <p:cNvSpPr>
            <a:spLocks noGrp="1"/>
          </p:cNvSpPr>
          <p:nvPr>
            <p:ph type="dt" sz="half" idx="10"/>
          </p:nvPr>
        </p:nvSpPr>
        <p:spPr/>
        <p:txBody>
          <a:bodyPr/>
          <a:lstStyle/>
          <a:p>
            <a:fld id="{8F28E616-C854-4F64-9339-2A692E0BBB8B}" type="datetime1">
              <a:rPr lang="en-US" altLang="zh-CN" smtClean="0"/>
              <a:t>12/28/2019</a:t>
            </a:fld>
            <a:endParaRPr lang="zh-CN" altLang="en-US"/>
          </a:p>
        </p:txBody>
      </p:sp>
      <p:sp>
        <p:nvSpPr>
          <p:cNvPr id="4" name="页脚占位符 3"/>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p>
        </p:txBody>
      </p:sp>
      <p:sp>
        <p:nvSpPr>
          <p:cNvPr id="5" name="幻灯片编号占位符 4"/>
          <p:cNvSpPr>
            <a:spLocks noGrp="1"/>
          </p:cNvSpPr>
          <p:nvPr>
            <p:ph type="sldNum" sz="quarter" idx="12"/>
          </p:nvPr>
        </p:nvSpPr>
        <p:spPr/>
        <p:txBody>
          <a:bodyPr/>
          <a:lstStyle/>
          <a:p>
            <a:fld id="{B09550E6-D85C-43A8-841D-66A200A3DB30}" type="slidenum">
              <a:rPr lang="zh-CN" altLang="en-US" smtClean="0"/>
              <a:t>109</a:t>
            </a:fld>
            <a:endParaRPr lang="zh-CN" altLang="en-US"/>
          </a:p>
        </p:txBody>
      </p:sp>
      <p:sp>
        <p:nvSpPr>
          <p:cNvPr id="6" name="矩形 5"/>
          <p:cNvSpPr/>
          <p:nvPr/>
        </p:nvSpPr>
        <p:spPr>
          <a:xfrm>
            <a:off x="240632" y="1287670"/>
            <a:ext cx="8796420" cy="4801315"/>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US" altLang="zh-CN" dirty="0">
                <a:latin typeface="Consolas"/>
                <a:cs typeface="Consolas"/>
              </a:rPr>
              <a:t>DWORD WINAPI </a:t>
            </a:r>
            <a:r>
              <a:rPr lang="en-US" altLang="zh-CN" dirty="0" err="1">
                <a:latin typeface="Consolas"/>
                <a:cs typeface="Consolas"/>
              </a:rPr>
              <a:t>MyThreadFunction</a:t>
            </a:r>
            <a:r>
              <a:rPr lang="en-US" altLang="zh-CN" dirty="0">
                <a:latin typeface="Consolas"/>
                <a:cs typeface="Consolas"/>
              </a:rPr>
              <a:t>(LPVOID </a:t>
            </a:r>
            <a:r>
              <a:rPr lang="en-US" altLang="zh-CN" dirty="0" err="1">
                <a:latin typeface="Consolas"/>
                <a:cs typeface="Consolas"/>
              </a:rPr>
              <a:t>lpParam</a:t>
            </a:r>
            <a:r>
              <a:rPr lang="en-US" altLang="zh-CN" dirty="0">
                <a:latin typeface="Consolas"/>
                <a:cs typeface="Consolas"/>
              </a:rPr>
              <a:t>) {</a:t>
            </a:r>
          </a:p>
          <a:p>
            <a:r>
              <a:rPr lang="en-US" altLang="zh-CN" dirty="0">
                <a:latin typeface="Consolas"/>
                <a:cs typeface="Consolas"/>
              </a:rPr>
              <a:t>  </a:t>
            </a:r>
            <a:r>
              <a:rPr lang="en-US" altLang="zh-CN" dirty="0" err="1">
                <a:latin typeface="Consolas"/>
                <a:cs typeface="Consolas"/>
              </a:rPr>
              <a:t>printf</a:t>
            </a:r>
            <a:r>
              <a:rPr lang="en-US" altLang="zh-CN" dirty="0">
                <a:latin typeface="Consolas"/>
                <a:cs typeface="Consolas"/>
              </a:rPr>
              <a:t>("The parameter: %u.\n", *(DWORD*)</a:t>
            </a:r>
            <a:r>
              <a:rPr lang="en-US" altLang="zh-CN" dirty="0" err="1">
                <a:latin typeface="Consolas"/>
                <a:cs typeface="Consolas"/>
              </a:rPr>
              <a:t>lpParam</a:t>
            </a:r>
            <a:r>
              <a:rPr lang="en-US" altLang="zh-CN" dirty="0">
                <a:latin typeface="Consolas"/>
                <a:cs typeface="Consolas"/>
              </a:rPr>
              <a:t>);</a:t>
            </a:r>
          </a:p>
          <a:p>
            <a:r>
              <a:rPr lang="en-US" altLang="zh-CN" dirty="0">
                <a:latin typeface="Consolas"/>
                <a:cs typeface="Consolas"/>
              </a:rPr>
              <a:t>  return 0;</a:t>
            </a:r>
          </a:p>
          <a:p>
            <a:r>
              <a:rPr lang="en-US" altLang="zh-CN" dirty="0">
                <a:latin typeface="Consolas"/>
                <a:cs typeface="Consolas"/>
              </a:rPr>
              <a:t>}</a:t>
            </a:r>
          </a:p>
          <a:p>
            <a:r>
              <a:rPr lang="en-US" altLang="zh-CN" dirty="0">
                <a:latin typeface="Consolas"/>
                <a:cs typeface="Consolas"/>
              </a:rPr>
              <a:t> </a:t>
            </a:r>
          </a:p>
          <a:p>
            <a:r>
              <a:rPr lang="en-US" altLang="zh-CN" dirty="0" err="1">
                <a:latin typeface="Consolas"/>
                <a:cs typeface="Consolas"/>
              </a:rPr>
              <a:t>int</a:t>
            </a:r>
            <a:r>
              <a:rPr lang="en-US" altLang="zh-CN" dirty="0">
                <a:latin typeface="Consolas"/>
                <a:cs typeface="Consolas"/>
              </a:rPr>
              <a:t> main(void) {</a:t>
            </a:r>
          </a:p>
          <a:p>
            <a:r>
              <a:rPr lang="en-US" altLang="zh-CN" dirty="0">
                <a:latin typeface="Consolas"/>
                <a:cs typeface="Consolas"/>
              </a:rPr>
              <a:t>DWORD </a:t>
            </a:r>
            <a:r>
              <a:rPr lang="en-US" altLang="zh-CN" dirty="0" err="1">
                <a:latin typeface="Consolas"/>
                <a:cs typeface="Consolas"/>
              </a:rPr>
              <a:t>dwThreadId</a:t>
            </a:r>
            <a:r>
              <a:rPr lang="en-US" altLang="zh-CN" dirty="0">
                <a:latin typeface="Consolas"/>
                <a:cs typeface="Consolas"/>
              </a:rPr>
              <a:t>, </a:t>
            </a:r>
            <a:r>
              <a:rPr lang="en-US" altLang="zh-CN" dirty="0" err="1">
                <a:latin typeface="Consolas"/>
                <a:cs typeface="Consolas"/>
              </a:rPr>
              <a:t>dwThrdParam</a:t>
            </a:r>
            <a:r>
              <a:rPr lang="en-US" altLang="zh-CN" dirty="0">
                <a:latin typeface="Consolas"/>
                <a:cs typeface="Consolas"/>
              </a:rPr>
              <a:t> = 1;</a:t>
            </a:r>
          </a:p>
          <a:p>
            <a:r>
              <a:rPr lang="en-US" altLang="zh-CN" dirty="0">
                <a:latin typeface="Consolas"/>
                <a:cs typeface="Consolas"/>
              </a:rPr>
              <a:t>HANDLE </a:t>
            </a:r>
            <a:r>
              <a:rPr lang="en-US" altLang="zh-CN" dirty="0" err="1">
                <a:latin typeface="Consolas"/>
                <a:cs typeface="Consolas"/>
              </a:rPr>
              <a:t>hThread</a:t>
            </a:r>
            <a:r>
              <a:rPr lang="en-US" altLang="zh-CN" dirty="0">
                <a:latin typeface="Consolas"/>
                <a:cs typeface="Consolas"/>
              </a:rPr>
              <a:t>;</a:t>
            </a:r>
          </a:p>
          <a:p>
            <a:r>
              <a:rPr lang="en-US" altLang="zh-CN" dirty="0">
                <a:latin typeface="Consolas"/>
                <a:cs typeface="Consolas"/>
              </a:rPr>
              <a:t> </a:t>
            </a:r>
          </a:p>
          <a:p>
            <a:r>
              <a:rPr lang="en-US" altLang="zh-CN" dirty="0" err="1">
                <a:latin typeface="Consolas"/>
                <a:cs typeface="Consolas"/>
              </a:rPr>
              <a:t>hThread</a:t>
            </a:r>
            <a:r>
              <a:rPr lang="en-US" altLang="zh-CN" dirty="0">
                <a:latin typeface="Consolas"/>
                <a:cs typeface="Consolas"/>
              </a:rPr>
              <a:t> = </a:t>
            </a:r>
            <a:r>
              <a:rPr lang="en-US" altLang="zh-CN" dirty="0" err="1">
                <a:latin typeface="Consolas"/>
                <a:cs typeface="Consolas"/>
              </a:rPr>
              <a:t>CreateThread</a:t>
            </a:r>
            <a:r>
              <a:rPr lang="en-US" altLang="zh-CN" dirty="0">
                <a:latin typeface="Consolas"/>
                <a:cs typeface="Consolas"/>
              </a:rPr>
              <a:t>(NULL, // default security attributes</a:t>
            </a:r>
          </a:p>
          <a:p>
            <a:r>
              <a:rPr lang="en-US" altLang="zh-CN" dirty="0">
                <a:latin typeface="Consolas"/>
                <a:cs typeface="Consolas"/>
              </a:rPr>
              <a:t>                       0, // use default stack size</a:t>
            </a:r>
          </a:p>
          <a:p>
            <a:r>
              <a:rPr lang="en-US" altLang="zh-CN" dirty="0">
                <a:latin typeface="Consolas"/>
                <a:cs typeface="Consolas"/>
              </a:rPr>
              <a:t>                       </a:t>
            </a:r>
            <a:r>
              <a:rPr lang="en-US" altLang="zh-CN" dirty="0" err="1">
                <a:latin typeface="Consolas"/>
                <a:cs typeface="Consolas"/>
              </a:rPr>
              <a:t>MyThreadFunction</a:t>
            </a:r>
            <a:r>
              <a:rPr lang="en-US" altLang="zh-CN" dirty="0">
                <a:latin typeface="Consolas"/>
                <a:cs typeface="Consolas"/>
              </a:rPr>
              <a:t>, // thread function</a:t>
            </a:r>
          </a:p>
          <a:p>
            <a:r>
              <a:rPr lang="en-US" altLang="zh-CN" dirty="0">
                <a:latin typeface="Consolas"/>
                <a:cs typeface="Consolas"/>
              </a:rPr>
              <a:t>                       &amp;</a:t>
            </a:r>
            <a:r>
              <a:rPr lang="en-US" altLang="zh-CN" dirty="0" err="1">
                <a:latin typeface="Consolas"/>
                <a:cs typeface="Consolas"/>
              </a:rPr>
              <a:t>dwThrdParam</a:t>
            </a:r>
            <a:r>
              <a:rPr lang="en-US" altLang="zh-CN" dirty="0">
                <a:latin typeface="Consolas"/>
                <a:cs typeface="Consolas"/>
              </a:rPr>
              <a:t>, // argument to thread function</a:t>
            </a:r>
          </a:p>
          <a:p>
            <a:r>
              <a:rPr lang="en-US" altLang="zh-CN" dirty="0">
                <a:latin typeface="Consolas"/>
                <a:cs typeface="Consolas"/>
              </a:rPr>
              <a:t>                       0, // use default creation flags</a:t>
            </a:r>
          </a:p>
          <a:p>
            <a:r>
              <a:rPr lang="en-US" altLang="zh-CN" dirty="0">
                <a:latin typeface="Consolas"/>
                <a:cs typeface="Consolas"/>
              </a:rPr>
              <a:t>                       &amp;</a:t>
            </a:r>
            <a:r>
              <a:rPr lang="en-US" altLang="zh-CN" dirty="0" err="1">
                <a:latin typeface="Consolas"/>
                <a:cs typeface="Consolas"/>
              </a:rPr>
              <a:t>dwThreadId</a:t>
            </a:r>
            <a:r>
              <a:rPr lang="en-US" altLang="zh-CN" dirty="0">
                <a:latin typeface="Consolas"/>
                <a:cs typeface="Consolas"/>
              </a:rPr>
              <a:t>); // returns the thread id</a:t>
            </a:r>
          </a:p>
          <a:p>
            <a:r>
              <a:rPr lang="en-US" altLang="zh-CN" dirty="0">
                <a:latin typeface="Consolas"/>
                <a:cs typeface="Consolas"/>
              </a:rPr>
              <a:t> </a:t>
            </a:r>
          </a:p>
          <a:p>
            <a:r>
              <a:rPr lang="en-US" altLang="zh-CN" dirty="0" err="1">
                <a:latin typeface="Consolas"/>
                <a:cs typeface="Consolas"/>
              </a:rPr>
              <a:t>printf</a:t>
            </a:r>
            <a:r>
              <a:rPr lang="en-US" altLang="zh-CN" dirty="0">
                <a:latin typeface="Consolas"/>
                <a:cs typeface="Consolas"/>
              </a:rPr>
              <a:t>("The thread ID: %d.\n", </a:t>
            </a:r>
            <a:r>
              <a:rPr lang="en-US" altLang="zh-CN" dirty="0" err="1">
                <a:latin typeface="Consolas"/>
                <a:cs typeface="Consolas"/>
              </a:rPr>
              <a:t>dwThreadId</a:t>
            </a:r>
            <a:r>
              <a:rPr lang="en-US" altLang="zh-CN" dirty="0">
                <a:latin typeface="Consolas"/>
                <a:cs typeface="Consolas"/>
              </a:rPr>
              <a:t>);</a:t>
            </a:r>
          </a:p>
        </p:txBody>
      </p:sp>
    </p:spTree>
    <p:extLst>
      <p:ext uri="{BB962C8B-B14F-4D97-AF65-F5344CB8AC3E}">
        <p14:creationId xmlns:p14="http://schemas.microsoft.com/office/powerpoint/2010/main" val="30862647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578" name="Rectangle 2"/>
          <p:cNvSpPr>
            <a:spLocks noGrp="1" noChangeArrowheads="1"/>
          </p:cNvSpPr>
          <p:nvPr>
            <p:ph type="title"/>
          </p:nvPr>
        </p:nvSpPr>
        <p:spPr/>
        <p:txBody>
          <a:bodyPr/>
          <a:lstStyle/>
          <a:p>
            <a:r>
              <a:rPr lang="zh-CN" altLang="en-US" dirty="0"/>
              <a:t>进程</a:t>
            </a:r>
            <a:r>
              <a:rPr lang="en-US" altLang="zh-CN" dirty="0"/>
              <a:t>—</a:t>
            </a:r>
            <a:r>
              <a:rPr lang="zh-CN" altLang="en-US" dirty="0"/>
              <a:t>定义和特征</a:t>
            </a:r>
            <a:endParaRPr lang="en-US" altLang="zh-CN" dirty="0"/>
          </a:p>
        </p:txBody>
      </p:sp>
      <p:sp>
        <p:nvSpPr>
          <p:cNvPr id="280579" name="Rectangle 3"/>
          <p:cNvSpPr>
            <a:spLocks noGrp="1" noChangeArrowheads="1"/>
          </p:cNvSpPr>
          <p:nvPr>
            <p:ph type="body" idx="1"/>
          </p:nvPr>
        </p:nvSpPr>
        <p:spPr/>
        <p:txBody>
          <a:bodyPr>
            <a:normAutofit fontScale="85000" lnSpcReduction="10000"/>
          </a:bodyPr>
          <a:lstStyle/>
          <a:p>
            <a:r>
              <a:rPr lang="zh-CN" altLang="en-US" dirty="0"/>
              <a:t>一个具有独立功能的</a:t>
            </a:r>
            <a:r>
              <a:rPr lang="zh-CN" altLang="en-US" dirty="0">
                <a:solidFill>
                  <a:srgbClr val="C00000"/>
                </a:solidFill>
              </a:rPr>
              <a:t>程序</a:t>
            </a:r>
            <a:r>
              <a:rPr lang="zh-CN" altLang="en-US" dirty="0"/>
              <a:t>在一个数据集合上的一次</a:t>
            </a:r>
            <a:r>
              <a:rPr lang="zh-CN" altLang="en-US" dirty="0">
                <a:solidFill>
                  <a:srgbClr val="C00000"/>
                </a:solidFill>
              </a:rPr>
              <a:t>动态执行过程</a:t>
            </a:r>
            <a:r>
              <a:rPr lang="zh-CN" altLang="en-US" dirty="0"/>
              <a:t>。</a:t>
            </a:r>
            <a:endParaRPr lang="en-US" altLang="zh-CN" dirty="0"/>
          </a:p>
          <a:p>
            <a:r>
              <a:rPr lang="zh-CN" altLang="en-US" dirty="0"/>
              <a:t>进程描述了程序的动态执行过程</a:t>
            </a:r>
          </a:p>
          <a:p>
            <a:r>
              <a:rPr lang="zh-CN" altLang="en-US" dirty="0"/>
              <a:t>对应处理机、存储器和外设等资源的分配和回收</a:t>
            </a:r>
          </a:p>
          <a:p>
            <a:r>
              <a:rPr lang="zh-CN" altLang="en-US" dirty="0"/>
              <a:t>反映系统中程序执行的并发性、随机性和资源共享</a:t>
            </a:r>
          </a:p>
          <a:p>
            <a:r>
              <a:rPr lang="zh-CN" altLang="en-US" dirty="0"/>
              <a:t>多进程，提高了对硬件资源的利用率，但又带来额外的空间和时间开销，增加了</a:t>
            </a:r>
            <a:r>
              <a:rPr lang="en-US" altLang="zh-CN" dirty="0"/>
              <a:t>OS </a:t>
            </a:r>
            <a:r>
              <a:rPr lang="zh-CN" altLang="en-US" dirty="0"/>
              <a:t>的复杂性</a:t>
            </a:r>
          </a:p>
        </p:txBody>
      </p:sp>
      <p:sp>
        <p:nvSpPr>
          <p:cNvPr id="2" name="日期占位符 1"/>
          <p:cNvSpPr>
            <a:spLocks noGrp="1"/>
          </p:cNvSpPr>
          <p:nvPr>
            <p:ph type="dt" sz="half" idx="10"/>
          </p:nvPr>
        </p:nvSpPr>
        <p:spPr/>
        <p:txBody>
          <a:bodyPr/>
          <a:lstStyle/>
          <a:p>
            <a:fld id="{CE07941F-EA96-4703-96E1-3219869EDB05}" type="datetime1">
              <a:rPr lang="en-US" altLang="zh-CN" smtClean="0"/>
              <a:t>12/28/2019</a:t>
            </a:fld>
            <a:endParaRPr lang="zh-CN" altLang="en-US"/>
          </a:p>
        </p:txBody>
      </p:sp>
      <p:sp>
        <p:nvSpPr>
          <p:cNvPr id="3" name="页脚占位符 2"/>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p>
        </p:txBody>
      </p:sp>
      <p:sp>
        <p:nvSpPr>
          <p:cNvPr id="4" name="灯片编号占位符 3"/>
          <p:cNvSpPr>
            <a:spLocks noGrp="1"/>
          </p:cNvSpPr>
          <p:nvPr>
            <p:ph type="sldNum" sz="quarter" idx="12"/>
          </p:nvPr>
        </p:nvSpPr>
        <p:spPr/>
        <p:txBody>
          <a:bodyPr/>
          <a:lstStyle/>
          <a:p>
            <a:fld id="{B09550E6-D85C-43A8-841D-66A200A3DB30}" type="slidenum">
              <a:rPr lang="zh-CN" altLang="en-US" smtClean="0"/>
              <a:t>11</a:t>
            </a:fld>
            <a:endParaRPr lang="zh-CN" altLang="en-US"/>
          </a:p>
        </p:txBody>
      </p:sp>
    </p:spTree>
    <p:extLst>
      <p:ext uri="{BB962C8B-B14F-4D97-AF65-F5344CB8AC3E}">
        <p14:creationId xmlns:p14="http://schemas.microsoft.com/office/powerpoint/2010/main" val="3360491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80579">
                                            <p:txEl>
                                              <p:pRg st="0" end="0"/>
                                            </p:txEl>
                                          </p:spTgt>
                                        </p:tgtEl>
                                        <p:attrNameLst>
                                          <p:attrName>style.visibility</p:attrName>
                                        </p:attrNameLst>
                                      </p:cBhvr>
                                      <p:to>
                                        <p:strVal val="visible"/>
                                      </p:to>
                                    </p:set>
                                    <p:animEffect transition="in" filter="fade">
                                      <p:cBhvr>
                                        <p:cTn id="7" dur="500"/>
                                        <p:tgtEl>
                                          <p:spTgt spid="28057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80579">
                                            <p:txEl>
                                              <p:pRg st="1" end="1"/>
                                            </p:txEl>
                                          </p:spTgt>
                                        </p:tgtEl>
                                        <p:attrNameLst>
                                          <p:attrName>style.visibility</p:attrName>
                                        </p:attrNameLst>
                                      </p:cBhvr>
                                      <p:to>
                                        <p:strVal val="visible"/>
                                      </p:to>
                                    </p:set>
                                    <p:animEffect transition="in" filter="fade">
                                      <p:cBhvr>
                                        <p:cTn id="12" dur="500"/>
                                        <p:tgtEl>
                                          <p:spTgt spid="28057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80579">
                                            <p:txEl>
                                              <p:pRg st="2" end="2"/>
                                            </p:txEl>
                                          </p:spTgt>
                                        </p:tgtEl>
                                        <p:attrNameLst>
                                          <p:attrName>style.visibility</p:attrName>
                                        </p:attrNameLst>
                                      </p:cBhvr>
                                      <p:to>
                                        <p:strVal val="visible"/>
                                      </p:to>
                                    </p:set>
                                    <p:animEffect transition="in" filter="fade">
                                      <p:cBhvr>
                                        <p:cTn id="17" dur="500"/>
                                        <p:tgtEl>
                                          <p:spTgt spid="28057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80579">
                                            <p:txEl>
                                              <p:pRg st="3" end="3"/>
                                            </p:txEl>
                                          </p:spTgt>
                                        </p:tgtEl>
                                        <p:attrNameLst>
                                          <p:attrName>style.visibility</p:attrName>
                                        </p:attrNameLst>
                                      </p:cBhvr>
                                      <p:to>
                                        <p:strVal val="visible"/>
                                      </p:to>
                                    </p:set>
                                    <p:animEffect transition="in" filter="fade">
                                      <p:cBhvr>
                                        <p:cTn id="22" dur="500"/>
                                        <p:tgtEl>
                                          <p:spTgt spid="28057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80579">
                                            <p:txEl>
                                              <p:pRg st="4" end="4"/>
                                            </p:txEl>
                                          </p:spTgt>
                                        </p:tgtEl>
                                        <p:attrNameLst>
                                          <p:attrName>style.visibility</p:attrName>
                                        </p:attrNameLst>
                                      </p:cBhvr>
                                      <p:to>
                                        <p:strVal val="visible"/>
                                      </p:to>
                                    </p:set>
                                    <p:animEffect transition="in" filter="fade">
                                      <p:cBhvr>
                                        <p:cTn id="27" dur="500"/>
                                        <p:tgtEl>
                                          <p:spTgt spid="28057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0579" grpId="0" build="p"/>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线程实例：</a:t>
            </a:r>
            <a:r>
              <a:rPr kumimoji="1" lang="en-US" altLang="zh-CN" dirty="0"/>
              <a:t>Windows</a:t>
            </a:r>
            <a:endParaRPr kumimoji="1" lang="zh-CN" altLang="en-US" dirty="0"/>
          </a:p>
        </p:txBody>
      </p:sp>
      <p:sp>
        <p:nvSpPr>
          <p:cNvPr id="3" name="日期占位符 2"/>
          <p:cNvSpPr>
            <a:spLocks noGrp="1"/>
          </p:cNvSpPr>
          <p:nvPr>
            <p:ph type="dt" sz="half" idx="10"/>
          </p:nvPr>
        </p:nvSpPr>
        <p:spPr/>
        <p:txBody>
          <a:bodyPr/>
          <a:lstStyle/>
          <a:p>
            <a:fld id="{8F28E616-C854-4F64-9339-2A692E0BBB8B}" type="datetime1">
              <a:rPr lang="en-US" altLang="zh-CN" smtClean="0"/>
              <a:t>12/28/2019</a:t>
            </a:fld>
            <a:endParaRPr lang="zh-CN" altLang="en-US"/>
          </a:p>
        </p:txBody>
      </p:sp>
      <p:sp>
        <p:nvSpPr>
          <p:cNvPr id="4" name="页脚占位符 3"/>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p>
        </p:txBody>
      </p:sp>
      <p:sp>
        <p:nvSpPr>
          <p:cNvPr id="5" name="幻灯片编号占位符 4"/>
          <p:cNvSpPr>
            <a:spLocks noGrp="1"/>
          </p:cNvSpPr>
          <p:nvPr>
            <p:ph type="sldNum" sz="quarter" idx="12"/>
          </p:nvPr>
        </p:nvSpPr>
        <p:spPr/>
        <p:txBody>
          <a:bodyPr/>
          <a:lstStyle/>
          <a:p>
            <a:fld id="{B09550E6-D85C-43A8-841D-66A200A3DB30}" type="slidenum">
              <a:rPr lang="zh-CN" altLang="en-US" smtClean="0"/>
              <a:t>110</a:t>
            </a:fld>
            <a:endParaRPr lang="zh-CN" altLang="en-US"/>
          </a:p>
        </p:txBody>
      </p:sp>
      <p:sp>
        <p:nvSpPr>
          <p:cNvPr id="6" name="矩形 5"/>
          <p:cNvSpPr/>
          <p:nvPr/>
        </p:nvSpPr>
        <p:spPr>
          <a:xfrm>
            <a:off x="0" y="1671253"/>
            <a:ext cx="9143999" cy="3416320"/>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US" altLang="zh-CN" dirty="0">
                <a:latin typeface="Consolas"/>
                <a:cs typeface="Consolas"/>
              </a:rPr>
              <a:t> </a:t>
            </a:r>
          </a:p>
          <a:p>
            <a:r>
              <a:rPr lang="en-US" altLang="zh-CN" dirty="0">
                <a:latin typeface="Consolas"/>
                <a:cs typeface="Consolas"/>
              </a:rPr>
              <a:t>// Check the return value for success. If something wrong...</a:t>
            </a:r>
          </a:p>
          <a:p>
            <a:r>
              <a:rPr lang="en-US" altLang="zh-CN" dirty="0">
                <a:latin typeface="Consolas"/>
                <a:cs typeface="Consolas"/>
              </a:rPr>
              <a:t>if (</a:t>
            </a:r>
            <a:r>
              <a:rPr lang="en-US" altLang="zh-CN" dirty="0" err="1">
                <a:latin typeface="Consolas"/>
                <a:cs typeface="Consolas"/>
              </a:rPr>
              <a:t>hThread</a:t>
            </a:r>
            <a:r>
              <a:rPr lang="en-US" altLang="zh-CN" dirty="0">
                <a:latin typeface="Consolas"/>
                <a:cs typeface="Consolas"/>
              </a:rPr>
              <a:t> == NULL)</a:t>
            </a:r>
          </a:p>
          <a:p>
            <a:r>
              <a:rPr lang="en-US" altLang="zh-CN" dirty="0">
                <a:latin typeface="Consolas"/>
                <a:cs typeface="Consolas"/>
              </a:rPr>
              <a:t>  </a:t>
            </a:r>
            <a:r>
              <a:rPr lang="en-US" altLang="zh-CN" dirty="0" err="1">
                <a:latin typeface="Consolas"/>
                <a:cs typeface="Consolas"/>
              </a:rPr>
              <a:t>printf</a:t>
            </a:r>
            <a:r>
              <a:rPr lang="en-US" altLang="zh-CN" dirty="0">
                <a:latin typeface="Consolas"/>
                <a:cs typeface="Consolas"/>
              </a:rPr>
              <a:t>("</a:t>
            </a:r>
            <a:r>
              <a:rPr lang="en-US" altLang="zh-CN" dirty="0" err="1">
                <a:latin typeface="Consolas"/>
                <a:cs typeface="Consolas"/>
              </a:rPr>
              <a:t>CreateThread</a:t>
            </a:r>
            <a:r>
              <a:rPr lang="en-US" altLang="zh-CN" dirty="0">
                <a:latin typeface="Consolas"/>
                <a:cs typeface="Consolas"/>
              </a:rPr>
              <a:t>() failed, error: %d.\n", </a:t>
            </a:r>
            <a:r>
              <a:rPr lang="en-US" altLang="zh-CN" dirty="0" err="1">
                <a:latin typeface="Consolas"/>
                <a:cs typeface="Consolas"/>
              </a:rPr>
              <a:t>GetLastError</a:t>
            </a:r>
            <a:r>
              <a:rPr lang="en-US" altLang="zh-CN" dirty="0">
                <a:latin typeface="Consolas"/>
                <a:cs typeface="Consolas"/>
              </a:rPr>
              <a:t>());</a:t>
            </a:r>
          </a:p>
          <a:p>
            <a:r>
              <a:rPr lang="en-US" altLang="zh-CN" dirty="0">
                <a:latin typeface="Consolas"/>
                <a:cs typeface="Consolas"/>
              </a:rPr>
              <a:t>else</a:t>
            </a:r>
          </a:p>
          <a:p>
            <a:r>
              <a:rPr lang="en-US" altLang="zh-CN" dirty="0">
                <a:latin typeface="Consolas"/>
                <a:cs typeface="Consolas"/>
              </a:rPr>
              <a:t>  </a:t>
            </a:r>
            <a:r>
              <a:rPr lang="en-US" altLang="zh-CN" dirty="0" err="1">
                <a:latin typeface="Consolas"/>
                <a:cs typeface="Consolas"/>
              </a:rPr>
              <a:t>printf</a:t>
            </a:r>
            <a:r>
              <a:rPr lang="en-US" altLang="zh-CN" dirty="0">
                <a:latin typeface="Consolas"/>
                <a:cs typeface="Consolas"/>
              </a:rPr>
              <a:t>("It seems the </a:t>
            </a:r>
            <a:r>
              <a:rPr lang="en-US" altLang="zh-CN" dirty="0" err="1">
                <a:latin typeface="Consolas"/>
                <a:cs typeface="Consolas"/>
              </a:rPr>
              <a:t>CreateThread</a:t>
            </a:r>
            <a:r>
              <a:rPr lang="en-US" altLang="zh-CN" dirty="0">
                <a:latin typeface="Consolas"/>
                <a:cs typeface="Consolas"/>
              </a:rPr>
              <a:t>() is OK </a:t>
            </a:r>
            <a:r>
              <a:rPr lang="en-US" altLang="zh-CN" dirty="0" err="1">
                <a:latin typeface="Consolas"/>
                <a:cs typeface="Consolas"/>
              </a:rPr>
              <a:t>lol</a:t>
            </a:r>
            <a:r>
              <a:rPr lang="en-US" altLang="zh-CN" dirty="0">
                <a:latin typeface="Consolas"/>
                <a:cs typeface="Consolas"/>
              </a:rPr>
              <a:t>!\n");</a:t>
            </a:r>
          </a:p>
          <a:p>
            <a:endParaRPr lang="en-US" altLang="zh-CN" dirty="0">
              <a:latin typeface="Consolas"/>
              <a:cs typeface="Consolas"/>
            </a:endParaRPr>
          </a:p>
          <a:p>
            <a:r>
              <a:rPr lang="en-US" altLang="zh-CN" dirty="0">
                <a:latin typeface="Consolas"/>
                <a:cs typeface="Consolas"/>
              </a:rPr>
              <a:t>if (</a:t>
            </a:r>
            <a:r>
              <a:rPr lang="en-US" altLang="zh-CN" dirty="0" err="1">
                <a:latin typeface="Consolas"/>
                <a:cs typeface="Consolas"/>
              </a:rPr>
              <a:t>CloseHandle</a:t>
            </a:r>
            <a:r>
              <a:rPr lang="en-US" altLang="zh-CN" dirty="0">
                <a:latin typeface="Consolas"/>
                <a:cs typeface="Consolas"/>
              </a:rPr>
              <a:t>(</a:t>
            </a:r>
            <a:r>
              <a:rPr lang="en-US" altLang="zh-CN" dirty="0" err="1">
                <a:latin typeface="Consolas"/>
                <a:cs typeface="Consolas"/>
              </a:rPr>
              <a:t>hThread</a:t>
            </a:r>
            <a:r>
              <a:rPr lang="en-US" altLang="zh-CN" dirty="0">
                <a:latin typeface="Consolas"/>
                <a:cs typeface="Consolas"/>
              </a:rPr>
              <a:t>) != 0)</a:t>
            </a:r>
          </a:p>
          <a:p>
            <a:r>
              <a:rPr lang="en-US" altLang="zh-CN" dirty="0">
                <a:latin typeface="Consolas"/>
                <a:cs typeface="Consolas"/>
              </a:rPr>
              <a:t>  </a:t>
            </a:r>
            <a:r>
              <a:rPr lang="en-US" altLang="zh-CN" dirty="0" err="1">
                <a:latin typeface="Consolas"/>
                <a:cs typeface="Consolas"/>
              </a:rPr>
              <a:t>printf</a:t>
            </a:r>
            <a:r>
              <a:rPr lang="en-US" altLang="zh-CN" dirty="0">
                <a:latin typeface="Consolas"/>
                <a:cs typeface="Consolas"/>
              </a:rPr>
              <a:t>("Handle to thread closed successfully.\n");</a:t>
            </a:r>
          </a:p>
          <a:p>
            <a:endParaRPr lang="en-US" altLang="zh-CN" dirty="0">
              <a:latin typeface="Consolas"/>
              <a:cs typeface="Consolas"/>
            </a:endParaRPr>
          </a:p>
          <a:p>
            <a:r>
              <a:rPr lang="en-US" altLang="zh-CN" dirty="0">
                <a:latin typeface="Consolas"/>
                <a:cs typeface="Consolas"/>
              </a:rPr>
              <a:t>return 0;</a:t>
            </a:r>
          </a:p>
          <a:p>
            <a:r>
              <a:rPr lang="en-US" altLang="zh-CN" dirty="0">
                <a:latin typeface="Consolas"/>
                <a:cs typeface="Consolas"/>
              </a:rPr>
              <a:t>}</a:t>
            </a:r>
            <a:endParaRPr lang="zh-CN" altLang="en-US" dirty="0">
              <a:latin typeface="Consolas"/>
              <a:cs typeface="Consolas"/>
            </a:endParaRPr>
          </a:p>
        </p:txBody>
      </p:sp>
    </p:spTree>
    <p:extLst>
      <p:ext uri="{BB962C8B-B14F-4D97-AF65-F5344CB8AC3E}">
        <p14:creationId xmlns:p14="http://schemas.microsoft.com/office/powerpoint/2010/main" val="111019603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线程实例：</a:t>
            </a:r>
            <a:r>
              <a:rPr kumimoji="1" lang="en-US" altLang="zh-CN" dirty="0"/>
              <a:t>Linux </a:t>
            </a:r>
            <a:r>
              <a:rPr kumimoji="1" lang="en-US" altLang="zh-CN" dirty="0" err="1"/>
              <a:t>pthread</a:t>
            </a:r>
            <a:endParaRPr kumimoji="1" lang="zh-CN" altLang="en-US" dirty="0"/>
          </a:p>
        </p:txBody>
      </p:sp>
      <p:sp>
        <p:nvSpPr>
          <p:cNvPr id="3" name="日期占位符 2"/>
          <p:cNvSpPr>
            <a:spLocks noGrp="1"/>
          </p:cNvSpPr>
          <p:nvPr>
            <p:ph type="dt" sz="half" idx="10"/>
          </p:nvPr>
        </p:nvSpPr>
        <p:spPr/>
        <p:txBody>
          <a:bodyPr/>
          <a:lstStyle/>
          <a:p>
            <a:fld id="{8F28E616-C854-4F64-9339-2A692E0BBB8B}" type="datetime1">
              <a:rPr lang="en-US" altLang="zh-CN" smtClean="0"/>
              <a:t>12/28/2019</a:t>
            </a:fld>
            <a:endParaRPr lang="zh-CN" altLang="en-US"/>
          </a:p>
        </p:txBody>
      </p:sp>
      <p:sp>
        <p:nvSpPr>
          <p:cNvPr id="4" name="页脚占位符 3"/>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p>
        </p:txBody>
      </p:sp>
      <p:sp>
        <p:nvSpPr>
          <p:cNvPr id="5" name="幻灯片编号占位符 4"/>
          <p:cNvSpPr>
            <a:spLocks noGrp="1"/>
          </p:cNvSpPr>
          <p:nvPr>
            <p:ph type="sldNum" sz="quarter" idx="12"/>
          </p:nvPr>
        </p:nvSpPr>
        <p:spPr/>
        <p:txBody>
          <a:bodyPr/>
          <a:lstStyle/>
          <a:p>
            <a:fld id="{B09550E6-D85C-43A8-841D-66A200A3DB30}" type="slidenum">
              <a:rPr lang="zh-CN" altLang="en-US" smtClean="0"/>
              <a:t>111</a:t>
            </a:fld>
            <a:endParaRPr lang="zh-CN" altLang="en-US"/>
          </a:p>
        </p:txBody>
      </p:sp>
      <p:sp>
        <p:nvSpPr>
          <p:cNvPr id="6" name="矩形 5"/>
          <p:cNvSpPr/>
          <p:nvPr/>
        </p:nvSpPr>
        <p:spPr>
          <a:xfrm>
            <a:off x="0" y="1697559"/>
            <a:ext cx="9144000" cy="2862323"/>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US" altLang="zh-CN" dirty="0">
                <a:latin typeface="Consolas"/>
                <a:cs typeface="Consolas"/>
              </a:rPr>
              <a:t>#define NUM_THREADS     5</a:t>
            </a:r>
          </a:p>
          <a:p>
            <a:endParaRPr lang="en-US" altLang="zh-CN" dirty="0">
              <a:latin typeface="Consolas"/>
              <a:cs typeface="Consolas"/>
            </a:endParaRPr>
          </a:p>
          <a:p>
            <a:r>
              <a:rPr lang="en-US" altLang="zh-CN" dirty="0">
                <a:latin typeface="Consolas"/>
                <a:cs typeface="Consolas"/>
              </a:rPr>
              <a:t>void *</a:t>
            </a:r>
            <a:r>
              <a:rPr lang="en-US" altLang="zh-CN" dirty="0" err="1">
                <a:latin typeface="Consolas"/>
                <a:cs typeface="Consolas"/>
              </a:rPr>
              <a:t>PrintHello</a:t>
            </a:r>
            <a:r>
              <a:rPr lang="en-US" altLang="zh-CN" dirty="0">
                <a:latin typeface="Consolas"/>
                <a:cs typeface="Consolas"/>
              </a:rPr>
              <a:t>(void *</a:t>
            </a:r>
            <a:r>
              <a:rPr lang="en-US" altLang="zh-CN" dirty="0" err="1">
                <a:latin typeface="Consolas"/>
                <a:cs typeface="Consolas"/>
              </a:rPr>
              <a:t>threadid</a:t>
            </a:r>
            <a:r>
              <a:rPr lang="en-US" altLang="zh-CN" dirty="0">
                <a:latin typeface="Consolas"/>
                <a:cs typeface="Consolas"/>
              </a:rPr>
              <a:t>)</a:t>
            </a:r>
          </a:p>
          <a:p>
            <a:r>
              <a:rPr lang="en-US" altLang="zh-CN" dirty="0">
                <a:latin typeface="Consolas"/>
                <a:cs typeface="Consolas"/>
              </a:rPr>
              <a:t>{</a:t>
            </a:r>
          </a:p>
          <a:p>
            <a:r>
              <a:rPr lang="en-US" altLang="zh-CN" dirty="0">
                <a:latin typeface="Consolas"/>
                <a:cs typeface="Consolas"/>
              </a:rPr>
              <a:t>   long </a:t>
            </a:r>
            <a:r>
              <a:rPr lang="en-US" altLang="zh-CN" dirty="0" err="1">
                <a:latin typeface="Consolas"/>
                <a:cs typeface="Consolas"/>
              </a:rPr>
              <a:t>tid</a:t>
            </a:r>
            <a:r>
              <a:rPr lang="en-US" altLang="zh-CN" dirty="0">
                <a:latin typeface="Consolas"/>
                <a:cs typeface="Consolas"/>
              </a:rPr>
              <a:t>;</a:t>
            </a:r>
          </a:p>
          <a:p>
            <a:r>
              <a:rPr lang="en-US" altLang="zh-CN" dirty="0">
                <a:latin typeface="Consolas"/>
                <a:cs typeface="Consolas"/>
              </a:rPr>
              <a:t>   </a:t>
            </a:r>
            <a:r>
              <a:rPr lang="en-US" altLang="zh-CN" dirty="0" err="1">
                <a:latin typeface="Consolas"/>
                <a:cs typeface="Consolas"/>
              </a:rPr>
              <a:t>tid</a:t>
            </a:r>
            <a:r>
              <a:rPr lang="en-US" altLang="zh-CN" dirty="0">
                <a:latin typeface="Consolas"/>
                <a:cs typeface="Consolas"/>
              </a:rPr>
              <a:t> = (long)</a:t>
            </a:r>
            <a:r>
              <a:rPr lang="en-US" altLang="zh-CN" dirty="0" err="1">
                <a:latin typeface="Consolas"/>
                <a:cs typeface="Consolas"/>
              </a:rPr>
              <a:t>threadid</a:t>
            </a:r>
            <a:r>
              <a:rPr lang="en-US" altLang="zh-CN" dirty="0">
                <a:latin typeface="Consolas"/>
                <a:cs typeface="Consolas"/>
              </a:rPr>
              <a:t>;</a:t>
            </a:r>
          </a:p>
          <a:p>
            <a:r>
              <a:rPr lang="en-US" altLang="zh-CN" dirty="0">
                <a:latin typeface="Consolas"/>
                <a:cs typeface="Consolas"/>
              </a:rPr>
              <a:t>   </a:t>
            </a:r>
            <a:r>
              <a:rPr lang="en-US" altLang="zh-CN" dirty="0" err="1">
                <a:latin typeface="Consolas"/>
                <a:cs typeface="Consolas"/>
              </a:rPr>
              <a:t>printf</a:t>
            </a:r>
            <a:r>
              <a:rPr lang="en-US" altLang="zh-CN" dirty="0">
                <a:latin typeface="Consolas"/>
                <a:cs typeface="Consolas"/>
              </a:rPr>
              <a:t>("Hello World! It's me, thread #%</a:t>
            </a:r>
            <a:r>
              <a:rPr lang="en-US" altLang="zh-CN" dirty="0" err="1">
                <a:latin typeface="Consolas"/>
                <a:cs typeface="Consolas"/>
              </a:rPr>
              <a:t>ld</a:t>
            </a:r>
            <a:r>
              <a:rPr lang="en-US" altLang="zh-CN" dirty="0">
                <a:latin typeface="Consolas"/>
                <a:cs typeface="Consolas"/>
              </a:rPr>
              <a:t>!\n", </a:t>
            </a:r>
            <a:r>
              <a:rPr lang="en-US" altLang="zh-CN" dirty="0" err="1">
                <a:latin typeface="Consolas"/>
                <a:cs typeface="Consolas"/>
              </a:rPr>
              <a:t>tid</a:t>
            </a:r>
            <a:r>
              <a:rPr lang="en-US" altLang="zh-CN" dirty="0">
                <a:latin typeface="Consolas"/>
                <a:cs typeface="Consolas"/>
              </a:rPr>
              <a:t>);</a:t>
            </a:r>
          </a:p>
          <a:p>
            <a:r>
              <a:rPr lang="en-US" altLang="zh-CN" dirty="0">
                <a:latin typeface="Consolas"/>
                <a:cs typeface="Consolas"/>
              </a:rPr>
              <a:t>   </a:t>
            </a:r>
            <a:r>
              <a:rPr lang="en-US" altLang="zh-CN" dirty="0" err="1">
                <a:latin typeface="Consolas"/>
                <a:cs typeface="Consolas"/>
              </a:rPr>
              <a:t>pthread_exit</a:t>
            </a:r>
            <a:r>
              <a:rPr lang="en-US" altLang="zh-CN" dirty="0">
                <a:latin typeface="Consolas"/>
                <a:cs typeface="Consolas"/>
              </a:rPr>
              <a:t>(NULL);</a:t>
            </a:r>
          </a:p>
          <a:p>
            <a:r>
              <a:rPr lang="en-US" altLang="zh-CN" dirty="0">
                <a:latin typeface="Consolas"/>
                <a:cs typeface="Consolas"/>
              </a:rPr>
              <a:t>}</a:t>
            </a:r>
          </a:p>
          <a:p>
            <a:endParaRPr lang="en-US" altLang="zh-CN" dirty="0">
              <a:latin typeface="Consolas"/>
              <a:cs typeface="Consolas"/>
            </a:endParaRPr>
          </a:p>
        </p:txBody>
      </p:sp>
    </p:spTree>
    <p:extLst>
      <p:ext uri="{BB962C8B-B14F-4D97-AF65-F5344CB8AC3E}">
        <p14:creationId xmlns:p14="http://schemas.microsoft.com/office/powerpoint/2010/main" val="63088599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线程实例：</a:t>
            </a:r>
            <a:r>
              <a:rPr kumimoji="1" lang="en-US" altLang="zh-CN" dirty="0"/>
              <a:t>Linux </a:t>
            </a:r>
            <a:r>
              <a:rPr kumimoji="1" lang="en-US" altLang="zh-CN" dirty="0" err="1"/>
              <a:t>pthread</a:t>
            </a:r>
            <a:endParaRPr kumimoji="1" lang="zh-CN" altLang="en-US" dirty="0"/>
          </a:p>
        </p:txBody>
      </p:sp>
      <p:sp>
        <p:nvSpPr>
          <p:cNvPr id="3" name="日期占位符 2"/>
          <p:cNvSpPr>
            <a:spLocks noGrp="1"/>
          </p:cNvSpPr>
          <p:nvPr>
            <p:ph type="dt" sz="half" idx="10"/>
          </p:nvPr>
        </p:nvSpPr>
        <p:spPr/>
        <p:txBody>
          <a:bodyPr/>
          <a:lstStyle/>
          <a:p>
            <a:fld id="{8F28E616-C854-4F64-9339-2A692E0BBB8B}" type="datetime1">
              <a:rPr lang="en-US" altLang="zh-CN" smtClean="0"/>
              <a:t>12/28/2019</a:t>
            </a:fld>
            <a:endParaRPr lang="zh-CN" altLang="en-US"/>
          </a:p>
        </p:txBody>
      </p:sp>
      <p:sp>
        <p:nvSpPr>
          <p:cNvPr id="4" name="页脚占位符 3"/>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p>
        </p:txBody>
      </p:sp>
      <p:sp>
        <p:nvSpPr>
          <p:cNvPr id="5" name="幻灯片编号占位符 4"/>
          <p:cNvSpPr>
            <a:spLocks noGrp="1"/>
          </p:cNvSpPr>
          <p:nvPr>
            <p:ph type="sldNum" sz="quarter" idx="12"/>
          </p:nvPr>
        </p:nvSpPr>
        <p:spPr/>
        <p:txBody>
          <a:bodyPr/>
          <a:lstStyle/>
          <a:p>
            <a:fld id="{B09550E6-D85C-43A8-841D-66A200A3DB30}" type="slidenum">
              <a:rPr lang="zh-CN" altLang="en-US" smtClean="0"/>
              <a:t>112</a:t>
            </a:fld>
            <a:endParaRPr lang="zh-CN" altLang="en-US"/>
          </a:p>
        </p:txBody>
      </p:sp>
      <p:sp>
        <p:nvSpPr>
          <p:cNvPr id="6" name="矩形 5"/>
          <p:cNvSpPr/>
          <p:nvPr/>
        </p:nvSpPr>
        <p:spPr>
          <a:xfrm>
            <a:off x="0" y="1234650"/>
            <a:ext cx="9144000" cy="4801315"/>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US" altLang="zh-CN" dirty="0" err="1">
                <a:latin typeface="Consolas"/>
                <a:cs typeface="Consolas"/>
              </a:rPr>
              <a:t>int</a:t>
            </a:r>
            <a:r>
              <a:rPr lang="en-US" altLang="zh-CN" dirty="0">
                <a:latin typeface="Consolas"/>
                <a:cs typeface="Consolas"/>
              </a:rPr>
              <a:t> main (</a:t>
            </a:r>
            <a:r>
              <a:rPr lang="en-US" altLang="zh-CN" dirty="0" err="1">
                <a:latin typeface="Consolas"/>
                <a:cs typeface="Consolas"/>
              </a:rPr>
              <a:t>int</a:t>
            </a:r>
            <a:r>
              <a:rPr lang="en-US" altLang="zh-CN" dirty="0">
                <a:latin typeface="Consolas"/>
                <a:cs typeface="Consolas"/>
              </a:rPr>
              <a:t> </a:t>
            </a:r>
            <a:r>
              <a:rPr lang="en-US" altLang="zh-CN" dirty="0" err="1">
                <a:latin typeface="Consolas"/>
                <a:cs typeface="Consolas"/>
              </a:rPr>
              <a:t>argc</a:t>
            </a:r>
            <a:r>
              <a:rPr lang="en-US" altLang="zh-CN" dirty="0">
                <a:latin typeface="Consolas"/>
                <a:cs typeface="Consolas"/>
              </a:rPr>
              <a:t>, char *</a:t>
            </a:r>
            <a:r>
              <a:rPr lang="en-US" altLang="zh-CN" dirty="0" err="1">
                <a:latin typeface="Consolas"/>
                <a:cs typeface="Consolas"/>
              </a:rPr>
              <a:t>argv</a:t>
            </a:r>
            <a:r>
              <a:rPr lang="en-US" altLang="zh-CN" dirty="0">
                <a:latin typeface="Consolas"/>
                <a:cs typeface="Consolas"/>
              </a:rPr>
              <a:t>[])</a:t>
            </a:r>
          </a:p>
          <a:p>
            <a:r>
              <a:rPr lang="en-US" altLang="zh-CN" dirty="0">
                <a:latin typeface="Consolas"/>
                <a:cs typeface="Consolas"/>
              </a:rPr>
              <a:t>{</a:t>
            </a:r>
          </a:p>
          <a:p>
            <a:r>
              <a:rPr lang="en-US" altLang="zh-CN" dirty="0">
                <a:latin typeface="Consolas"/>
                <a:cs typeface="Consolas"/>
              </a:rPr>
              <a:t>   </a:t>
            </a:r>
            <a:r>
              <a:rPr lang="en-US" altLang="zh-CN" dirty="0" err="1">
                <a:latin typeface="Consolas"/>
                <a:cs typeface="Consolas"/>
              </a:rPr>
              <a:t>pthread_t</a:t>
            </a:r>
            <a:r>
              <a:rPr lang="en-US" altLang="zh-CN" dirty="0">
                <a:latin typeface="Consolas"/>
                <a:cs typeface="Consolas"/>
              </a:rPr>
              <a:t> threads[NUM_THREADS];</a:t>
            </a:r>
          </a:p>
          <a:p>
            <a:r>
              <a:rPr lang="en-US" altLang="zh-CN" dirty="0">
                <a:latin typeface="Consolas"/>
                <a:cs typeface="Consolas"/>
              </a:rPr>
              <a:t>   </a:t>
            </a:r>
            <a:r>
              <a:rPr lang="en-US" altLang="zh-CN" dirty="0" err="1">
                <a:latin typeface="Consolas"/>
                <a:cs typeface="Consolas"/>
              </a:rPr>
              <a:t>int</a:t>
            </a:r>
            <a:r>
              <a:rPr lang="en-US" altLang="zh-CN" dirty="0">
                <a:latin typeface="Consolas"/>
                <a:cs typeface="Consolas"/>
              </a:rPr>
              <a:t> </a:t>
            </a:r>
            <a:r>
              <a:rPr lang="en-US" altLang="zh-CN" dirty="0" err="1">
                <a:latin typeface="Consolas"/>
                <a:cs typeface="Consolas"/>
              </a:rPr>
              <a:t>rc</a:t>
            </a:r>
            <a:r>
              <a:rPr lang="en-US" altLang="zh-CN" dirty="0">
                <a:latin typeface="Consolas"/>
                <a:cs typeface="Consolas"/>
              </a:rPr>
              <a:t>;</a:t>
            </a:r>
          </a:p>
          <a:p>
            <a:r>
              <a:rPr lang="en-US" altLang="zh-CN" dirty="0">
                <a:latin typeface="Consolas"/>
                <a:cs typeface="Consolas"/>
              </a:rPr>
              <a:t>   long t;</a:t>
            </a:r>
          </a:p>
          <a:p>
            <a:r>
              <a:rPr lang="en-US" altLang="zh-CN" dirty="0">
                <a:latin typeface="Consolas"/>
                <a:cs typeface="Consolas"/>
              </a:rPr>
              <a:t>   for(t=0; t&lt;NUM_THREADS; t++){</a:t>
            </a:r>
          </a:p>
          <a:p>
            <a:r>
              <a:rPr lang="en-US" altLang="zh-CN" dirty="0">
                <a:latin typeface="Consolas"/>
                <a:cs typeface="Consolas"/>
              </a:rPr>
              <a:t>      </a:t>
            </a:r>
            <a:r>
              <a:rPr lang="en-US" altLang="zh-CN" dirty="0" err="1">
                <a:latin typeface="Consolas"/>
                <a:cs typeface="Consolas"/>
              </a:rPr>
              <a:t>printf</a:t>
            </a:r>
            <a:r>
              <a:rPr lang="en-US" altLang="zh-CN" dirty="0">
                <a:latin typeface="Consolas"/>
                <a:cs typeface="Consolas"/>
              </a:rPr>
              <a:t>("In main: creating thread %</a:t>
            </a:r>
            <a:r>
              <a:rPr lang="en-US" altLang="zh-CN" dirty="0" err="1">
                <a:latin typeface="Consolas"/>
                <a:cs typeface="Consolas"/>
              </a:rPr>
              <a:t>ld</a:t>
            </a:r>
            <a:r>
              <a:rPr lang="en-US" altLang="zh-CN" dirty="0">
                <a:latin typeface="Consolas"/>
                <a:cs typeface="Consolas"/>
              </a:rPr>
              <a:t>\n", t);</a:t>
            </a:r>
          </a:p>
          <a:p>
            <a:r>
              <a:rPr lang="en-US" altLang="zh-CN" dirty="0">
                <a:latin typeface="Consolas"/>
                <a:cs typeface="Consolas"/>
              </a:rPr>
              <a:t>      </a:t>
            </a:r>
            <a:r>
              <a:rPr lang="en-US" altLang="zh-CN" dirty="0" err="1">
                <a:latin typeface="Consolas"/>
                <a:cs typeface="Consolas"/>
              </a:rPr>
              <a:t>rc</a:t>
            </a:r>
            <a:r>
              <a:rPr lang="en-US" altLang="zh-CN" dirty="0">
                <a:latin typeface="Consolas"/>
                <a:cs typeface="Consolas"/>
              </a:rPr>
              <a:t> = </a:t>
            </a:r>
            <a:r>
              <a:rPr lang="en-US" altLang="zh-CN" dirty="0" err="1">
                <a:latin typeface="Consolas"/>
                <a:cs typeface="Consolas"/>
              </a:rPr>
              <a:t>pthread_create</a:t>
            </a:r>
            <a:r>
              <a:rPr lang="en-US" altLang="zh-CN" dirty="0">
                <a:latin typeface="Consolas"/>
                <a:cs typeface="Consolas"/>
              </a:rPr>
              <a:t>(&amp;threads[t], NULL, </a:t>
            </a:r>
            <a:r>
              <a:rPr lang="en-US" altLang="zh-CN" dirty="0" err="1">
                <a:latin typeface="Consolas"/>
                <a:cs typeface="Consolas"/>
              </a:rPr>
              <a:t>PrintHello</a:t>
            </a:r>
            <a:r>
              <a:rPr lang="en-US" altLang="zh-CN" dirty="0">
                <a:latin typeface="Consolas"/>
                <a:cs typeface="Consolas"/>
              </a:rPr>
              <a:t>, (void *)t);</a:t>
            </a:r>
          </a:p>
          <a:p>
            <a:r>
              <a:rPr lang="en-US" altLang="zh-CN" dirty="0">
                <a:latin typeface="Consolas"/>
                <a:cs typeface="Consolas"/>
              </a:rPr>
              <a:t>      if (</a:t>
            </a:r>
            <a:r>
              <a:rPr lang="en-US" altLang="zh-CN" dirty="0" err="1">
                <a:latin typeface="Consolas"/>
                <a:cs typeface="Consolas"/>
              </a:rPr>
              <a:t>rc</a:t>
            </a:r>
            <a:r>
              <a:rPr lang="en-US" altLang="zh-CN" dirty="0">
                <a:latin typeface="Consolas"/>
                <a:cs typeface="Consolas"/>
              </a:rPr>
              <a:t>) {</a:t>
            </a:r>
          </a:p>
          <a:p>
            <a:r>
              <a:rPr lang="en-US" altLang="zh-CN" dirty="0">
                <a:latin typeface="Consolas"/>
                <a:cs typeface="Consolas"/>
              </a:rPr>
              <a:t>        </a:t>
            </a:r>
            <a:r>
              <a:rPr lang="en-US" altLang="zh-CN" dirty="0" err="1">
                <a:latin typeface="Consolas"/>
                <a:cs typeface="Consolas"/>
              </a:rPr>
              <a:t>printf</a:t>
            </a:r>
            <a:r>
              <a:rPr lang="en-US" altLang="zh-CN" dirty="0">
                <a:latin typeface="Consolas"/>
                <a:cs typeface="Consolas"/>
              </a:rPr>
              <a:t>("ERROR; return code from </a:t>
            </a:r>
            <a:r>
              <a:rPr lang="en-US" altLang="zh-CN" dirty="0" err="1">
                <a:latin typeface="Consolas"/>
                <a:cs typeface="Consolas"/>
              </a:rPr>
              <a:t>pthread_create</a:t>
            </a:r>
            <a:r>
              <a:rPr lang="en-US" altLang="zh-CN" dirty="0">
                <a:latin typeface="Consolas"/>
                <a:cs typeface="Consolas"/>
              </a:rPr>
              <a:t>() is %d\n", </a:t>
            </a:r>
            <a:r>
              <a:rPr lang="en-US" altLang="zh-CN" dirty="0" err="1">
                <a:latin typeface="Consolas"/>
                <a:cs typeface="Consolas"/>
              </a:rPr>
              <a:t>rc</a:t>
            </a:r>
            <a:r>
              <a:rPr lang="en-US" altLang="zh-CN" dirty="0">
                <a:latin typeface="Consolas"/>
                <a:cs typeface="Consolas"/>
              </a:rPr>
              <a:t>);</a:t>
            </a:r>
          </a:p>
          <a:p>
            <a:r>
              <a:rPr lang="en-US" altLang="zh-CN" dirty="0">
                <a:latin typeface="Consolas"/>
                <a:cs typeface="Consolas"/>
              </a:rPr>
              <a:t>        exit(-1);</a:t>
            </a:r>
          </a:p>
          <a:p>
            <a:r>
              <a:rPr lang="en-US" altLang="zh-CN" dirty="0">
                <a:latin typeface="Consolas"/>
                <a:cs typeface="Consolas"/>
              </a:rPr>
              <a:t>      }</a:t>
            </a:r>
          </a:p>
          <a:p>
            <a:r>
              <a:rPr lang="en-US" altLang="zh-CN" dirty="0">
                <a:latin typeface="Consolas"/>
                <a:cs typeface="Consolas"/>
              </a:rPr>
              <a:t>   }</a:t>
            </a:r>
          </a:p>
          <a:p>
            <a:endParaRPr lang="en-US" altLang="zh-CN" dirty="0">
              <a:latin typeface="Consolas"/>
              <a:cs typeface="Consolas"/>
            </a:endParaRPr>
          </a:p>
          <a:p>
            <a:r>
              <a:rPr lang="en-US" altLang="zh-CN" dirty="0">
                <a:latin typeface="Consolas"/>
                <a:cs typeface="Consolas"/>
              </a:rPr>
              <a:t>   /* Last thing that main() should do */</a:t>
            </a:r>
          </a:p>
          <a:p>
            <a:r>
              <a:rPr lang="en-US" altLang="zh-CN" dirty="0">
                <a:latin typeface="Consolas"/>
                <a:cs typeface="Consolas"/>
              </a:rPr>
              <a:t>   </a:t>
            </a:r>
            <a:r>
              <a:rPr lang="en-US" altLang="zh-CN" dirty="0" err="1">
                <a:latin typeface="Consolas"/>
                <a:cs typeface="Consolas"/>
              </a:rPr>
              <a:t>pthread_exit</a:t>
            </a:r>
            <a:r>
              <a:rPr lang="en-US" altLang="zh-CN" dirty="0">
                <a:latin typeface="Consolas"/>
                <a:cs typeface="Consolas"/>
              </a:rPr>
              <a:t>(NULL);</a:t>
            </a:r>
          </a:p>
          <a:p>
            <a:r>
              <a:rPr lang="en-US" altLang="zh-CN" dirty="0">
                <a:latin typeface="Consolas"/>
                <a:cs typeface="Consolas"/>
              </a:rPr>
              <a:t>}</a:t>
            </a:r>
            <a:endParaRPr lang="zh-CN" altLang="en-US" dirty="0">
              <a:latin typeface="Consolas"/>
              <a:cs typeface="Consolas"/>
            </a:endParaRPr>
          </a:p>
        </p:txBody>
      </p:sp>
    </p:spTree>
    <p:extLst>
      <p:ext uri="{BB962C8B-B14F-4D97-AF65-F5344CB8AC3E}">
        <p14:creationId xmlns:p14="http://schemas.microsoft.com/office/powerpoint/2010/main" val="136288953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Windows</a:t>
            </a:r>
            <a:r>
              <a:rPr kumimoji="1" lang="zh-CN" altLang="en-US" dirty="0"/>
              <a:t>的特例</a:t>
            </a:r>
          </a:p>
        </p:txBody>
      </p:sp>
      <p:sp>
        <p:nvSpPr>
          <p:cNvPr id="7" name="内容占位符 6"/>
          <p:cNvSpPr>
            <a:spLocks noGrp="1"/>
          </p:cNvSpPr>
          <p:nvPr>
            <p:ph idx="1"/>
          </p:nvPr>
        </p:nvSpPr>
        <p:spPr/>
        <p:txBody>
          <a:bodyPr>
            <a:normAutofit fontScale="85000" lnSpcReduction="10000"/>
          </a:bodyPr>
          <a:lstStyle/>
          <a:p>
            <a:r>
              <a:rPr kumimoji="1" lang="en-US" altLang="zh-CN" dirty="0"/>
              <a:t>Fiber(</a:t>
            </a:r>
            <a:r>
              <a:rPr kumimoji="1" lang="zh-CN" altLang="en-US" dirty="0"/>
              <a:t>纤程</a:t>
            </a:r>
            <a:r>
              <a:rPr kumimoji="1" lang="en-US" altLang="zh-CN" dirty="0"/>
              <a:t>)</a:t>
            </a:r>
            <a:r>
              <a:rPr kumimoji="1" lang="zh-CN" altLang="en-US" dirty="0"/>
              <a:t>：线程内部的“线程”</a:t>
            </a:r>
            <a:endParaRPr kumimoji="1" lang="en-US" altLang="zh-CN" dirty="0"/>
          </a:p>
          <a:p>
            <a:r>
              <a:rPr kumimoji="1" lang="en-US" altLang="zh-CN" dirty="0"/>
              <a:t>A fiber is a unit of execution that must be manually scheduled by the application. Fibers run in the context of the threads that schedule them. Each thread can schedule multiple fibers. In general, fibers do not provide advantages over a well-designed multithreaded application. However, using fibers can make it easier to port applications that were designed to schedule their own threads.</a:t>
            </a:r>
            <a:endParaRPr kumimoji="1" lang="zh-CN" altLang="en-US" dirty="0"/>
          </a:p>
        </p:txBody>
      </p:sp>
      <p:sp>
        <p:nvSpPr>
          <p:cNvPr id="3" name="日期占位符 2"/>
          <p:cNvSpPr>
            <a:spLocks noGrp="1"/>
          </p:cNvSpPr>
          <p:nvPr>
            <p:ph type="dt" sz="half" idx="10"/>
          </p:nvPr>
        </p:nvSpPr>
        <p:spPr/>
        <p:txBody>
          <a:bodyPr/>
          <a:lstStyle/>
          <a:p>
            <a:fld id="{8F28E616-C854-4F64-9339-2A692E0BBB8B}" type="datetime1">
              <a:rPr lang="en-US" altLang="zh-CN" smtClean="0"/>
              <a:t>12/28/2019</a:t>
            </a:fld>
            <a:endParaRPr lang="zh-CN" altLang="en-US"/>
          </a:p>
        </p:txBody>
      </p:sp>
      <p:sp>
        <p:nvSpPr>
          <p:cNvPr id="4" name="页脚占位符 3"/>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p>
        </p:txBody>
      </p:sp>
      <p:sp>
        <p:nvSpPr>
          <p:cNvPr id="5" name="幻灯片编号占位符 4"/>
          <p:cNvSpPr>
            <a:spLocks noGrp="1"/>
          </p:cNvSpPr>
          <p:nvPr>
            <p:ph type="sldNum" sz="quarter" idx="12"/>
          </p:nvPr>
        </p:nvSpPr>
        <p:spPr/>
        <p:txBody>
          <a:bodyPr/>
          <a:lstStyle/>
          <a:p>
            <a:fld id="{B09550E6-D85C-43A8-841D-66A200A3DB30}" type="slidenum">
              <a:rPr lang="zh-CN" altLang="en-US" smtClean="0"/>
              <a:t>113</a:t>
            </a:fld>
            <a:endParaRPr lang="zh-CN" altLang="en-US"/>
          </a:p>
        </p:txBody>
      </p:sp>
    </p:spTree>
    <p:extLst>
      <p:ext uri="{BB962C8B-B14F-4D97-AF65-F5344CB8AC3E}">
        <p14:creationId xmlns:p14="http://schemas.microsoft.com/office/powerpoint/2010/main" val="367714945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线程池</a:t>
            </a:r>
          </a:p>
        </p:txBody>
      </p:sp>
      <p:sp>
        <p:nvSpPr>
          <p:cNvPr id="3" name="内容占位符 2"/>
          <p:cNvSpPr>
            <a:spLocks noGrp="1"/>
          </p:cNvSpPr>
          <p:nvPr>
            <p:ph idx="1"/>
          </p:nvPr>
        </p:nvSpPr>
        <p:spPr/>
        <p:txBody>
          <a:bodyPr/>
          <a:lstStyle/>
          <a:p>
            <a:r>
              <a:rPr kumimoji="1" lang="en-US" altLang="zh-CN" dirty="0"/>
              <a:t>thread pool</a:t>
            </a:r>
          </a:p>
          <a:p>
            <a:r>
              <a:rPr kumimoji="1" lang="zh-CN" altLang="en-US" dirty="0"/>
              <a:t>一组工人</a:t>
            </a:r>
          </a:p>
        </p:txBody>
      </p:sp>
      <p:sp>
        <p:nvSpPr>
          <p:cNvPr id="4" name="日期占位符 3"/>
          <p:cNvSpPr>
            <a:spLocks noGrp="1"/>
          </p:cNvSpPr>
          <p:nvPr>
            <p:ph type="dt" sz="half" idx="10"/>
          </p:nvPr>
        </p:nvSpPr>
        <p:spPr/>
        <p:txBody>
          <a:bodyPr/>
          <a:lstStyle/>
          <a:p>
            <a:fld id="{75FA8B9D-F670-49DA-8C1F-19BDEDCA8C4D}" type="datetime1">
              <a:rPr lang="en-US" altLang="zh-CN" smtClean="0"/>
              <a:t>12/28/2019</a:t>
            </a:fld>
            <a:endParaRPr lang="zh-CN" altLang="en-US"/>
          </a:p>
        </p:txBody>
      </p:sp>
      <p:sp>
        <p:nvSpPr>
          <p:cNvPr id="5" name="页脚占位符 4"/>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p>
        </p:txBody>
      </p:sp>
      <p:sp>
        <p:nvSpPr>
          <p:cNvPr id="6" name="幻灯片编号占位符 5"/>
          <p:cNvSpPr>
            <a:spLocks noGrp="1"/>
          </p:cNvSpPr>
          <p:nvPr>
            <p:ph type="sldNum" sz="quarter" idx="12"/>
          </p:nvPr>
        </p:nvSpPr>
        <p:spPr/>
        <p:txBody>
          <a:bodyPr/>
          <a:lstStyle/>
          <a:p>
            <a:fld id="{B09550E6-D85C-43A8-841D-66A200A3DB30}" type="slidenum">
              <a:rPr lang="zh-CN" altLang="en-US" smtClean="0"/>
              <a:t>114</a:t>
            </a:fld>
            <a:endParaRPr lang="zh-CN" altLang="en-US"/>
          </a:p>
        </p:txBody>
      </p:sp>
    </p:spTree>
    <p:extLst>
      <p:ext uri="{BB962C8B-B14F-4D97-AF65-F5344CB8AC3E}">
        <p14:creationId xmlns:p14="http://schemas.microsoft.com/office/powerpoint/2010/main" val="326645565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推荐阅读</a:t>
            </a:r>
          </a:p>
        </p:txBody>
      </p:sp>
      <p:sp>
        <p:nvSpPr>
          <p:cNvPr id="3" name="内容占位符 2"/>
          <p:cNvSpPr>
            <a:spLocks noGrp="1"/>
          </p:cNvSpPr>
          <p:nvPr>
            <p:ph idx="1"/>
          </p:nvPr>
        </p:nvSpPr>
        <p:spPr/>
        <p:txBody>
          <a:bodyPr>
            <a:normAutofit fontScale="92500" lnSpcReduction="20000"/>
          </a:bodyPr>
          <a:lstStyle/>
          <a:p>
            <a:r>
              <a:rPr kumimoji="1" lang="zh-CN" altLang="en-US" dirty="0"/>
              <a:t>协程</a:t>
            </a:r>
            <a:r>
              <a:rPr kumimoji="1" lang="en-US" altLang="zh-CN" dirty="0"/>
              <a:t>(co-routine)@1963</a:t>
            </a:r>
          </a:p>
          <a:p>
            <a:pPr lvl="1"/>
            <a:r>
              <a:rPr kumimoji="1" lang="zh-CN" altLang="en-US" dirty="0"/>
              <a:t>特殊的并发模型</a:t>
            </a:r>
            <a:r>
              <a:rPr kumimoji="1" lang="zh-CN" altLang="zh-CN" dirty="0"/>
              <a:t>：</a:t>
            </a:r>
            <a:r>
              <a:rPr kumimoji="1" lang="zh-CN" altLang="en-US" dirty="0"/>
              <a:t>独立的栈，局部变量和指令指针，同时又与其它协同程序共享全局变量和其它大部分数据，并非“线程</a:t>
            </a:r>
            <a:r>
              <a:rPr kumimoji="1" lang="zh-CN" altLang="en-US"/>
              <a:t>”的并发。</a:t>
            </a:r>
            <a:endParaRPr kumimoji="1" lang="en-US" altLang="zh-CN" dirty="0"/>
          </a:p>
          <a:p>
            <a:pPr lvl="1"/>
            <a:r>
              <a:rPr kumimoji="1" lang="zh-CN" altLang="en-US" dirty="0"/>
              <a:t>类似用户级线程</a:t>
            </a:r>
            <a:endParaRPr kumimoji="1" lang="en-US" altLang="zh-CN" dirty="0"/>
          </a:p>
          <a:p>
            <a:pPr lvl="2"/>
            <a:r>
              <a:rPr kumimoji="1" lang="zh-CN" altLang="en-US" dirty="0"/>
              <a:t>但控制方式，数据交互比线程灵活</a:t>
            </a:r>
            <a:endParaRPr kumimoji="1" lang="en-US" altLang="zh-CN" dirty="0"/>
          </a:p>
          <a:p>
            <a:pPr lvl="1"/>
            <a:r>
              <a:rPr kumimoji="1" lang="zh-CN" altLang="en-US" dirty="0"/>
              <a:t>更像函数调用</a:t>
            </a:r>
            <a:endParaRPr kumimoji="1" lang="en-US" altLang="zh-CN" dirty="0"/>
          </a:p>
          <a:p>
            <a:pPr lvl="2"/>
            <a:r>
              <a:rPr kumimoji="1" lang="zh-CN" altLang="en-US" dirty="0"/>
              <a:t>但可以有多个入口：破坏了现代程序设计思想中函数单入口的原则</a:t>
            </a:r>
            <a:endParaRPr kumimoji="1" lang="en-US" altLang="zh-CN" dirty="0"/>
          </a:p>
          <a:p>
            <a:pPr lvl="1"/>
            <a:r>
              <a:rPr kumimoji="1" lang="zh-CN" altLang="en-US" dirty="0"/>
              <a:t>更低资源消耗</a:t>
            </a:r>
            <a:endParaRPr kumimoji="1" lang="en-US" altLang="zh-CN" dirty="0"/>
          </a:p>
          <a:p>
            <a:pPr lvl="1"/>
            <a:endParaRPr kumimoji="1" lang="zh-CN" altLang="en-US" dirty="0"/>
          </a:p>
        </p:txBody>
      </p:sp>
      <p:sp>
        <p:nvSpPr>
          <p:cNvPr id="4" name="日期占位符 3"/>
          <p:cNvSpPr>
            <a:spLocks noGrp="1"/>
          </p:cNvSpPr>
          <p:nvPr>
            <p:ph type="dt" sz="half" idx="10"/>
          </p:nvPr>
        </p:nvSpPr>
        <p:spPr/>
        <p:txBody>
          <a:bodyPr/>
          <a:lstStyle/>
          <a:p>
            <a:fld id="{75FA8B9D-F670-49DA-8C1F-19BDEDCA8C4D}" type="datetime1">
              <a:rPr lang="en-US" altLang="zh-CN" smtClean="0"/>
              <a:t>12/28/2019</a:t>
            </a:fld>
            <a:endParaRPr lang="zh-CN" altLang="en-US"/>
          </a:p>
        </p:txBody>
      </p:sp>
      <p:sp>
        <p:nvSpPr>
          <p:cNvPr id="5" name="页脚占位符 4"/>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p>
        </p:txBody>
      </p:sp>
      <p:sp>
        <p:nvSpPr>
          <p:cNvPr id="6" name="幻灯片编号占位符 5"/>
          <p:cNvSpPr>
            <a:spLocks noGrp="1"/>
          </p:cNvSpPr>
          <p:nvPr>
            <p:ph type="sldNum" sz="quarter" idx="12"/>
          </p:nvPr>
        </p:nvSpPr>
        <p:spPr/>
        <p:txBody>
          <a:bodyPr/>
          <a:lstStyle/>
          <a:p>
            <a:fld id="{B09550E6-D85C-43A8-841D-66A200A3DB30}" type="slidenum">
              <a:rPr lang="zh-CN" altLang="en-US" smtClean="0"/>
              <a:t>115</a:t>
            </a:fld>
            <a:endParaRPr lang="zh-CN" altLang="en-US"/>
          </a:p>
        </p:txBody>
      </p:sp>
    </p:spTree>
    <p:extLst>
      <p:ext uri="{BB962C8B-B14F-4D97-AF65-F5344CB8AC3E}">
        <p14:creationId xmlns:p14="http://schemas.microsoft.com/office/powerpoint/2010/main" val="53369535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a:t>go-routine</a:t>
            </a:r>
            <a:endParaRPr kumimoji="1" lang="zh-CN" altLang="en-US"/>
          </a:p>
        </p:txBody>
      </p:sp>
      <p:sp>
        <p:nvSpPr>
          <p:cNvPr id="3" name="内容占位符 2"/>
          <p:cNvSpPr>
            <a:spLocks noGrp="1"/>
          </p:cNvSpPr>
          <p:nvPr>
            <p:ph idx="1"/>
          </p:nvPr>
        </p:nvSpPr>
        <p:spPr/>
        <p:txBody>
          <a:bodyPr>
            <a:normAutofit fontScale="70000" lnSpcReduction="20000"/>
          </a:bodyPr>
          <a:lstStyle/>
          <a:p>
            <a:r>
              <a:rPr kumimoji="1" lang="en-US" altLang="zh-CN"/>
              <a:t>Goroutines are part of making concurrency easy to use. The idea, which has been around for a while, is to multiplex independently executing functions—coroutines—onto a set of threads. When a coroutine blocks, such as by calling a blocking system call, the run-time automatically moves other coroutines on the same operating system thread to a different, runnable thread so they won't be blocked. The programmer sees none of this, which is the point. The result, which we call goroutines, can be very cheap: unless they spend a lot of time in long-running system calls, they cost little more than the memory for the stack, which is just a few kilobytes.</a:t>
            </a:r>
          </a:p>
          <a:p>
            <a:pPr marL="0" indent="0" algn="r">
              <a:buNone/>
            </a:pPr>
            <a:r>
              <a:rPr kumimoji="1" lang="en-US" altLang="zh-CN" i="1"/>
              <a:t>Why goroutines instead of threads? </a:t>
            </a:r>
            <a:endParaRPr kumimoji="1" lang="zh-CN" altLang="en-US" i="1"/>
          </a:p>
        </p:txBody>
      </p:sp>
      <p:sp>
        <p:nvSpPr>
          <p:cNvPr id="4" name="日期占位符 3"/>
          <p:cNvSpPr>
            <a:spLocks noGrp="1"/>
          </p:cNvSpPr>
          <p:nvPr>
            <p:ph type="dt" sz="half" idx="10"/>
          </p:nvPr>
        </p:nvSpPr>
        <p:spPr/>
        <p:txBody>
          <a:bodyPr/>
          <a:lstStyle/>
          <a:p>
            <a:fld id="{75FA8B9D-F670-49DA-8C1F-19BDEDCA8C4D}" type="datetime1">
              <a:rPr lang="en-US" altLang="zh-CN" smtClean="0"/>
              <a:t>12/28/2019</a:t>
            </a:fld>
            <a:endParaRPr lang="zh-CN" altLang="en-US"/>
          </a:p>
        </p:txBody>
      </p:sp>
      <p:sp>
        <p:nvSpPr>
          <p:cNvPr id="5" name="页脚占位符 4"/>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p>
        </p:txBody>
      </p:sp>
      <p:sp>
        <p:nvSpPr>
          <p:cNvPr id="6" name="幻灯片编号占位符 5"/>
          <p:cNvSpPr>
            <a:spLocks noGrp="1"/>
          </p:cNvSpPr>
          <p:nvPr>
            <p:ph type="sldNum" sz="quarter" idx="12"/>
          </p:nvPr>
        </p:nvSpPr>
        <p:spPr/>
        <p:txBody>
          <a:bodyPr/>
          <a:lstStyle/>
          <a:p>
            <a:fld id="{B09550E6-D85C-43A8-841D-66A200A3DB30}" type="slidenum">
              <a:rPr lang="zh-CN" altLang="en-US" smtClean="0"/>
              <a:t>116</a:t>
            </a:fld>
            <a:endParaRPr lang="zh-CN" altLang="en-US"/>
          </a:p>
        </p:txBody>
      </p:sp>
    </p:spTree>
    <p:extLst>
      <p:ext uri="{BB962C8B-B14F-4D97-AF65-F5344CB8AC3E}">
        <p14:creationId xmlns:p14="http://schemas.microsoft.com/office/powerpoint/2010/main" val="66088431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并发方案演变</a:t>
            </a:r>
          </a:p>
        </p:txBody>
      </p:sp>
      <p:sp>
        <p:nvSpPr>
          <p:cNvPr id="3" name="内容占位符 2"/>
          <p:cNvSpPr>
            <a:spLocks noGrp="1"/>
          </p:cNvSpPr>
          <p:nvPr>
            <p:ph idx="1"/>
          </p:nvPr>
        </p:nvSpPr>
        <p:spPr/>
        <p:txBody>
          <a:bodyPr/>
          <a:lstStyle/>
          <a:p>
            <a:r>
              <a:rPr kumimoji="1" lang="zh-CN" altLang="en-US" dirty="0"/>
              <a:t>多线程 </a:t>
            </a:r>
            <a:r>
              <a:rPr kumimoji="1" lang="en-US" altLang="zh-CN" dirty="0" err="1"/>
              <a:t>vs</a:t>
            </a:r>
            <a:r>
              <a:rPr kumimoji="1" lang="en-US" altLang="zh-CN" dirty="0"/>
              <a:t> </a:t>
            </a:r>
            <a:r>
              <a:rPr kumimoji="1" lang="zh-CN" altLang="en-US" dirty="0"/>
              <a:t>单线程</a:t>
            </a:r>
          </a:p>
        </p:txBody>
      </p:sp>
      <p:sp>
        <p:nvSpPr>
          <p:cNvPr id="4" name="日期占位符 3"/>
          <p:cNvSpPr>
            <a:spLocks noGrp="1"/>
          </p:cNvSpPr>
          <p:nvPr>
            <p:ph type="dt" sz="half" idx="10"/>
          </p:nvPr>
        </p:nvSpPr>
        <p:spPr/>
        <p:txBody>
          <a:bodyPr/>
          <a:lstStyle/>
          <a:p>
            <a:fld id="{75FA8B9D-F670-49DA-8C1F-19BDEDCA8C4D}" type="datetime1">
              <a:rPr lang="en-US" altLang="zh-CN" smtClean="0"/>
              <a:t>12/28/2019</a:t>
            </a:fld>
            <a:endParaRPr lang="zh-CN" altLang="en-US"/>
          </a:p>
        </p:txBody>
      </p:sp>
      <p:sp>
        <p:nvSpPr>
          <p:cNvPr id="5" name="页脚占位符 4"/>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p>
        </p:txBody>
      </p:sp>
      <p:sp>
        <p:nvSpPr>
          <p:cNvPr id="6" name="幻灯片编号占位符 5"/>
          <p:cNvSpPr>
            <a:spLocks noGrp="1"/>
          </p:cNvSpPr>
          <p:nvPr>
            <p:ph type="sldNum" sz="quarter" idx="12"/>
          </p:nvPr>
        </p:nvSpPr>
        <p:spPr/>
        <p:txBody>
          <a:bodyPr/>
          <a:lstStyle/>
          <a:p>
            <a:fld id="{B09550E6-D85C-43A8-841D-66A200A3DB30}" type="slidenum">
              <a:rPr lang="zh-CN" altLang="en-US" smtClean="0"/>
              <a:t>117</a:t>
            </a:fld>
            <a:endParaRPr lang="zh-CN" altLang="en-US"/>
          </a:p>
        </p:txBody>
      </p:sp>
      <p:pic>
        <p:nvPicPr>
          <p:cNvPr id="9" name="图片 8"/>
          <p:cNvPicPr>
            <a:picLocks noChangeAspect="1"/>
          </p:cNvPicPr>
          <p:nvPr/>
        </p:nvPicPr>
        <p:blipFill>
          <a:blip r:embed="rId2">
            <a:clrChange>
              <a:clrFrom>
                <a:srgbClr val="FFFFFF"/>
              </a:clrFrom>
              <a:clrTo>
                <a:srgbClr val="FFFFFF">
                  <a:alpha val="0"/>
                </a:srgbClr>
              </a:clrTo>
            </a:clrChange>
          </a:blip>
          <a:stretch>
            <a:fillRect/>
          </a:stretch>
        </p:blipFill>
        <p:spPr>
          <a:xfrm>
            <a:off x="881449" y="2527300"/>
            <a:ext cx="2242752" cy="1185455"/>
          </a:xfrm>
          <a:prstGeom prst="rect">
            <a:avLst/>
          </a:prstGeom>
          <a:ln>
            <a:noFill/>
          </a:ln>
          <a:effectLst>
            <a:outerShdw blurRad="292100" dist="139700" dir="2700000" algn="tl" rotWithShape="0">
              <a:srgbClr val="333333">
                <a:alpha val="65000"/>
              </a:srgbClr>
            </a:outerShdw>
          </a:effectLst>
        </p:spPr>
      </p:pic>
      <p:pic>
        <p:nvPicPr>
          <p:cNvPr id="10" name="图片 9"/>
          <p:cNvPicPr>
            <a:picLocks noChangeAspect="1"/>
          </p:cNvPicPr>
          <p:nvPr/>
        </p:nvPicPr>
        <p:blipFill>
          <a:blip r:embed="rId3">
            <a:clrChange>
              <a:clrFrom>
                <a:srgbClr val="FFFFFF"/>
              </a:clrFrom>
              <a:clrTo>
                <a:srgbClr val="FFFFFF">
                  <a:alpha val="0"/>
                </a:srgbClr>
              </a:clrTo>
            </a:clrChange>
          </a:blip>
          <a:stretch>
            <a:fillRect/>
          </a:stretch>
        </p:blipFill>
        <p:spPr>
          <a:xfrm>
            <a:off x="5665315" y="2207651"/>
            <a:ext cx="2312950" cy="1505104"/>
          </a:xfrm>
          <a:prstGeom prst="rect">
            <a:avLst/>
          </a:prstGeom>
          <a:ln>
            <a:noFill/>
          </a:ln>
          <a:effectLst>
            <a:outerShdw blurRad="292100" dist="139700" dir="2700000" algn="tl" rotWithShape="0">
              <a:srgbClr val="333333">
                <a:alpha val="65000"/>
              </a:srgbClr>
            </a:outerShdw>
          </a:effectLst>
        </p:spPr>
      </p:pic>
      <p:pic>
        <p:nvPicPr>
          <p:cNvPr id="11" name="图片 10"/>
          <p:cNvPicPr>
            <a:picLocks noChangeAspect="1"/>
          </p:cNvPicPr>
          <p:nvPr/>
        </p:nvPicPr>
        <p:blipFill>
          <a:blip r:embed="rId4">
            <a:clrChange>
              <a:clrFrom>
                <a:srgbClr val="FFFFFF"/>
              </a:clrFrom>
              <a:clrTo>
                <a:srgbClr val="FFFFFF">
                  <a:alpha val="0"/>
                </a:srgbClr>
              </a:clrTo>
            </a:clrChange>
          </a:blip>
          <a:stretch>
            <a:fillRect/>
          </a:stretch>
        </p:blipFill>
        <p:spPr>
          <a:xfrm>
            <a:off x="881449" y="4778090"/>
            <a:ext cx="2594897" cy="555812"/>
          </a:xfrm>
          <a:prstGeom prst="rect">
            <a:avLst/>
          </a:prstGeom>
          <a:ln>
            <a:noFill/>
          </a:ln>
          <a:effectLst>
            <a:outerShdw blurRad="292100" dist="139700" dir="2700000" algn="tl" rotWithShape="0">
              <a:srgbClr val="333333">
                <a:alpha val="65000"/>
              </a:srgbClr>
            </a:outerShdw>
          </a:effectLst>
        </p:spPr>
      </p:pic>
      <p:pic>
        <p:nvPicPr>
          <p:cNvPr id="12" name="图片 11"/>
          <p:cNvPicPr>
            <a:picLocks noChangeAspect="1"/>
          </p:cNvPicPr>
          <p:nvPr/>
        </p:nvPicPr>
        <p:blipFill>
          <a:blip r:embed="rId5"/>
          <a:stretch>
            <a:fillRect/>
          </a:stretch>
        </p:blipFill>
        <p:spPr>
          <a:xfrm>
            <a:off x="4690082" y="4483100"/>
            <a:ext cx="3288183" cy="883699"/>
          </a:xfrm>
          <a:prstGeom prst="rect">
            <a:avLst/>
          </a:prstGeom>
          <a:ln>
            <a:noFill/>
          </a:ln>
          <a:effectLst>
            <a:outerShdw blurRad="292100" dist="139700" dir="2700000" algn="tl" rotWithShape="0">
              <a:srgbClr val="333333">
                <a:alpha val="65000"/>
              </a:srgbClr>
            </a:outerShdw>
          </a:effectLst>
        </p:spPr>
      </p:pic>
      <p:pic>
        <p:nvPicPr>
          <p:cNvPr id="13" name="图片 12"/>
          <p:cNvPicPr>
            <a:picLocks noChangeAspect="1"/>
          </p:cNvPicPr>
          <p:nvPr/>
        </p:nvPicPr>
        <p:blipFill>
          <a:blip r:embed="rId6"/>
          <a:stretch>
            <a:fillRect/>
          </a:stretch>
        </p:blipFill>
        <p:spPr>
          <a:xfrm>
            <a:off x="3706849" y="2461512"/>
            <a:ext cx="1307603" cy="68808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81739569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参考资料</a:t>
            </a:r>
          </a:p>
        </p:txBody>
      </p:sp>
      <p:sp>
        <p:nvSpPr>
          <p:cNvPr id="3" name="内容占位符 2"/>
          <p:cNvSpPr>
            <a:spLocks noGrp="1"/>
          </p:cNvSpPr>
          <p:nvPr>
            <p:ph idx="1"/>
          </p:nvPr>
        </p:nvSpPr>
        <p:spPr/>
        <p:txBody>
          <a:bodyPr>
            <a:normAutofit fontScale="92500"/>
          </a:bodyPr>
          <a:lstStyle/>
          <a:p>
            <a:r>
              <a:rPr lang="en-US" altLang="zh-CN" dirty="0">
                <a:hlinkClick r:id="rId2"/>
              </a:rPr>
              <a:t>http://en.wikipedia.org/wiki/Thread_(computing)</a:t>
            </a:r>
          </a:p>
          <a:p>
            <a:r>
              <a:rPr lang="en-US" altLang="zh-CN" dirty="0">
                <a:hlinkClick r:id="rId2"/>
              </a:rPr>
              <a:t>http://en.wikipedia.org/wiki/Coroutine</a:t>
            </a:r>
            <a:endParaRPr lang="en-US" altLang="zh-CN" dirty="0"/>
          </a:p>
          <a:p>
            <a:r>
              <a:rPr lang="en-US" altLang="zh-CN" dirty="0">
                <a:hlinkClick r:id="rId3"/>
              </a:rPr>
              <a:t>http://en.wikipedia.org/wiki/POSIX_Threads</a:t>
            </a:r>
            <a:endParaRPr lang="en-US" altLang="zh-CN" dirty="0"/>
          </a:p>
          <a:p>
            <a:r>
              <a:rPr lang="en-US" altLang="zh-CN" dirty="0">
                <a:hlinkClick r:id="rId4"/>
              </a:rPr>
              <a:t>http://msdn.microsoft.com/en-us/library/windows/desktop/ms684841(v=vs.85).aspx</a:t>
            </a:r>
            <a:endParaRPr lang="en-US" altLang="zh-CN" dirty="0"/>
          </a:p>
          <a:p>
            <a:endParaRPr lang="en-US" altLang="zh-CN" dirty="0"/>
          </a:p>
          <a:p>
            <a:endParaRPr lang="zh-CN" altLang="en-US" dirty="0"/>
          </a:p>
        </p:txBody>
      </p:sp>
      <p:sp>
        <p:nvSpPr>
          <p:cNvPr id="4" name="日期占位符 3"/>
          <p:cNvSpPr>
            <a:spLocks noGrp="1"/>
          </p:cNvSpPr>
          <p:nvPr>
            <p:ph type="dt" sz="half" idx="10"/>
          </p:nvPr>
        </p:nvSpPr>
        <p:spPr/>
        <p:txBody>
          <a:bodyPr/>
          <a:lstStyle/>
          <a:p>
            <a:fld id="{75FA8B9D-F670-49DA-8C1F-19BDEDCA8C4D}" type="datetime1">
              <a:rPr lang="en-US" altLang="zh-CN" smtClean="0"/>
              <a:t>12/28/2019</a:t>
            </a:fld>
            <a:endParaRPr lang="zh-CN" altLang="en-US"/>
          </a:p>
        </p:txBody>
      </p:sp>
      <p:sp>
        <p:nvSpPr>
          <p:cNvPr id="5" name="页脚占位符 4"/>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p>
        </p:txBody>
      </p:sp>
      <p:sp>
        <p:nvSpPr>
          <p:cNvPr id="6" name="灯片编号占位符 5"/>
          <p:cNvSpPr>
            <a:spLocks noGrp="1"/>
          </p:cNvSpPr>
          <p:nvPr>
            <p:ph type="sldNum" sz="quarter" idx="12"/>
          </p:nvPr>
        </p:nvSpPr>
        <p:spPr/>
        <p:txBody>
          <a:bodyPr/>
          <a:lstStyle/>
          <a:p>
            <a:fld id="{B09550E6-D85C-43A8-841D-66A200A3DB30}" type="slidenum">
              <a:rPr lang="zh-CN" altLang="en-US" smtClean="0"/>
              <a:t>118</a:t>
            </a:fld>
            <a:endParaRPr lang="zh-CN" altLang="en-US"/>
          </a:p>
        </p:txBody>
      </p:sp>
    </p:spTree>
    <p:extLst>
      <p:ext uri="{BB962C8B-B14F-4D97-AF65-F5344CB8AC3E}">
        <p14:creationId xmlns:p14="http://schemas.microsoft.com/office/powerpoint/2010/main" val="105808547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nvPr>
        </p:nvSpPr>
        <p:spPr/>
        <p:txBody>
          <a:bodyPr/>
          <a:lstStyle/>
          <a:p>
            <a:r>
              <a:rPr lang="zh-CN" altLang="en-US" dirty="0"/>
              <a:t>谢谢！</a:t>
            </a:r>
          </a:p>
        </p:txBody>
      </p:sp>
      <p:sp>
        <p:nvSpPr>
          <p:cNvPr id="8" name="文本占位符 7"/>
          <p:cNvSpPr>
            <a:spLocks noGrp="1"/>
          </p:cNvSpPr>
          <p:nvPr>
            <p:ph type="body" idx="1"/>
          </p:nvPr>
        </p:nvSpPr>
        <p:spPr/>
        <p:txBody>
          <a:bodyPr/>
          <a:lstStyle/>
          <a:p>
            <a:endParaRPr lang="zh-CN" altLang="en-US"/>
          </a:p>
        </p:txBody>
      </p:sp>
      <p:sp>
        <p:nvSpPr>
          <p:cNvPr id="4" name="日期占位符 3"/>
          <p:cNvSpPr>
            <a:spLocks noGrp="1"/>
          </p:cNvSpPr>
          <p:nvPr>
            <p:ph type="dt" sz="half" idx="10"/>
          </p:nvPr>
        </p:nvSpPr>
        <p:spPr/>
        <p:txBody>
          <a:bodyPr/>
          <a:lstStyle/>
          <a:p>
            <a:fld id="{E3B577F2-A1E3-4121-8658-3CFF8200BCB4}" type="datetime1">
              <a:rPr lang="en-US" altLang="zh-CN" smtClean="0"/>
              <a:t>12/28/2019</a:t>
            </a:fld>
            <a:endParaRPr lang="zh-CN" altLang="en-US"/>
          </a:p>
        </p:txBody>
      </p:sp>
      <p:sp>
        <p:nvSpPr>
          <p:cNvPr id="5" name="页脚占位符 4"/>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p>
        </p:txBody>
      </p:sp>
      <p:sp>
        <p:nvSpPr>
          <p:cNvPr id="6" name="灯片编号占位符 5"/>
          <p:cNvSpPr>
            <a:spLocks noGrp="1"/>
          </p:cNvSpPr>
          <p:nvPr>
            <p:ph type="sldNum" sz="quarter" idx="12"/>
          </p:nvPr>
        </p:nvSpPr>
        <p:spPr/>
        <p:txBody>
          <a:bodyPr/>
          <a:lstStyle/>
          <a:p>
            <a:fld id="{B09550E6-D85C-43A8-841D-66A200A3DB30}" type="slidenum">
              <a:rPr lang="zh-CN" altLang="en-US" smtClean="0"/>
              <a:t>119</a:t>
            </a:fld>
            <a:endParaRPr lang="zh-CN" altLang="en-US"/>
          </a:p>
        </p:txBody>
      </p:sp>
    </p:spTree>
    <p:extLst>
      <p:ext uri="{BB962C8B-B14F-4D97-AF65-F5344CB8AC3E}">
        <p14:creationId xmlns:p14="http://schemas.microsoft.com/office/powerpoint/2010/main" val="38751016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47D9705F-3B28-0849-999C-725BB3B5F08F}"/>
              </a:ext>
            </a:extLst>
          </p:cNvPr>
          <p:cNvSpPr>
            <a:spLocks noGrp="1"/>
          </p:cNvSpPr>
          <p:nvPr>
            <p:ph type="dt" sz="half" idx="10"/>
          </p:nvPr>
        </p:nvSpPr>
        <p:spPr/>
        <p:txBody>
          <a:bodyPr/>
          <a:lstStyle/>
          <a:p>
            <a:fld id="{75FA8B9D-F670-49DA-8C1F-19BDEDCA8C4D}" type="datetime1">
              <a:rPr lang="en-US" altLang="zh-CN" smtClean="0"/>
              <a:t>12/28/2019</a:t>
            </a:fld>
            <a:endParaRPr lang="zh-CN" altLang="en-US"/>
          </a:p>
        </p:txBody>
      </p:sp>
      <p:sp>
        <p:nvSpPr>
          <p:cNvPr id="5" name="页脚占位符 4">
            <a:extLst>
              <a:ext uri="{FF2B5EF4-FFF2-40B4-BE49-F238E27FC236}">
                <a16:creationId xmlns:a16="http://schemas.microsoft.com/office/drawing/2014/main" id="{E74B4F8E-92D7-1D44-88AF-5D9A225C08EA}"/>
              </a:ext>
            </a:extLst>
          </p:cNvPr>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p>
        </p:txBody>
      </p:sp>
      <p:sp>
        <p:nvSpPr>
          <p:cNvPr id="6" name="灯片编号占位符 5">
            <a:extLst>
              <a:ext uri="{FF2B5EF4-FFF2-40B4-BE49-F238E27FC236}">
                <a16:creationId xmlns:a16="http://schemas.microsoft.com/office/drawing/2014/main" id="{CA2577CC-7FC4-BF48-BE2C-B596D7260DCC}"/>
              </a:ext>
            </a:extLst>
          </p:cNvPr>
          <p:cNvSpPr>
            <a:spLocks noGrp="1"/>
          </p:cNvSpPr>
          <p:nvPr>
            <p:ph type="sldNum" sz="quarter" idx="12"/>
          </p:nvPr>
        </p:nvSpPr>
        <p:spPr/>
        <p:txBody>
          <a:bodyPr/>
          <a:lstStyle/>
          <a:p>
            <a:fld id="{B09550E6-D85C-43A8-841D-66A200A3DB30}" type="slidenum">
              <a:rPr lang="zh-CN" altLang="en-US" smtClean="0"/>
              <a:t>12</a:t>
            </a:fld>
            <a:endParaRPr lang="zh-CN" altLang="en-US"/>
          </a:p>
        </p:txBody>
      </p:sp>
      <p:pic>
        <p:nvPicPr>
          <p:cNvPr id="7" name="图片 6">
            <a:extLst>
              <a:ext uri="{FF2B5EF4-FFF2-40B4-BE49-F238E27FC236}">
                <a16:creationId xmlns:a16="http://schemas.microsoft.com/office/drawing/2014/main" id="{38D3D859-A5E6-6E45-B116-ACF13F7F4A97}"/>
              </a:ext>
            </a:extLst>
          </p:cNvPr>
          <p:cNvPicPr>
            <a:picLocks noChangeAspect="1"/>
          </p:cNvPicPr>
          <p:nvPr/>
        </p:nvPicPr>
        <p:blipFill>
          <a:blip r:embed="rId2"/>
          <a:stretch>
            <a:fillRect/>
          </a:stretch>
        </p:blipFill>
        <p:spPr>
          <a:xfrm>
            <a:off x="0" y="1543050"/>
            <a:ext cx="4152900" cy="3771900"/>
          </a:xfrm>
          <a:prstGeom prst="rect">
            <a:avLst/>
          </a:prstGeom>
        </p:spPr>
      </p:pic>
      <p:pic>
        <p:nvPicPr>
          <p:cNvPr id="8" name="图片 7">
            <a:extLst>
              <a:ext uri="{FF2B5EF4-FFF2-40B4-BE49-F238E27FC236}">
                <a16:creationId xmlns:a16="http://schemas.microsoft.com/office/drawing/2014/main" id="{30D50DF7-9B8E-EF44-AE59-8012E87270D7}"/>
              </a:ext>
            </a:extLst>
          </p:cNvPr>
          <p:cNvPicPr>
            <a:picLocks noChangeAspect="1"/>
          </p:cNvPicPr>
          <p:nvPr/>
        </p:nvPicPr>
        <p:blipFill>
          <a:blip r:embed="rId3"/>
          <a:stretch>
            <a:fillRect/>
          </a:stretch>
        </p:blipFill>
        <p:spPr>
          <a:xfrm>
            <a:off x="3944848" y="1294878"/>
            <a:ext cx="5466348" cy="4268244"/>
          </a:xfrm>
          <a:prstGeom prst="rect">
            <a:avLst/>
          </a:prstGeom>
        </p:spPr>
      </p:pic>
    </p:spTree>
    <p:extLst>
      <p:ext uri="{BB962C8B-B14F-4D97-AF65-F5344CB8AC3E}">
        <p14:creationId xmlns:p14="http://schemas.microsoft.com/office/powerpoint/2010/main" val="39459243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602" name="Rectangle 2"/>
          <p:cNvSpPr>
            <a:spLocks noGrp="1" noChangeArrowheads="1"/>
          </p:cNvSpPr>
          <p:nvPr>
            <p:ph type="title"/>
          </p:nvPr>
        </p:nvSpPr>
        <p:spPr/>
        <p:txBody>
          <a:bodyPr/>
          <a:lstStyle/>
          <a:p>
            <a:r>
              <a:rPr lang="zh-CN" altLang="en-US" dirty="0"/>
              <a:t>进程</a:t>
            </a:r>
            <a:r>
              <a:rPr lang="en-US" altLang="zh-CN" dirty="0"/>
              <a:t>—</a:t>
            </a:r>
            <a:r>
              <a:rPr lang="zh-CN" altLang="en-US" dirty="0"/>
              <a:t>定义和特征</a:t>
            </a:r>
          </a:p>
        </p:txBody>
      </p:sp>
      <p:sp>
        <p:nvSpPr>
          <p:cNvPr id="281603" name="Rectangle 3"/>
          <p:cNvSpPr>
            <a:spLocks noGrp="1" noChangeArrowheads="1"/>
          </p:cNvSpPr>
          <p:nvPr>
            <p:ph type="body" idx="1"/>
          </p:nvPr>
        </p:nvSpPr>
        <p:spPr/>
        <p:txBody>
          <a:bodyPr>
            <a:normAutofit fontScale="70000" lnSpcReduction="20000"/>
          </a:bodyPr>
          <a:lstStyle/>
          <a:p>
            <a:r>
              <a:rPr lang="zh-CN" altLang="en-US" dirty="0"/>
              <a:t>动态性</a:t>
            </a:r>
          </a:p>
          <a:p>
            <a:pPr lvl="1"/>
            <a:r>
              <a:rPr lang="zh-CN" altLang="en-US" dirty="0"/>
              <a:t>进程对应程序的执行</a:t>
            </a:r>
          </a:p>
          <a:p>
            <a:pPr lvl="1"/>
            <a:r>
              <a:rPr lang="zh-CN" altLang="en-US" dirty="0"/>
              <a:t>进程是动态产生，动态消亡的</a:t>
            </a:r>
          </a:p>
          <a:p>
            <a:r>
              <a:rPr lang="zh-CN" altLang="en-US" dirty="0"/>
              <a:t>独立性</a:t>
            </a:r>
            <a:endParaRPr lang="en-US" altLang="zh-CN" dirty="0"/>
          </a:p>
          <a:p>
            <a:pPr lvl="1"/>
            <a:r>
              <a:rPr lang="zh-CN" altLang="en-US" dirty="0"/>
              <a:t>各进程的地址空间相互独立，除非采用进程间通信手段</a:t>
            </a:r>
          </a:p>
          <a:p>
            <a:r>
              <a:rPr lang="zh-CN" altLang="en-US" dirty="0"/>
              <a:t>并发性</a:t>
            </a:r>
            <a:endParaRPr lang="en-US" altLang="zh-CN" dirty="0"/>
          </a:p>
          <a:p>
            <a:pPr lvl="1"/>
            <a:r>
              <a:rPr lang="zh-CN" altLang="en-US" dirty="0"/>
              <a:t>任何进程都可以同其他进程一起向前推进</a:t>
            </a:r>
          </a:p>
          <a:p>
            <a:r>
              <a:rPr lang="zh-CN" altLang="en-US" dirty="0"/>
              <a:t>异步性</a:t>
            </a:r>
            <a:endParaRPr lang="en-US" altLang="zh-CN" dirty="0"/>
          </a:p>
          <a:p>
            <a:pPr lvl="1"/>
            <a:r>
              <a:rPr lang="zh-CN" altLang="en-US" dirty="0"/>
              <a:t>每个进程都以其相对独立的不可预知的速度向前推进</a:t>
            </a:r>
          </a:p>
          <a:p>
            <a:r>
              <a:rPr lang="zh-CN" altLang="en-US" dirty="0"/>
              <a:t>结构化</a:t>
            </a:r>
            <a:endParaRPr lang="en-US" altLang="zh-CN" dirty="0"/>
          </a:p>
          <a:p>
            <a:pPr lvl="1"/>
            <a:r>
              <a:rPr lang="zh-CN" altLang="en-US" dirty="0"/>
              <a:t>进程 = 代码段 + 数据段 + </a:t>
            </a:r>
            <a:r>
              <a:rPr lang="en-US" altLang="zh-CN" dirty="0"/>
              <a:t>PCB</a:t>
            </a:r>
          </a:p>
        </p:txBody>
      </p:sp>
      <p:sp>
        <p:nvSpPr>
          <p:cNvPr id="2" name="日期占位符 1"/>
          <p:cNvSpPr>
            <a:spLocks noGrp="1"/>
          </p:cNvSpPr>
          <p:nvPr>
            <p:ph type="dt" sz="half" idx="10"/>
          </p:nvPr>
        </p:nvSpPr>
        <p:spPr/>
        <p:txBody>
          <a:bodyPr/>
          <a:lstStyle/>
          <a:p>
            <a:fld id="{D70537F4-2CCD-40D4-A362-94AC72FD25A5}" type="datetime1">
              <a:rPr lang="en-US" altLang="zh-CN" smtClean="0"/>
              <a:t>12/28/2019</a:t>
            </a:fld>
            <a:endParaRPr lang="zh-CN" altLang="en-US"/>
          </a:p>
        </p:txBody>
      </p:sp>
      <p:sp>
        <p:nvSpPr>
          <p:cNvPr id="3" name="页脚占位符 2"/>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p>
        </p:txBody>
      </p:sp>
      <p:sp>
        <p:nvSpPr>
          <p:cNvPr id="4" name="灯片编号占位符 3"/>
          <p:cNvSpPr>
            <a:spLocks noGrp="1"/>
          </p:cNvSpPr>
          <p:nvPr>
            <p:ph type="sldNum" sz="quarter" idx="12"/>
          </p:nvPr>
        </p:nvSpPr>
        <p:spPr/>
        <p:txBody>
          <a:bodyPr/>
          <a:lstStyle/>
          <a:p>
            <a:fld id="{B09550E6-D85C-43A8-841D-66A200A3DB30}" type="slidenum">
              <a:rPr lang="zh-CN" altLang="en-US" smtClean="0"/>
              <a:t>13</a:t>
            </a:fld>
            <a:endParaRPr lang="zh-CN" altLang="en-US"/>
          </a:p>
        </p:txBody>
      </p:sp>
    </p:spTree>
    <p:extLst>
      <p:ext uri="{BB962C8B-B14F-4D97-AF65-F5344CB8AC3E}">
        <p14:creationId xmlns:p14="http://schemas.microsoft.com/office/powerpoint/2010/main" val="30692498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81603">
                                            <p:txEl>
                                              <p:pRg st="0" end="0"/>
                                            </p:txEl>
                                          </p:spTgt>
                                        </p:tgtEl>
                                        <p:attrNameLst>
                                          <p:attrName>style.visibility</p:attrName>
                                        </p:attrNameLst>
                                      </p:cBhvr>
                                      <p:to>
                                        <p:strVal val="visible"/>
                                      </p:to>
                                    </p:set>
                                    <p:animEffect transition="in" filter="fade">
                                      <p:cBhvr>
                                        <p:cTn id="7" dur="500"/>
                                        <p:tgtEl>
                                          <p:spTgt spid="28160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81603">
                                            <p:txEl>
                                              <p:pRg st="1" end="1"/>
                                            </p:txEl>
                                          </p:spTgt>
                                        </p:tgtEl>
                                        <p:attrNameLst>
                                          <p:attrName>style.visibility</p:attrName>
                                        </p:attrNameLst>
                                      </p:cBhvr>
                                      <p:to>
                                        <p:strVal val="visible"/>
                                      </p:to>
                                    </p:set>
                                    <p:animEffect transition="in" filter="fade">
                                      <p:cBhvr>
                                        <p:cTn id="10" dur="500"/>
                                        <p:tgtEl>
                                          <p:spTgt spid="28160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81603">
                                            <p:txEl>
                                              <p:pRg st="2" end="2"/>
                                            </p:txEl>
                                          </p:spTgt>
                                        </p:tgtEl>
                                        <p:attrNameLst>
                                          <p:attrName>style.visibility</p:attrName>
                                        </p:attrNameLst>
                                      </p:cBhvr>
                                      <p:to>
                                        <p:strVal val="visible"/>
                                      </p:to>
                                    </p:set>
                                    <p:animEffect transition="in" filter="fade">
                                      <p:cBhvr>
                                        <p:cTn id="13" dur="500"/>
                                        <p:tgtEl>
                                          <p:spTgt spid="28160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81603">
                                            <p:txEl>
                                              <p:pRg st="3" end="3"/>
                                            </p:txEl>
                                          </p:spTgt>
                                        </p:tgtEl>
                                        <p:attrNameLst>
                                          <p:attrName>style.visibility</p:attrName>
                                        </p:attrNameLst>
                                      </p:cBhvr>
                                      <p:to>
                                        <p:strVal val="visible"/>
                                      </p:to>
                                    </p:set>
                                    <p:animEffect transition="in" filter="fade">
                                      <p:cBhvr>
                                        <p:cTn id="18" dur="500"/>
                                        <p:tgtEl>
                                          <p:spTgt spid="28160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81603">
                                            <p:txEl>
                                              <p:pRg st="4" end="4"/>
                                            </p:txEl>
                                          </p:spTgt>
                                        </p:tgtEl>
                                        <p:attrNameLst>
                                          <p:attrName>style.visibility</p:attrName>
                                        </p:attrNameLst>
                                      </p:cBhvr>
                                      <p:to>
                                        <p:strVal val="visible"/>
                                      </p:to>
                                    </p:set>
                                    <p:animEffect transition="in" filter="fade">
                                      <p:cBhvr>
                                        <p:cTn id="21" dur="500"/>
                                        <p:tgtEl>
                                          <p:spTgt spid="28160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281603">
                                            <p:txEl>
                                              <p:pRg st="5" end="5"/>
                                            </p:txEl>
                                          </p:spTgt>
                                        </p:tgtEl>
                                        <p:attrNameLst>
                                          <p:attrName>style.visibility</p:attrName>
                                        </p:attrNameLst>
                                      </p:cBhvr>
                                      <p:to>
                                        <p:strVal val="visible"/>
                                      </p:to>
                                    </p:set>
                                    <p:animEffect transition="in" filter="fade">
                                      <p:cBhvr>
                                        <p:cTn id="26" dur="500"/>
                                        <p:tgtEl>
                                          <p:spTgt spid="281603">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81603">
                                            <p:txEl>
                                              <p:pRg st="6" end="6"/>
                                            </p:txEl>
                                          </p:spTgt>
                                        </p:tgtEl>
                                        <p:attrNameLst>
                                          <p:attrName>style.visibility</p:attrName>
                                        </p:attrNameLst>
                                      </p:cBhvr>
                                      <p:to>
                                        <p:strVal val="visible"/>
                                      </p:to>
                                    </p:set>
                                    <p:animEffect transition="in" filter="fade">
                                      <p:cBhvr>
                                        <p:cTn id="29" dur="500"/>
                                        <p:tgtEl>
                                          <p:spTgt spid="281603">
                                            <p:txEl>
                                              <p:pRg st="6" end="6"/>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281603">
                                            <p:txEl>
                                              <p:pRg st="7" end="7"/>
                                            </p:txEl>
                                          </p:spTgt>
                                        </p:tgtEl>
                                        <p:attrNameLst>
                                          <p:attrName>style.visibility</p:attrName>
                                        </p:attrNameLst>
                                      </p:cBhvr>
                                      <p:to>
                                        <p:strVal val="visible"/>
                                      </p:to>
                                    </p:set>
                                    <p:animEffect transition="in" filter="fade">
                                      <p:cBhvr>
                                        <p:cTn id="34" dur="500"/>
                                        <p:tgtEl>
                                          <p:spTgt spid="281603">
                                            <p:txEl>
                                              <p:pRg st="7" end="7"/>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81603">
                                            <p:txEl>
                                              <p:pRg st="8" end="8"/>
                                            </p:txEl>
                                          </p:spTgt>
                                        </p:tgtEl>
                                        <p:attrNameLst>
                                          <p:attrName>style.visibility</p:attrName>
                                        </p:attrNameLst>
                                      </p:cBhvr>
                                      <p:to>
                                        <p:strVal val="visible"/>
                                      </p:to>
                                    </p:set>
                                    <p:animEffect transition="in" filter="fade">
                                      <p:cBhvr>
                                        <p:cTn id="37" dur="500"/>
                                        <p:tgtEl>
                                          <p:spTgt spid="281603">
                                            <p:txEl>
                                              <p:pRg st="8" end="8"/>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81603">
                                            <p:txEl>
                                              <p:pRg st="9" end="9"/>
                                            </p:txEl>
                                          </p:spTgt>
                                        </p:tgtEl>
                                        <p:attrNameLst>
                                          <p:attrName>style.visibility</p:attrName>
                                        </p:attrNameLst>
                                      </p:cBhvr>
                                      <p:to>
                                        <p:strVal val="visible"/>
                                      </p:to>
                                    </p:set>
                                    <p:animEffect transition="in" filter="fade">
                                      <p:cBhvr>
                                        <p:cTn id="42" dur="500"/>
                                        <p:tgtEl>
                                          <p:spTgt spid="281603">
                                            <p:txEl>
                                              <p:pRg st="9" end="9"/>
                                            </p:txEl>
                                          </p:spTgt>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81603">
                                            <p:txEl>
                                              <p:pRg st="10" end="10"/>
                                            </p:txEl>
                                          </p:spTgt>
                                        </p:tgtEl>
                                        <p:attrNameLst>
                                          <p:attrName>style.visibility</p:attrName>
                                        </p:attrNameLst>
                                      </p:cBhvr>
                                      <p:to>
                                        <p:strVal val="visible"/>
                                      </p:to>
                                    </p:set>
                                    <p:animEffect transition="in" filter="fade">
                                      <p:cBhvr>
                                        <p:cTn id="45" dur="500"/>
                                        <p:tgtEl>
                                          <p:spTgt spid="28160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160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626" name="Rectangle 2"/>
          <p:cNvSpPr>
            <a:spLocks noGrp="1" noChangeArrowheads="1"/>
          </p:cNvSpPr>
          <p:nvPr>
            <p:ph type="title"/>
          </p:nvPr>
        </p:nvSpPr>
        <p:spPr/>
        <p:txBody>
          <a:bodyPr/>
          <a:lstStyle/>
          <a:p>
            <a:r>
              <a:rPr lang="zh-CN" altLang="en-US" dirty="0"/>
              <a:t>进程与程序的区别 </a:t>
            </a:r>
          </a:p>
        </p:txBody>
      </p:sp>
      <p:sp>
        <p:nvSpPr>
          <p:cNvPr id="282627" name="Rectangle 3"/>
          <p:cNvSpPr>
            <a:spLocks noGrp="1" noChangeArrowheads="1"/>
          </p:cNvSpPr>
          <p:nvPr>
            <p:ph idx="1"/>
          </p:nvPr>
        </p:nvSpPr>
        <p:spPr/>
        <p:txBody>
          <a:bodyPr>
            <a:normAutofit/>
          </a:bodyPr>
          <a:lstStyle/>
          <a:p>
            <a:r>
              <a:rPr lang="zh-CN" altLang="en-US" dirty="0"/>
              <a:t>进程是动态的，程序是静态的：程序是有序代码的集合；通常对应着文件、静态和可以复制。进程是程序的执行。</a:t>
            </a:r>
          </a:p>
          <a:p>
            <a:r>
              <a:rPr lang="zh-CN" altLang="en-US" dirty="0"/>
              <a:t>进程是暂时的，程序是永久的：进程是一个状态变化的过程，程序可长久保存。</a:t>
            </a:r>
          </a:p>
          <a:p>
            <a:r>
              <a:rPr lang="zh-CN" altLang="en-US" dirty="0"/>
              <a:t>进程与程序的组成不同：进程的组成包括程序、数据和</a:t>
            </a:r>
            <a:r>
              <a:rPr lang="en-US" altLang="zh-CN" dirty="0"/>
              <a:t>PCB(</a:t>
            </a:r>
            <a:r>
              <a:rPr lang="zh-CN" altLang="en-US" dirty="0"/>
              <a:t>进程控制块)。</a:t>
            </a:r>
          </a:p>
        </p:txBody>
      </p:sp>
      <p:sp>
        <p:nvSpPr>
          <p:cNvPr id="2" name="日期占位符 1"/>
          <p:cNvSpPr>
            <a:spLocks noGrp="1"/>
          </p:cNvSpPr>
          <p:nvPr>
            <p:ph type="dt" sz="half" idx="10"/>
          </p:nvPr>
        </p:nvSpPr>
        <p:spPr/>
        <p:txBody>
          <a:bodyPr/>
          <a:lstStyle/>
          <a:p>
            <a:fld id="{C1E018F9-789C-48AE-A946-40D23DED1773}" type="datetime1">
              <a:rPr lang="en-US" altLang="zh-CN" smtClean="0"/>
              <a:t>12/28/2019</a:t>
            </a:fld>
            <a:endParaRPr lang="zh-CN" altLang="en-US"/>
          </a:p>
        </p:txBody>
      </p:sp>
      <p:sp>
        <p:nvSpPr>
          <p:cNvPr id="3" name="页脚占位符 2"/>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p>
        </p:txBody>
      </p:sp>
      <p:sp>
        <p:nvSpPr>
          <p:cNvPr id="4" name="灯片编号占位符 3"/>
          <p:cNvSpPr>
            <a:spLocks noGrp="1"/>
          </p:cNvSpPr>
          <p:nvPr>
            <p:ph type="sldNum" sz="quarter" idx="12"/>
          </p:nvPr>
        </p:nvSpPr>
        <p:spPr/>
        <p:txBody>
          <a:bodyPr/>
          <a:lstStyle/>
          <a:p>
            <a:fld id="{B09550E6-D85C-43A8-841D-66A200A3DB30}" type="slidenum">
              <a:rPr lang="zh-CN" altLang="en-US" smtClean="0"/>
              <a:t>14</a:t>
            </a:fld>
            <a:endParaRPr lang="zh-CN" altLang="en-US"/>
          </a:p>
        </p:txBody>
      </p:sp>
    </p:spTree>
    <p:extLst>
      <p:ext uri="{BB962C8B-B14F-4D97-AF65-F5344CB8AC3E}">
        <p14:creationId xmlns:p14="http://schemas.microsoft.com/office/powerpoint/2010/main" val="3868367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82627">
                                            <p:txEl>
                                              <p:pRg st="0" end="0"/>
                                            </p:txEl>
                                          </p:spTgt>
                                        </p:tgtEl>
                                        <p:attrNameLst>
                                          <p:attrName>style.visibility</p:attrName>
                                        </p:attrNameLst>
                                      </p:cBhvr>
                                      <p:to>
                                        <p:strVal val="visible"/>
                                      </p:to>
                                    </p:set>
                                    <p:animEffect transition="in" filter="fade">
                                      <p:cBhvr>
                                        <p:cTn id="7" dur="500"/>
                                        <p:tgtEl>
                                          <p:spTgt spid="28262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82627">
                                            <p:txEl>
                                              <p:pRg st="1" end="1"/>
                                            </p:txEl>
                                          </p:spTgt>
                                        </p:tgtEl>
                                        <p:attrNameLst>
                                          <p:attrName>style.visibility</p:attrName>
                                        </p:attrNameLst>
                                      </p:cBhvr>
                                      <p:to>
                                        <p:strVal val="visible"/>
                                      </p:to>
                                    </p:set>
                                    <p:animEffect transition="in" filter="fade">
                                      <p:cBhvr>
                                        <p:cTn id="12" dur="500"/>
                                        <p:tgtEl>
                                          <p:spTgt spid="28262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82627">
                                            <p:txEl>
                                              <p:pRg st="2" end="2"/>
                                            </p:txEl>
                                          </p:spTgt>
                                        </p:tgtEl>
                                        <p:attrNameLst>
                                          <p:attrName>style.visibility</p:attrName>
                                        </p:attrNameLst>
                                      </p:cBhvr>
                                      <p:to>
                                        <p:strVal val="visible"/>
                                      </p:to>
                                    </p:set>
                                    <p:animEffect transition="in" filter="fade">
                                      <p:cBhvr>
                                        <p:cTn id="17" dur="500"/>
                                        <p:tgtEl>
                                          <p:spTgt spid="28262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2627"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626" name="Rectangle 2"/>
          <p:cNvSpPr>
            <a:spLocks noGrp="1" noChangeArrowheads="1"/>
          </p:cNvSpPr>
          <p:nvPr>
            <p:ph type="title"/>
          </p:nvPr>
        </p:nvSpPr>
        <p:spPr/>
        <p:txBody>
          <a:bodyPr/>
          <a:lstStyle/>
          <a:p>
            <a:r>
              <a:rPr lang="zh-CN" altLang="en-US" dirty="0"/>
              <a:t>进程与程序的区别 </a:t>
            </a:r>
          </a:p>
        </p:txBody>
      </p:sp>
      <p:sp>
        <p:nvSpPr>
          <p:cNvPr id="282627" name="Rectangle 3"/>
          <p:cNvSpPr>
            <a:spLocks noGrp="1" noChangeArrowheads="1"/>
          </p:cNvSpPr>
          <p:nvPr>
            <p:ph idx="1"/>
          </p:nvPr>
        </p:nvSpPr>
        <p:spPr/>
        <p:txBody>
          <a:bodyPr>
            <a:normAutofit/>
          </a:bodyPr>
          <a:lstStyle/>
          <a:p>
            <a:r>
              <a:rPr lang="zh-CN" altLang="en-US" dirty="0"/>
              <a:t>进程能真实地描述并发，而程序不能</a:t>
            </a:r>
          </a:p>
          <a:p>
            <a:r>
              <a:rPr lang="zh-CN" altLang="en-US" dirty="0"/>
              <a:t>进程可创建其他进程，而程序不能</a:t>
            </a:r>
          </a:p>
          <a:p>
            <a:r>
              <a:rPr lang="zh-CN" altLang="en-US" dirty="0"/>
              <a:t>同一程序同时运行于若干个数据集合上，它将属于若干个不同的进程</a:t>
            </a:r>
            <a:r>
              <a:rPr lang="zh-CN" altLang="en-US" dirty="0">
                <a:sym typeface="Wingdings"/>
              </a:rPr>
              <a:t></a:t>
            </a:r>
            <a:r>
              <a:rPr lang="zh-CN" altLang="en-US" dirty="0"/>
              <a:t>一个程序可对应多个进程</a:t>
            </a:r>
            <a:endParaRPr lang="en-US" altLang="zh-CN" dirty="0"/>
          </a:p>
          <a:p>
            <a:r>
              <a:rPr lang="zh-CN" altLang="en-US" dirty="0">
                <a:solidFill>
                  <a:schemeClr val="accent2"/>
                </a:solidFill>
              </a:rPr>
              <a:t>进程是资源申请和系统调度的基本单位 </a:t>
            </a:r>
          </a:p>
        </p:txBody>
      </p:sp>
      <p:sp>
        <p:nvSpPr>
          <p:cNvPr id="2" name="日期占位符 1"/>
          <p:cNvSpPr>
            <a:spLocks noGrp="1"/>
          </p:cNvSpPr>
          <p:nvPr>
            <p:ph type="dt" sz="half" idx="10"/>
          </p:nvPr>
        </p:nvSpPr>
        <p:spPr/>
        <p:txBody>
          <a:bodyPr/>
          <a:lstStyle/>
          <a:p>
            <a:fld id="{C1E018F9-789C-48AE-A946-40D23DED1773}" type="datetime1">
              <a:rPr lang="en-US" altLang="zh-CN" smtClean="0"/>
              <a:t>12/28/2019</a:t>
            </a:fld>
            <a:endParaRPr lang="zh-CN" altLang="en-US"/>
          </a:p>
        </p:txBody>
      </p:sp>
      <p:sp>
        <p:nvSpPr>
          <p:cNvPr id="3" name="页脚占位符 2"/>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p>
        </p:txBody>
      </p:sp>
      <p:sp>
        <p:nvSpPr>
          <p:cNvPr id="4" name="灯片编号占位符 3"/>
          <p:cNvSpPr>
            <a:spLocks noGrp="1"/>
          </p:cNvSpPr>
          <p:nvPr>
            <p:ph type="sldNum" sz="quarter" idx="12"/>
          </p:nvPr>
        </p:nvSpPr>
        <p:spPr/>
        <p:txBody>
          <a:bodyPr/>
          <a:lstStyle/>
          <a:p>
            <a:fld id="{B09550E6-D85C-43A8-841D-66A200A3DB30}" type="slidenum">
              <a:rPr lang="zh-CN" altLang="en-US" smtClean="0"/>
              <a:t>15</a:t>
            </a:fld>
            <a:endParaRPr lang="zh-CN" altLang="en-US"/>
          </a:p>
        </p:txBody>
      </p:sp>
    </p:spTree>
    <p:extLst>
      <p:ext uri="{BB962C8B-B14F-4D97-AF65-F5344CB8AC3E}">
        <p14:creationId xmlns:p14="http://schemas.microsoft.com/office/powerpoint/2010/main" val="1020240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82627">
                                            <p:txEl>
                                              <p:pRg st="0" end="0"/>
                                            </p:txEl>
                                          </p:spTgt>
                                        </p:tgtEl>
                                        <p:attrNameLst>
                                          <p:attrName>style.visibility</p:attrName>
                                        </p:attrNameLst>
                                      </p:cBhvr>
                                      <p:to>
                                        <p:strVal val="visible"/>
                                      </p:to>
                                    </p:set>
                                    <p:animEffect transition="in" filter="fade">
                                      <p:cBhvr>
                                        <p:cTn id="7" dur="500"/>
                                        <p:tgtEl>
                                          <p:spTgt spid="28262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82627">
                                            <p:txEl>
                                              <p:pRg st="1" end="1"/>
                                            </p:txEl>
                                          </p:spTgt>
                                        </p:tgtEl>
                                        <p:attrNameLst>
                                          <p:attrName>style.visibility</p:attrName>
                                        </p:attrNameLst>
                                      </p:cBhvr>
                                      <p:to>
                                        <p:strVal val="visible"/>
                                      </p:to>
                                    </p:set>
                                    <p:animEffect transition="in" filter="fade">
                                      <p:cBhvr>
                                        <p:cTn id="12" dur="500"/>
                                        <p:tgtEl>
                                          <p:spTgt spid="28262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82627">
                                            <p:txEl>
                                              <p:pRg st="2" end="2"/>
                                            </p:txEl>
                                          </p:spTgt>
                                        </p:tgtEl>
                                        <p:attrNameLst>
                                          <p:attrName>style.visibility</p:attrName>
                                        </p:attrNameLst>
                                      </p:cBhvr>
                                      <p:to>
                                        <p:strVal val="visible"/>
                                      </p:to>
                                    </p:set>
                                    <p:animEffect transition="in" filter="fade">
                                      <p:cBhvr>
                                        <p:cTn id="17" dur="500"/>
                                        <p:tgtEl>
                                          <p:spTgt spid="28262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82627">
                                            <p:txEl>
                                              <p:pRg st="3" end="3"/>
                                            </p:txEl>
                                          </p:spTgt>
                                        </p:tgtEl>
                                        <p:attrNameLst>
                                          <p:attrName>style.visibility</p:attrName>
                                        </p:attrNameLst>
                                      </p:cBhvr>
                                      <p:to>
                                        <p:strVal val="visible"/>
                                      </p:to>
                                    </p:set>
                                    <p:animEffect transition="in" filter="fade">
                                      <p:cBhvr>
                                        <p:cTn id="22" dur="500"/>
                                        <p:tgtEl>
                                          <p:spTgt spid="28262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2627" grpId="0" build="p"/>
    </p:bld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其它定义</a:t>
            </a:r>
          </a:p>
        </p:txBody>
      </p:sp>
      <p:sp>
        <p:nvSpPr>
          <p:cNvPr id="3" name="内容占位符 2"/>
          <p:cNvSpPr>
            <a:spLocks noGrp="1"/>
          </p:cNvSpPr>
          <p:nvPr>
            <p:ph idx="1"/>
          </p:nvPr>
        </p:nvSpPr>
        <p:spPr/>
        <p:txBody>
          <a:bodyPr>
            <a:normAutofit/>
          </a:bodyPr>
          <a:lstStyle/>
          <a:p>
            <a:r>
              <a:rPr lang="zh-CN" altLang="en-US" dirty="0"/>
              <a:t>进程是程序的一次执行。</a:t>
            </a:r>
          </a:p>
          <a:p>
            <a:r>
              <a:rPr lang="zh-CN" altLang="en-US" dirty="0"/>
              <a:t>进程是一个程序及其数据在处理机上顺序执行时所发生的活动。</a:t>
            </a:r>
          </a:p>
          <a:p>
            <a:r>
              <a:rPr lang="zh-CN" altLang="en-US" dirty="0"/>
              <a:t>进程是程序在一个数据集合上运行的过程，它是系统进行资源分配和调度的一个独立单位。</a:t>
            </a:r>
          </a:p>
        </p:txBody>
      </p:sp>
      <p:sp>
        <p:nvSpPr>
          <p:cNvPr id="4" name="日期占位符 3"/>
          <p:cNvSpPr>
            <a:spLocks noGrp="1"/>
          </p:cNvSpPr>
          <p:nvPr>
            <p:ph type="dt" sz="half" idx="10"/>
          </p:nvPr>
        </p:nvSpPr>
        <p:spPr/>
        <p:txBody>
          <a:bodyPr/>
          <a:lstStyle/>
          <a:p>
            <a:fld id="{1A44BAA7-CF0B-491F-BB6D-68C6184CE772}" type="datetime1">
              <a:rPr lang="en-US" altLang="zh-CN" smtClean="0"/>
              <a:t>12/28/2019</a:t>
            </a:fld>
            <a:endParaRPr lang="zh-CN" altLang="en-US"/>
          </a:p>
        </p:txBody>
      </p:sp>
      <p:sp>
        <p:nvSpPr>
          <p:cNvPr id="5" name="页脚占位符 4"/>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p>
        </p:txBody>
      </p:sp>
      <p:sp>
        <p:nvSpPr>
          <p:cNvPr id="6" name="灯片编号占位符 5"/>
          <p:cNvSpPr>
            <a:spLocks noGrp="1"/>
          </p:cNvSpPr>
          <p:nvPr>
            <p:ph type="sldNum" sz="quarter" idx="12"/>
          </p:nvPr>
        </p:nvSpPr>
        <p:spPr/>
        <p:txBody>
          <a:bodyPr/>
          <a:lstStyle/>
          <a:p>
            <a:fld id="{B09550E6-D85C-43A8-841D-66A200A3DB30}" type="slidenum">
              <a:rPr lang="zh-CN" altLang="en-US" smtClean="0"/>
              <a:t>16</a:t>
            </a:fld>
            <a:endParaRPr lang="zh-CN" altLang="en-US"/>
          </a:p>
        </p:txBody>
      </p:sp>
    </p:spTree>
    <p:extLst>
      <p:ext uri="{BB962C8B-B14F-4D97-AF65-F5344CB8AC3E}">
        <p14:creationId xmlns:p14="http://schemas.microsoft.com/office/powerpoint/2010/main" val="17766375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问题</a:t>
            </a:r>
            <a:r>
              <a:rPr lang="en-US" altLang="zh-CN"/>
              <a:t>1</a:t>
            </a:r>
            <a:endParaRPr lang="zh-CN" altLang="en-US" dirty="0"/>
          </a:p>
        </p:txBody>
      </p:sp>
      <p:sp>
        <p:nvSpPr>
          <p:cNvPr id="11" name="内容占位符 10"/>
          <p:cNvSpPr>
            <a:spLocks noGrp="1"/>
          </p:cNvSpPr>
          <p:nvPr>
            <p:ph idx="1"/>
          </p:nvPr>
        </p:nvSpPr>
        <p:spPr/>
        <p:txBody>
          <a:bodyPr/>
          <a:lstStyle/>
          <a:p>
            <a:r>
              <a:rPr lang="zh-CN" altLang="en-US" dirty="0"/>
              <a:t>引入进程后带来的挑战（</a:t>
            </a:r>
            <a:r>
              <a:rPr lang="en-US" altLang="zh-CN" dirty="0"/>
              <a:t>challenges</a:t>
            </a:r>
            <a:r>
              <a:rPr lang="zh-CN" altLang="en-US" dirty="0"/>
              <a:t>）？</a:t>
            </a:r>
            <a:endParaRPr lang="en-US" altLang="zh-CN" dirty="0"/>
          </a:p>
          <a:p>
            <a:pPr lvl="1"/>
            <a:r>
              <a:rPr lang="zh-CN" altLang="en-US" dirty="0"/>
              <a:t>空间开销（</a:t>
            </a:r>
            <a:r>
              <a:rPr lang="en-US" altLang="zh-CN" dirty="0"/>
              <a:t>space overhead</a:t>
            </a:r>
            <a:r>
              <a:rPr lang="zh-CN" altLang="en-US" dirty="0"/>
              <a:t>）</a:t>
            </a:r>
            <a:endParaRPr lang="en-US" altLang="zh-CN" dirty="0"/>
          </a:p>
          <a:p>
            <a:pPr lvl="1"/>
            <a:r>
              <a:rPr lang="zh-CN" altLang="en-US" dirty="0"/>
              <a:t>时间开销（</a:t>
            </a:r>
            <a:r>
              <a:rPr lang="en-US" altLang="zh-CN" dirty="0"/>
              <a:t>time overhead</a:t>
            </a:r>
            <a:r>
              <a:rPr lang="zh-CN" altLang="en-US" dirty="0"/>
              <a:t>）</a:t>
            </a:r>
            <a:endParaRPr lang="en-US" altLang="zh-CN" dirty="0"/>
          </a:p>
          <a:p>
            <a:pPr lvl="1"/>
            <a:r>
              <a:rPr lang="zh-CN" altLang="en-US" dirty="0"/>
              <a:t>控制复杂性（</a:t>
            </a:r>
            <a:r>
              <a:rPr lang="en-US" altLang="zh-CN" dirty="0"/>
              <a:t>control</a:t>
            </a:r>
            <a:r>
              <a:rPr lang="zh-CN" altLang="en-US" dirty="0"/>
              <a:t> </a:t>
            </a:r>
            <a:r>
              <a:rPr lang="en-US" altLang="zh-CN" dirty="0"/>
              <a:t>complexity</a:t>
            </a:r>
            <a:r>
              <a:rPr lang="zh-CN" altLang="en-US" dirty="0"/>
              <a:t>）</a:t>
            </a:r>
            <a:endParaRPr lang="en-US" altLang="zh-CN" dirty="0"/>
          </a:p>
          <a:p>
            <a:pPr lvl="1"/>
            <a:r>
              <a:rPr lang="en-US" altLang="zh-CN" dirty="0"/>
              <a:t>……</a:t>
            </a:r>
            <a:endParaRPr lang="zh-CN" altLang="en-US" dirty="0"/>
          </a:p>
        </p:txBody>
      </p:sp>
      <p:sp>
        <p:nvSpPr>
          <p:cNvPr id="4" name="日期占位符 3"/>
          <p:cNvSpPr>
            <a:spLocks noGrp="1"/>
          </p:cNvSpPr>
          <p:nvPr>
            <p:ph type="dt" sz="half" idx="10"/>
          </p:nvPr>
        </p:nvSpPr>
        <p:spPr/>
        <p:txBody>
          <a:bodyPr/>
          <a:lstStyle/>
          <a:p>
            <a:fld id="{75FA8B9D-F670-49DA-8C1F-19BDEDCA8C4D}" type="datetime1">
              <a:rPr lang="en-US" altLang="zh-CN" smtClean="0"/>
              <a:pPr/>
              <a:t>12/28/2019</a:t>
            </a:fld>
            <a:endParaRPr lang="zh-CN" altLang="en-US"/>
          </a:p>
        </p:txBody>
      </p:sp>
      <p:sp>
        <p:nvSpPr>
          <p:cNvPr id="5" name="页脚占位符 4"/>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p>
        </p:txBody>
      </p:sp>
      <p:sp>
        <p:nvSpPr>
          <p:cNvPr id="6" name="灯片编号占位符 5"/>
          <p:cNvSpPr>
            <a:spLocks noGrp="1"/>
          </p:cNvSpPr>
          <p:nvPr>
            <p:ph type="sldNum" sz="quarter" idx="12"/>
          </p:nvPr>
        </p:nvSpPr>
        <p:spPr/>
        <p:txBody>
          <a:bodyPr/>
          <a:lstStyle/>
          <a:p>
            <a:fld id="{B09550E6-D85C-43A8-841D-66A200A3DB30}" type="slidenum">
              <a:rPr lang="zh-CN" altLang="en-US" smtClean="0"/>
              <a:pPr/>
              <a:t>17</a:t>
            </a:fld>
            <a:endParaRPr lang="zh-CN" altLang="en-US"/>
          </a:p>
        </p:txBody>
      </p:sp>
    </p:spTree>
    <p:extLst>
      <p:ext uri="{BB962C8B-B14F-4D97-AF65-F5344CB8AC3E}">
        <p14:creationId xmlns:p14="http://schemas.microsoft.com/office/powerpoint/2010/main" val="1427902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xEl>
                                              <p:pRg st="1" end="1"/>
                                            </p:txEl>
                                          </p:spTgt>
                                        </p:tgtEl>
                                        <p:attrNameLst>
                                          <p:attrName>style.visibility</p:attrName>
                                        </p:attrNameLst>
                                      </p:cBhvr>
                                      <p:to>
                                        <p:strVal val="visible"/>
                                      </p:to>
                                    </p:set>
                                    <p:animEffect transition="in" filter="fade">
                                      <p:cBhvr>
                                        <p:cTn id="7" dur="500"/>
                                        <p:tgtEl>
                                          <p:spTgt spid="11">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1">
                                            <p:txEl>
                                              <p:pRg st="2" end="2"/>
                                            </p:txEl>
                                          </p:spTgt>
                                        </p:tgtEl>
                                        <p:attrNameLst>
                                          <p:attrName>style.visibility</p:attrName>
                                        </p:attrNameLst>
                                      </p:cBhvr>
                                      <p:to>
                                        <p:strVal val="visible"/>
                                      </p:to>
                                    </p:set>
                                    <p:animEffect transition="in" filter="fade">
                                      <p:cBhvr>
                                        <p:cTn id="10" dur="500"/>
                                        <p:tgtEl>
                                          <p:spTgt spid="11">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1">
                                            <p:txEl>
                                              <p:pRg st="3" end="3"/>
                                            </p:txEl>
                                          </p:spTgt>
                                        </p:tgtEl>
                                        <p:attrNameLst>
                                          <p:attrName>style.visibility</p:attrName>
                                        </p:attrNameLst>
                                      </p:cBhvr>
                                      <p:to>
                                        <p:strVal val="visible"/>
                                      </p:to>
                                    </p:set>
                                    <p:animEffect transition="in" filter="fade">
                                      <p:cBhvr>
                                        <p:cTn id="13" dur="500"/>
                                        <p:tgtEl>
                                          <p:spTgt spid="11">
                                            <p:txEl>
                                              <p:pRg st="3" end="3"/>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11">
                                            <p:txEl>
                                              <p:pRg st="4" end="4"/>
                                            </p:txEl>
                                          </p:spTgt>
                                        </p:tgtEl>
                                        <p:attrNameLst>
                                          <p:attrName>style.visibility</p:attrName>
                                        </p:attrNameLst>
                                      </p:cBhvr>
                                      <p:to>
                                        <p:strVal val="visible"/>
                                      </p:to>
                                    </p:set>
                                    <p:animEffect transition="in" filter="fade">
                                      <p:cBhvr>
                                        <p:cTn id="16" dur="500"/>
                                        <p:tgtEl>
                                          <p:spTgt spid="1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674" name="Rectangle 2"/>
          <p:cNvSpPr>
            <a:spLocks noGrp="1" noChangeArrowheads="1"/>
          </p:cNvSpPr>
          <p:nvPr>
            <p:ph type="title"/>
          </p:nvPr>
        </p:nvSpPr>
        <p:spPr/>
        <p:txBody>
          <a:bodyPr/>
          <a:lstStyle/>
          <a:p>
            <a:r>
              <a:rPr lang="zh-CN" altLang="en-US" dirty="0"/>
              <a:t>进程－并发示例</a:t>
            </a:r>
            <a:endParaRPr lang="en-US" altLang="zh-CN" dirty="0"/>
          </a:p>
        </p:txBody>
      </p:sp>
      <p:sp>
        <p:nvSpPr>
          <p:cNvPr id="284676" name="Rectangle 4"/>
          <p:cNvSpPr>
            <a:spLocks noGrp="1" noChangeArrowheads="1"/>
          </p:cNvSpPr>
          <p:nvPr>
            <p:ph idx="1"/>
          </p:nvPr>
        </p:nvSpPr>
        <p:spPr/>
        <p:txBody>
          <a:bodyPr/>
          <a:lstStyle/>
          <a:p>
            <a:r>
              <a:rPr lang="zh-CN" altLang="en-US"/>
              <a:t>3个进程并发执行的图示</a:t>
            </a:r>
          </a:p>
        </p:txBody>
      </p:sp>
      <p:pic>
        <p:nvPicPr>
          <p:cNvPr id="7" name="Picture 3"/>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1744133" y="2268177"/>
            <a:ext cx="4634173" cy="408817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cap="rnd">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 name="日期占位符 1"/>
          <p:cNvSpPr>
            <a:spLocks noGrp="1"/>
          </p:cNvSpPr>
          <p:nvPr>
            <p:ph type="dt" sz="half" idx="10"/>
          </p:nvPr>
        </p:nvSpPr>
        <p:spPr/>
        <p:txBody>
          <a:bodyPr/>
          <a:lstStyle/>
          <a:p>
            <a:fld id="{6E695E01-213A-4AE5-9050-53F69345CB58}" type="datetime1">
              <a:rPr lang="en-US" altLang="zh-CN" smtClean="0"/>
              <a:t>12/28/2019</a:t>
            </a:fld>
            <a:endParaRPr lang="zh-CN" altLang="en-US"/>
          </a:p>
        </p:txBody>
      </p:sp>
      <p:sp>
        <p:nvSpPr>
          <p:cNvPr id="3" name="页脚占位符 2"/>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p>
        </p:txBody>
      </p:sp>
      <p:sp>
        <p:nvSpPr>
          <p:cNvPr id="4" name="灯片编号占位符 3"/>
          <p:cNvSpPr>
            <a:spLocks noGrp="1"/>
          </p:cNvSpPr>
          <p:nvPr>
            <p:ph type="sldNum" sz="quarter" idx="12"/>
          </p:nvPr>
        </p:nvSpPr>
        <p:spPr/>
        <p:txBody>
          <a:bodyPr/>
          <a:lstStyle/>
          <a:p>
            <a:fld id="{B09550E6-D85C-43A8-841D-66A200A3DB30}" type="slidenum">
              <a:rPr lang="zh-CN" altLang="en-US" smtClean="0"/>
              <a:t>18</a:t>
            </a:fld>
            <a:endParaRPr lang="zh-CN" altLang="en-US"/>
          </a:p>
        </p:txBody>
      </p:sp>
    </p:spTree>
    <p:extLst>
      <p:ext uri="{BB962C8B-B14F-4D97-AF65-F5344CB8AC3E}">
        <p14:creationId xmlns:p14="http://schemas.microsoft.com/office/powerpoint/2010/main" val="28564288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lang="zh-CN" altLang="en-US" dirty="0"/>
              <a:t>进程的轨迹</a:t>
            </a:r>
          </a:p>
        </p:txBody>
      </p:sp>
      <p:sp>
        <p:nvSpPr>
          <p:cNvPr id="2" name="内容占位符 1"/>
          <p:cNvSpPr>
            <a:spLocks noGrp="1"/>
          </p:cNvSpPr>
          <p:nvPr>
            <p:ph idx="1"/>
          </p:nvPr>
        </p:nvSpPr>
        <p:spPr/>
        <p:txBody>
          <a:bodyPr/>
          <a:lstStyle/>
          <a:p>
            <a:r>
              <a:rPr lang="zh-CN" altLang="en-US"/>
              <a:t>进程的执行指令序列，用于描述单个进程的行为。</a:t>
            </a:r>
            <a:endParaRPr lang="zh-CN" altLang="en-US" dirty="0"/>
          </a:p>
        </p:txBody>
      </p:sp>
      <p:pic>
        <p:nvPicPr>
          <p:cNvPr id="6" name="Picture 3"/>
          <p:cNvPicPr>
            <a:picLocks noChangeAspect="1" noChangeArrowheads="1"/>
          </p:cNvPicPr>
          <p:nvPr/>
        </p:nvPicPr>
        <p:blipFill>
          <a:blip r:embed="rId2" cstate="email">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955042" y="2116120"/>
            <a:ext cx="6503158" cy="410725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cap="rnd">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3" name="日期占位符 2"/>
          <p:cNvSpPr>
            <a:spLocks noGrp="1"/>
          </p:cNvSpPr>
          <p:nvPr>
            <p:ph type="dt" sz="half" idx="10"/>
          </p:nvPr>
        </p:nvSpPr>
        <p:spPr/>
        <p:txBody>
          <a:bodyPr/>
          <a:lstStyle/>
          <a:p>
            <a:fld id="{D8F02726-7256-4651-B94F-0F15D7EFB404}" type="datetime1">
              <a:rPr lang="en-US" altLang="zh-CN" smtClean="0"/>
              <a:t>12/28/2019</a:t>
            </a:fld>
            <a:endParaRPr lang="zh-CN" altLang="en-US"/>
          </a:p>
        </p:txBody>
      </p:sp>
      <p:sp>
        <p:nvSpPr>
          <p:cNvPr id="5" name="页脚占位符 4"/>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p>
        </p:txBody>
      </p:sp>
      <p:sp>
        <p:nvSpPr>
          <p:cNvPr id="7" name="灯片编号占位符 6"/>
          <p:cNvSpPr>
            <a:spLocks noGrp="1"/>
          </p:cNvSpPr>
          <p:nvPr>
            <p:ph type="sldNum" sz="quarter" idx="12"/>
          </p:nvPr>
        </p:nvSpPr>
        <p:spPr/>
        <p:txBody>
          <a:bodyPr/>
          <a:lstStyle/>
          <a:p>
            <a:fld id="{B09550E6-D85C-43A8-841D-66A200A3DB30}" type="slidenum">
              <a:rPr lang="zh-CN" altLang="en-US" smtClean="0"/>
              <a:t>19</a:t>
            </a:fld>
            <a:endParaRPr lang="zh-CN" altLang="en-US"/>
          </a:p>
        </p:txBody>
      </p:sp>
    </p:spTree>
    <p:extLst>
      <p:ext uri="{BB962C8B-B14F-4D97-AF65-F5344CB8AC3E}">
        <p14:creationId xmlns:p14="http://schemas.microsoft.com/office/powerpoint/2010/main" val="38419195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p:txBody>
          <a:bodyPr/>
          <a:lstStyle/>
          <a:p>
            <a:r>
              <a:rPr lang="zh-CN" altLang="en-US" dirty="0"/>
              <a:t>基本概念</a:t>
            </a:r>
          </a:p>
        </p:txBody>
      </p:sp>
      <p:sp>
        <p:nvSpPr>
          <p:cNvPr id="2051" name="Rectangle 3"/>
          <p:cNvSpPr>
            <a:spLocks noGrp="1" noChangeArrowheads="1"/>
          </p:cNvSpPr>
          <p:nvPr>
            <p:ph idx="1"/>
          </p:nvPr>
        </p:nvSpPr>
        <p:spPr/>
        <p:txBody>
          <a:bodyPr>
            <a:normAutofit/>
          </a:bodyPr>
          <a:lstStyle/>
          <a:p>
            <a:r>
              <a:rPr lang="zh-CN" altLang="en-US" dirty="0"/>
              <a:t>程序的顺序执行及特征</a:t>
            </a:r>
          </a:p>
          <a:p>
            <a:pPr lvl="1"/>
            <a:r>
              <a:rPr lang="zh-CN" altLang="en-US" dirty="0"/>
              <a:t>程序执行有固定的时序</a:t>
            </a:r>
          </a:p>
          <a:p>
            <a:pPr lvl="1"/>
            <a:endParaRPr lang="zh-CN" altLang="en-US" dirty="0"/>
          </a:p>
          <a:p>
            <a:pPr lvl="1"/>
            <a:endParaRPr lang="zh-CN" altLang="en-US" dirty="0"/>
          </a:p>
          <a:p>
            <a:pPr lvl="1"/>
            <a:endParaRPr lang="zh-CN" altLang="en-US" dirty="0"/>
          </a:p>
          <a:p>
            <a:pPr lvl="1"/>
            <a:r>
              <a:rPr lang="zh-CN" altLang="en-US" dirty="0"/>
              <a:t>特征：</a:t>
            </a:r>
          </a:p>
          <a:p>
            <a:pPr lvl="2"/>
            <a:r>
              <a:rPr lang="zh-CN" altLang="en-US" dirty="0"/>
              <a:t>顺序性、封闭性、</a:t>
            </a:r>
            <a:r>
              <a:rPr lang="zh-CN" altLang="en-US" dirty="0">
                <a:solidFill>
                  <a:schemeClr val="accent2"/>
                </a:solidFill>
              </a:rPr>
              <a:t>可再现性</a:t>
            </a:r>
          </a:p>
        </p:txBody>
      </p:sp>
      <p:sp>
        <p:nvSpPr>
          <p:cNvPr id="2054" name="Oval 6"/>
          <p:cNvSpPr>
            <a:spLocks noChangeArrowheads="1"/>
          </p:cNvSpPr>
          <p:nvPr/>
        </p:nvSpPr>
        <p:spPr bwMode="auto">
          <a:xfrm>
            <a:off x="1331913" y="3589730"/>
            <a:ext cx="503237" cy="504825"/>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altLang="zh-CN"/>
              <a:t>I1</a:t>
            </a:r>
          </a:p>
        </p:txBody>
      </p:sp>
      <p:sp>
        <p:nvSpPr>
          <p:cNvPr id="2056" name="Oval 8"/>
          <p:cNvSpPr>
            <a:spLocks noChangeArrowheads="1"/>
          </p:cNvSpPr>
          <p:nvPr/>
        </p:nvSpPr>
        <p:spPr bwMode="auto">
          <a:xfrm>
            <a:off x="2555875" y="3589730"/>
            <a:ext cx="503238" cy="504825"/>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altLang="zh-CN" dirty="0"/>
              <a:t>I2</a:t>
            </a:r>
          </a:p>
        </p:txBody>
      </p:sp>
      <p:sp>
        <p:nvSpPr>
          <p:cNvPr id="2057" name="Oval 9"/>
          <p:cNvSpPr>
            <a:spLocks noChangeArrowheads="1"/>
          </p:cNvSpPr>
          <p:nvPr/>
        </p:nvSpPr>
        <p:spPr bwMode="auto">
          <a:xfrm>
            <a:off x="3708400" y="3589730"/>
            <a:ext cx="503238" cy="504825"/>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altLang="zh-CN" dirty="0"/>
              <a:t>P1</a:t>
            </a:r>
          </a:p>
        </p:txBody>
      </p:sp>
      <p:sp>
        <p:nvSpPr>
          <p:cNvPr id="2058" name="Oval 10"/>
          <p:cNvSpPr>
            <a:spLocks noChangeArrowheads="1"/>
          </p:cNvSpPr>
          <p:nvPr/>
        </p:nvSpPr>
        <p:spPr bwMode="auto">
          <a:xfrm>
            <a:off x="4859338" y="3589730"/>
            <a:ext cx="503237" cy="504825"/>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altLang="zh-CN" dirty="0"/>
              <a:t>P2</a:t>
            </a:r>
          </a:p>
        </p:txBody>
      </p:sp>
      <p:sp>
        <p:nvSpPr>
          <p:cNvPr id="2059" name="Oval 11"/>
          <p:cNvSpPr>
            <a:spLocks noChangeArrowheads="1"/>
          </p:cNvSpPr>
          <p:nvPr/>
        </p:nvSpPr>
        <p:spPr bwMode="auto">
          <a:xfrm>
            <a:off x="5940425" y="3589730"/>
            <a:ext cx="503238" cy="504825"/>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altLang="zh-CN" dirty="0"/>
              <a:t>C1</a:t>
            </a:r>
          </a:p>
        </p:txBody>
      </p:sp>
      <p:sp>
        <p:nvSpPr>
          <p:cNvPr id="2060" name="Oval 12"/>
          <p:cNvSpPr>
            <a:spLocks noChangeArrowheads="1"/>
          </p:cNvSpPr>
          <p:nvPr/>
        </p:nvSpPr>
        <p:spPr bwMode="auto">
          <a:xfrm>
            <a:off x="7092950" y="3589730"/>
            <a:ext cx="503238" cy="504825"/>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altLang="zh-CN" dirty="0"/>
              <a:t>C2</a:t>
            </a:r>
          </a:p>
        </p:txBody>
      </p:sp>
      <p:sp>
        <p:nvSpPr>
          <p:cNvPr id="2061" name="Line 13"/>
          <p:cNvSpPr>
            <a:spLocks noChangeShapeType="1"/>
          </p:cNvSpPr>
          <p:nvPr/>
        </p:nvSpPr>
        <p:spPr bwMode="auto">
          <a:xfrm>
            <a:off x="1835150" y="3805630"/>
            <a:ext cx="720725"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zh-CN" altLang="en-US"/>
          </a:p>
        </p:txBody>
      </p:sp>
      <p:sp>
        <p:nvSpPr>
          <p:cNvPr id="2062" name="Line 14"/>
          <p:cNvSpPr>
            <a:spLocks noChangeShapeType="1"/>
          </p:cNvSpPr>
          <p:nvPr/>
        </p:nvSpPr>
        <p:spPr bwMode="auto">
          <a:xfrm>
            <a:off x="3059113" y="3805630"/>
            <a:ext cx="576262"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zh-CN" altLang="en-US"/>
          </a:p>
        </p:txBody>
      </p:sp>
      <p:sp>
        <p:nvSpPr>
          <p:cNvPr id="2063" name="Line 15"/>
          <p:cNvSpPr>
            <a:spLocks noChangeShapeType="1"/>
          </p:cNvSpPr>
          <p:nvPr/>
        </p:nvSpPr>
        <p:spPr bwMode="auto">
          <a:xfrm>
            <a:off x="4211638" y="3805630"/>
            <a:ext cx="647700"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zh-CN" altLang="en-US"/>
          </a:p>
        </p:txBody>
      </p:sp>
      <p:sp>
        <p:nvSpPr>
          <p:cNvPr id="2064" name="Line 16"/>
          <p:cNvSpPr>
            <a:spLocks noChangeShapeType="1"/>
          </p:cNvSpPr>
          <p:nvPr/>
        </p:nvSpPr>
        <p:spPr bwMode="auto">
          <a:xfrm>
            <a:off x="5364163" y="3805630"/>
            <a:ext cx="576262"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zh-CN" altLang="en-US"/>
          </a:p>
        </p:txBody>
      </p:sp>
      <p:sp>
        <p:nvSpPr>
          <p:cNvPr id="2065" name="Line 17"/>
          <p:cNvSpPr>
            <a:spLocks noChangeShapeType="1"/>
          </p:cNvSpPr>
          <p:nvPr/>
        </p:nvSpPr>
        <p:spPr bwMode="auto">
          <a:xfrm>
            <a:off x="6443663" y="3805630"/>
            <a:ext cx="649287"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zh-CN" altLang="en-US"/>
          </a:p>
        </p:txBody>
      </p:sp>
      <p:sp>
        <p:nvSpPr>
          <p:cNvPr id="2" name="日期占位符 1"/>
          <p:cNvSpPr>
            <a:spLocks noGrp="1"/>
          </p:cNvSpPr>
          <p:nvPr>
            <p:ph type="dt" sz="half" idx="10"/>
          </p:nvPr>
        </p:nvSpPr>
        <p:spPr/>
        <p:txBody>
          <a:bodyPr/>
          <a:lstStyle/>
          <a:p>
            <a:fld id="{470D3601-ECA8-4597-A44B-9E21D2722AB9}" type="datetime1">
              <a:rPr lang="en-US" altLang="zh-CN" smtClean="0"/>
              <a:t>12/28/2019</a:t>
            </a:fld>
            <a:endParaRPr lang="zh-CN" altLang="en-US"/>
          </a:p>
        </p:txBody>
      </p:sp>
      <p:sp>
        <p:nvSpPr>
          <p:cNvPr id="3" name="页脚占位符 2"/>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p>
        </p:txBody>
      </p:sp>
      <p:sp>
        <p:nvSpPr>
          <p:cNvPr id="4" name="灯片编号占位符 3"/>
          <p:cNvSpPr>
            <a:spLocks noGrp="1"/>
          </p:cNvSpPr>
          <p:nvPr>
            <p:ph type="sldNum" sz="quarter" idx="12"/>
          </p:nvPr>
        </p:nvSpPr>
        <p:spPr/>
        <p:txBody>
          <a:bodyPr/>
          <a:lstStyle/>
          <a:p>
            <a:fld id="{B09550E6-D85C-43A8-841D-66A200A3DB30}" type="slidenum">
              <a:rPr lang="zh-CN" altLang="en-US" smtClean="0"/>
              <a:t>2</a:t>
            </a:fld>
            <a:endParaRPr lang="zh-CN" altLang="en-US"/>
          </a:p>
        </p:txBody>
      </p:sp>
    </p:spTree>
    <p:extLst>
      <p:ext uri="{BB962C8B-B14F-4D97-AF65-F5344CB8AC3E}">
        <p14:creationId xmlns:p14="http://schemas.microsoft.com/office/powerpoint/2010/main" val="24807101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22" name="Rectangle 2"/>
          <p:cNvSpPr>
            <a:spLocks noGrp="1" noChangeArrowheads="1"/>
          </p:cNvSpPr>
          <p:nvPr>
            <p:ph type="title"/>
          </p:nvPr>
        </p:nvSpPr>
        <p:spPr>
          <a:xfrm>
            <a:off x="0" y="882555"/>
            <a:ext cx="2667000" cy="2895600"/>
          </a:xfrm>
        </p:spPr>
        <p:txBody>
          <a:bodyPr/>
          <a:lstStyle/>
          <a:p>
            <a:r>
              <a:rPr lang="zh-CN" altLang="en-US" sz="2800" b="0" dirty="0">
                <a:solidFill>
                  <a:schemeClr val="tx1"/>
                </a:solidFill>
                <a:effectLst/>
                <a:latin typeface="+mn-ea"/>
                <a:ea typeface="+mn-ea"/>
              </a:rPr>
              <a:t>3进程</a:t>
            </a:r>
            <a:r>
              <a:rPr lang="zh-CN" altLang="en-US" sz="2800" b="0" dirty="0">
                <a:solidFill>
                  <a:schemeClr val="accent2"/>
                </a:solidFill>
                <a:effectLst/>
                <a:latin typeface="+mn-ea"/>
                <a:ea typeface="+mn-ea"/>
              </a:rPr>
              <a:t>并发执行</a:t>
            </a:r>
            <a:r>
              <a:rPr lang="zh-CN" altLang="en-US" sz="2800" b="0" dirty="0">
                <a:solidFill>
                  <a:schemeClr val="tx1"/>
                </a:solidFill>
                <a:effectLst/>
                <a:latin typeface="+mn-ea"/>
                <a:ea typeface="+mn-ea"/>
              </a:rPr>
              <a:t>的轨迹：理解处理器的行为，如何在三个进程间交替执行</a:t>
            </a:r>
          </a:p>
        </p:txBody>
      </p:sp>
      <p:pic>
        <p:nvPicPr>
          <p:cNvPr id="28672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94000" y="27140"/>
            <a:ext cx="6350000" cy="67056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cap="rnd">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86724" name="Text Box 4"/>
          <p:cNvSpPr txBox="1">
            <a:spLocks noChangeArrowheads="1"/>
          </p:cNvSpPr>
          <p:nvPr/>
        </p:nvSpPr>
        <p:spPr bwMode="auto">
          <a:xfrm>
            <a:off x="0" y="3944393"/>
            <a:ext cx="2667000" cy="26543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2075" tIns="46038" rIns="92075" bIns="46038">
            <a:spAutoFit/>
          </a:bodyPr>
          <a:lstStyle/>
          <a:p>
            <a:pPr algn="l">
              <a:spcBef>
                <a:spcPct val="50000"/>
              </a:spcBef>
            </a:pPr>
            <a:r>
              <a:rPr lang="zh-CN" altLang="en-US" sz="2800" dirty="0">
                <a:solidFill>
                  <a:schemeClr val="tx2"/>
                </a:solidFill>
                <a:latin typeface="+mn-ea"/>
              </a:rPr>
              <a:t>规定：每个进程仅允许最多连续执行6个指令周期，之后被中断(避免独占）</a:t>
            </a:r>
            <a:endParaRPr lang="en-US" altLang="zh-CN" sz="2800" dirty="0">
              <a:solidFill>
                <a:schemeClr val="tx2"/>
              </a:solidFill>
              <a:latin typeface="+mn-ea"/>
            </a:endParaRPr>
          </a:p>
        </p:txBody>
      </p:sp>
      <p:sp>
        <p:nvSpPr>
          <p:cNvPr id="286726" name="AutoShape 6"/>
          <p:cNvSpPr>
            <a:spLocks noChangeArrowheads="1"/>
          </p:cNvSpPr>
          <p:nvPr/>
        </p:nvSpPr>
        <p:spPr bwMode="auto">
          <a:xfrm>
            <a:off x="4572000" y="609600"/>
            <a:ext cx="762000" cy="457200"/>
          </a:xfrm>
          <a:prstGeom prst="leftArrow">
            <a:avLst>
              <a:gd name="adj1" fmla="val 50000"/>
              <a:gd name="adj2" fmla="val 41667"/>
            </a:avLst>
          </a:prstGeom>
          <a:noFill/>
          <a:ln w="12700">
            <a:solidFill>
              <a:schemeClr val="accent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2075" tIns="46038" rIns="92075" bIns="46038" anchor="ctr"/>
          <a:lstStyle/>
          <a:p>
            <a:r>
              <a:rPr lang="en-US" altLang="zh-CN" sz="1200">
                <a:solidFill>
                  <a:schemeClr val="accent1"/>
                </a:solidFill>
                <a:ea typeface="宋体" pitchFamily="2" charset="-122"/>
              </a:rPr>
              <a:t>A</a:t>
            </a:r>
          </a:p>
        </p:txBody>
      </p:sp>
      <p:sp>
        <p:nvSpPr>
          <p:cNvPr id="286727" name="AutoShape 7"/>
          <p:cNvSpPr>
            <a:spLocks noChangeArrowheads="1"/>
          </p:cNvSpPr>
          <p:nvPr/>
        </p:nvSpPr>
        <p:spPr bwMode="auto">
          <a:xfrm>
            <a:off x="4800600" y="3352800"/>
            <a:ext cx="762000" cy="457200"/>
          </a:xfrm>
          <a:prstGeom prst="leftArrow">
            <a:avLst>
              <a:gd name="adj1" fmla="val 50000"/>
              <a:gd name="adj2" fmla="val 41667"/>
            </a:avLst>
          </a:prstGeom>
          <a:noFill/>
          <a:ln w="12700">
            <a:solidFill>
              <a:schemeClr val="accent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2075" tIns="46038" rIns="92075" bIns="46038" anchor="ctr"/>
          <a:lstStyle/>
          <a:p>
            <a:r>
              <a:rPr lang="en-US" altLang="zh-CN" sz="1200">
                <a:solidFill>
                  <a:schemeClr val="accent1"/>
                </a:solidFill>
                <a:ea typeface="宋体" pitchFamily="2" charset="-122"/>
              </a:rPr>
              <a:t>B</a:t>
            </a:r>
          </a:p>
        </p:txBody>
      </p:sp>
      <p:sp>
        <p:nvSpPr>
          <p:cNvPr id="286728" name="AutoShape 8"/>
          <p:cNvSpPr>
            <a:spLocks noChangeArrowheads="1"/>
          </p:cNvSpPr>
          <p:nvPr/>
        </p:nvSpPr>
        <p:spPr bwMode="auto">
          <a:xfrm>
            <a:off x="4648200" y="5943600"/>
            <a:ext cx="762000" cy="457200"/>
          </a:xfrm>
          <a:prstGeom prst="leftArrow">
            <a:avLst>
              <a:gd name="adj1" fmla="val 50000"/>
              <a:gd name="adj2" fmla="val 41667"/>
            </a:avLst>
          </a:prstGeom>
          <a:noFill/>
          <a:ln w="12700">
            <a:solidFill>
              <a:schemeClr val="accent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2075" tIns="46038" rIns="92075" bIns="46038" anchor="ctr"/>
          <a:lstStyle/>
          <a:p>
            <a:r>
              <a:rPr lang="en-US" altLang="zh-CN" sz="1200">
                <a:solidFill>
                  <a:schemeClr val="accent1"/>
                </a:solidFill>
                <a:ea typeface="宋体" pitchFamily="2" charset="-122"/>
              </a:rPr>
              <a:t>C</a:t>
            </a:r>
          </a:p>
        </p:txBody>
      </p:sp>
      <p:sp>
        <p:nvSpPr>
          <p:cNvPr id="286729" name="AutoShape 9"/>
          <p:cNvSpPr>
            <a:spLocks noChangeArrowheads="1"/>
          </p:cNvSpPr>
          <p:nvPr/>
        </p:nvSpPr>
        <p:spPr bwMode="auto">
          <a:xfrm>
            <a:off x="4800600" y="2362200"/>
            <a:ext cx="990600" cy="457200"/>
          </a:xfrm>
          <a:prstGeom prst="leftArrow">
            <a:avLst>
              <a:gd name="adj1" fmla="val 50000"/>
              <a:gd name="adj2" fmla="val 54167"/>
            </a:avLst>
          </a:prstGeom>
          <a:noFill/>
          <a:ln w="12700">
            <a:solidFill>
              <a:schemeClr val="accent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2075" tIns="46038" rIns="92075" bIns="46038" anchor="ctr"/>
          <a:lstStyle/>
          <a:p>
            <a:r>
              <a:rPr lang="en-US" altLang="zh-CN" sz="1200" dirty="0">
                <a:solidFill>
                  <a:schemeClr val="accent1"/>
                </a:solidFill>
                <a:ea typeface="宋体" pitchFamily="2" charset="-122"/>
              </a:rPr>
              <a:t>dispatcher</a:t>
            </a:r>
          </a:p>
        </p:txBody>
      </p:sp>
      <p:sp>
        <p:nvSpPr>
          <p:cNvPr id="286730" name="AutoShape 10"/>
          <p:cNvSpPr>
            <a:spLocks noChangeArrowheads="1"/>
          </p:cNvSpPr>
          <p:nvPr/>
        </p:nvSpPr>
        <p:spPr bwMode="auto">
          <a:xfrm>
            <a:off x="8153400" y="1371600"/>
            <a:ext cx="990600" cy="457200"/>
          </a:xfrm>
          <a:prstGeom prst="leftArrow">
            <a:avLst>
              <a:gd name="adj1" fmla="val 50000"/>
              <a:gd name="adj2" fmla="val 54167"/>
            </a:avLst>
          </a:prstGeom>
          <a:noFill/>
          <a:ln w="12700">
            <a:solidFill>
              <a:schemeClr val="accent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2075" tIns="46038" rIns="92075" bIns="46038" anchor="ctr"/>
          <a:lstStyle/>
          <a:p>
            <a:r>
              <a:rPr lang="en-US" altLang="zh-CN" sz="1200">
                <a:solidFill>
                  <a:schemeClr val="accent1"/>
                </a:solidFill>
                <a:ea typeface="宋体" pitchFamily="2" charset="-122"/>
              </a:rPr>
              <a:t>dispatcher</a:t>
            </a:r>
          </a:p>
        </p:txBody>
      </p:sp>
      <p:sp>
        <p:nvSpPr>
          <p:cNvPr id="286731" name="AutoShape 11"/>
          <p:cNvSpPr>
            <a:spLocks noChangeArrowheads="1"/>
          </p:cNvSpPr>
          <p:nvPr/>
        </p:nvSpPr>
        <p:spPr bwMode="auto">
          <a:xfrm>
            <a:off x="8153400" y="4343400"/>
            <a:ext cx="990600" cy="457200"/>
          </a:xfrm>
          <a:prstGeom prst="leftArrow">
            <a:avLst>
              <a:gd name="adj1" fmla="val 50000"/>
              <a:gd name="adj2" fmla="val 54167"/>
            </a:avLst>
          </a:prstGeom>
          <a:noFill/>
          <a:ln w="12700">
            <a:solidFill>
              <a:schemeClr val="accent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2075" tIns="46038" rIns="92075" bIns="46038" anchor="ctr"/>
          <a:lstStyle/>
          <a:p>
            <a:r>
              <a:rPr lang="en-US" altLang="zh-CN" sz="1200">
                <a:solidFill>
                  <a:schemeClr val="accent1"/>
                </a:solidFill>
                <a:ea typeface="宋体" pitchFamily="2" charset="-122"/>
              </a:rPr>
              <a:t>dispatcher</a:t>
            </a:r>
          </a:p>
        </p:txBody>
      </p:sp>
      <p:sp>
        <p:nvSpPr>
          <p:cNvPr id="286732" name="AutoShape 12"/>
          <p:cNvSpPr>
            <a:spLocks noChangeArrowheads="1"/>
          </p:cNvSpPr>
          <p:nvPr/>
        </p:nvSpPr>
        <p:spPr bwMode="auto">
          <a:xfrm>
            <a:off x="8153400" y="2590800"/>
            <a:ext cx="762000" cy="457200"/>
          </a:xfrm>
          <a:prstGeom prst="leftArrow">
            <a:avLst>
              <a:gd name="adj1" fmla="val 50000"/>
              <a:gd name="adj2" fmla="val 41667"/>
            </a:avLst>
          </a:prstGeom>
          <a:noFill/>
          <a:ln w="12700">
            <a:solidFill>
              <a:schemeClr val="accent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2075" tIns="46038" rIns="92075" bIns="46038" anchor="ctr"/>
          <a:lstStyle/>
          <a:p>
            <a:r>
              <a:rPr lang="en-US" altLang="zh-CN" sz="1200">
                <a:solidFill>
                  <a:schemeClr val="accent1"/>
                </a:solidFill>
                <a:ea typeface="宋体" pitchFamily="2" charset="-122"/>
              </a:rPr>
              <a:t>A</a:t>
            </a:r>
          </a:p>
        </p:txBody>
      </p:sp>
      <p:sp>
        <p:nvSpPr>
          <p:cNvPr id="286733" name="AutoShape 13"/>
          <p:cNvSpPr>
            <a:spLocks noChangeArrowheads="1"/>
          </p:cNvSpPr>
          <p:nvPr/>
        </p:nvSpPr>
        <p:spPr bwMode="auto">
          <a:xfrm>
            <a:off x="8153400" y="5791200"/>
            <a:ext cx="762000" cy="457200"/>
          </a:xfrm>
          <a:prstGeom prst="leftArrow">
            <a:avLst>
              <a:gd name="adj1" fmla="val 50000"/>
              <a:gd name="adj2" fmla="val 41667"/>
            </a:avLst>
          </a:prstGeom>
          <a:noFill/>
          <a:ln w="12700">
            <a:solidFill>
              <a:schemeClr val="accent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2075" tIns="46038" rIns="92075" bIns="46038" anchor="ctr"/>
          <a:lstStyle/>
          <a:p>
            <a:r>
              <a:rPr lang="en-US" altLang="zh-CN" sz="1200">
                <a:solidFill>
                  <a:schemeClr val="accent1"/>
                </a:solidFill>
                <a:ea typeface="宋体" pitchFamily="2" charset="-122"/>
              </a:rPr>
              <a:t>C</a:t>
            </a:r>
          </a:p>
        </p:txBody>
      </p:sp>
      <p:sp>
        <p:nvSpPr>
          <p:cNvPr id="286734" name="Text Box 14"/>
          <p:cNvSpPr txBox="1">
            <a:spLocks noChangeArrowheads="1"/>
          </p:cNvSpPr>
          <p:nvPr/>
        </p:nvSpPr>
        <p:spPr bwMode="auto">
          <a:xfrm>
            <a:off x="5410200" y="4191000"/>
            <a:ext cx="990600"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2075" tIns="46038" rIns="92075" bIns="46038">
            <a:spAutoFit/>
          </a:bodyPr>
          <a:lstStyle/>
          <a:p>
            <a:pPr>
              <a:spcBef>
                <a:spcPct val="50000"/>
              </a:spcBef>
            </a:pPr>
            <a:r>
              <a:rPr lang="en-US" altLang="zh-CN" sz="1600">
                <a:solidFill>
                  <a:schemeClr val="accent2"/>
                </a:solidFill>
                <a:ea typeface="宋体" pitchFamily="2" charset="-122"/>
              </a:rPr>
              <a:t>I/O</a:t>
            </a:r>
            <a:r>
              <a:rPr lang="zh-CN" altLang="en-US" sz="1600">
                <a:solidFill>
                  <a:schemeClr val="accent2"/>
                </a:solidFill>
                <a:ea typeface="宋体" pitchFamily="2" charset="-122"/>
              </a:rPr>
              <a:t>请求</a:t>
            </a:r>
          </a:p>
        </p:txBody>
      </p:sp>
      <p:sp>
        <p:nvSpPr>
          <p:cNvPr id="2" name="日期占位符 1"/>
          <p:cNvSpPr>
            <a:spLocks noGrp="1"/>
          </p:cNvSpPr>
          <p:nvPr>
            <p:ph type="dt" sz="half" idx="10"/>
          </p:nvPr>
        </p:nvSpPr>
        <p:spPr/>
        <p:txBody>
          <a:bodyPr/>
          <a:lstStyle/>
          <a:p>
            <a:fld id="{B54336ED-5A9A-4433-A028-B70C64B1D23C}" type="datetime1">
              <a:rPr lang="en-US" altLang="zh-CN" smtClean="0"/>
              <a:t>12/28/2019</a:t>
            </a:fld>
            <a:endParaRPr lang="zh-CN" altLang="en-US"/>
          </a:p>
        </p:txBody>
      </p:sp>
      <p:sp>
        <p:nvSpPr>
          <p:cNvPr id="3" name="页脚占位符 2"/>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p>
        </p:txBody>
      </p:sp>
      <p:sp>
        <p:nvSpPr>
          <p:cNvPr id="4" name="灯片编号占位符 3"/>
          <p:cNvSpPr>
            <a:spLocks noGrp="1"/>
          </p:cNvSpPr>
          <p:nvPr>
            <p:ph type="sldNum" sz="quarter" idx="12"/>
          </p:nvPr>
        </p:nvSpPr>
        <p:spPr/>
        <p:txBody>
          <a:bodyPr/>
          <a:lstStyle/>
          <a:p>
            <a:fld id="{B09550E6-D85C-43A8-841D-66A200A3DB30}" type="slidenum">
              <a:rPr lang="zh-CN" altLang="en-US" smtClean="0"/>
              <a:t>20</a:t>
            </a:fld>
            <a:endParaRPr lang="zh-CN" altLang="en-US"/>
          </a:p>
        </p:txBody>
      </p:sp>
    </p:spTree>
    <p:extLst>
      <p:ext uri="{BB962C8B-B14F-4D97-AF65-F5344CB8AC3E}">
        <p14:creationId xmlns:p14="http://schemas.microsoft.com/office/powerpoint/2010/main" val="8140711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进程的特征和状态</a:t>
            </a:r>
          </a:p>
        </p:txBody>
      </p:sp>
      <p:sp>
        <p:nvSpPr>
          <p:cNvPr id="3" name="内容占位符 2"/>
          <p:cNvSpPr>
            <a:spLocks noGrp="1"/>
          </p:cNvSpPr>
          <p:nvPr>
            <p:ph idx="1"/>
          </p:nvPr>
        </p:nvSpPr>
        <p:spPr/>
        <p:txBody>
          <a:bodyPr>
            <a:normAutofit fontScale="92500" lnSpcReduction="10000"/>
          </a:bodyPr>
          <a:lstStyle/>
          <a:p>
            <a:r>
              <a:rPr lang="zh-CN" altLang="en-US" dirty="0"/>
              <a:t>进程的三种基本状态</a:t>
            </a:r>
          </a:p>
          <a:p>
            <a:pPr lvl="1"/>
            <a:r>
              <a:rPr lang="zh-CN" altLang="en-US" dirty="0"/>
              <a:t>就绪态（</a:t>
            </a:r>
            <a:r>
              <a:rPr lang="en-US" altLang="zh-CN" dirty="0"/>
              <a:t>Ready</a:t>
            </a:r>
            <a:r>
              <a:rPr lang="zh-CN" altLang="en-US" dirty="0"/>
              <a:t>） ：一个进程已经具备运行条件，但由于无</a:t>
            </a:r>
            <a:r>
              <a:rPr lang="en-US" altLang="zh-CN" dirty="0"/>
              <a:t>CPU</a:t>
            </a:r>
            <a:r>
              <a:rPr lang="zh-CN" altLang="en-US" dirty="0"/>
              <a:t>暂时不能运行的状态，当调度给其</a:t>
            </a:r>
            <a:r>
              <a:rPr lang="en-US" altLang="zh-CN" dirty="0"/>
              <a:t>CPU</a:t>
            </a:r>
            <a:r>
              <a:rPr lang="zh-CN" altLang="en-US" dirty="0"/>
              <a:t>时，立即可以运行。位于“就绪队列”中</a:t>
            </a:r>
          </a:p>
          <a:p>
            <a:pPr lvl="1"/>
            <a:r>
              <a:rPr lang="zh-CN" altLang="en-US" dirty="0"/>
              <a:t>执行态（</a:t>
            </a:r>
            <a:r>
              <a:rPr lang="en-US" altLang="zh-CN" dirty="0"/>
              <a:t>Running</a:t>
            </a:r>
            <a:r>
              <a:rPr lang="zh-CN" altLang="en-US" dirty="0"/>
              <a:t>） ：进程占有了包括</a:t>
            </a:r>
            <a:r>
              <a:rPr lang="en-US" altLang="zh-CN" dirty="0"/>
              <a:t>CPU</a:t>
            </a:r>
            <a:r>
              <a:rPr lang="zh-CN" altLang="en-US" dirty="0"/>
              <a:t>在内的全部资源，并在</a:t>
            </a:r>
            <a:r>
              <a:rPr lang="en-US" altLang="zh-CN" dirty="0"/>
              <a:t>CPU</a:t>
            </a:r>
            <a:r>
              <a:rPr lang="zh-CN" altLang="en-US" dirty="0"/>
              <a:t>上运行</a:t>
            </a:r>
          </a:p>
          <a:p>
            <a:pPr lvl="1"/>
            <a:r>
              <a:rPr lang="zh-CN" altLang="en-US" dirty="0"/>
              <a:t>等待态</a:t>
            </a:r>
            <a:r>
              <a:rPr lang="en-US" altLang="zh-CN" dirty="0"/>
              <a:t>(</a:t>
            </a:r>
            <a:r>
              <a:rPr lang="zh-CN" altLang="en-US" dirty="0"/>
              <a:t>阻塞态</a:t>
            </a:r>
            <a:r>
              <a:rPr lang="zh-CN" altLang="zh-CN" dirty="0"/>
              <a:t>，</a:t>
            </a:r>
            <a:r>
              <a:rPr lang="en-US" altLang="zh-CN" dirty="0"/>
              <a:t>Waiting/Blocked</a:t>
            </a:r>
            <a:r>
              <a:rPr lang="zh-CN" altLang="en-US" dirty="0"/>
              <a:t>）：进程因等待某种事件的发生而暂时不能运行的状态（即使</a:t>
            </a:r>
            <a:r>
              <a:rPr lang="en-US" altLang="zh-CN" dirty="0"/>
              <a:t>CPU</a:t>
            </a:r>
            <a:r>
              <a:rPr lang="zh-CN" altLang="en-US" dirty="0"/>
              <a:t>空闲，该进程也不可运行）。位于“等待队列”中。</a:t>
            </a:r>
          </a:p>
          <a:p>
            <a:endParaRPr lang="zh-CN" altLang="en-US" dirty="0"/>
          </a:p>
        </p:txBody>
      </p:sp>
      <p:sp>
        <p:nvSpPr>
          <p:cNvPr id="4" name="日期占位符 3"/>
          <p:cNvSpPr>
            <a:spLocks noGrp="1"/>
          </p:cNvSpPr>
          <p:nvPr>
            <p:ph type="dt" sz="half" idx="10"/>
          </p:nvPr>
        </p:nvSpPr>
        <p:spPr/>
        <p:txBody>
          <a:bodyPr/>
          <a:lstStyle/>
          <a:p>
            <a:fld id="{8C876307-E162-406C-B904-E238DCD575FE}" type="datetime1">
              <a:rPr lang="en-US" altLang="zh-CN" smtClean="0"/>
              <a:t>12/28/2019</a:t>
            </a:fld>
            <a:endParaRPr lang="zh-CN" altLang="en-US"/>
          </a:p>
        </p:txBody>
      </p:sp>
      <p:sp>
        <p:nvSpPr>
          <p:cNvPr id="5" name="页脚占位符 4"/>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p>
        </p:txBody>
      </p:sp>
      <p:sp>
        <p:nvSpPr>
          <p:cNvPr id="6" name="灯片编号占位符 5"/>
          <p:cNvSpPr>
            <a:spLocks noGrp="1"/>
          </p:cNvSpPr>
          <p:nvPr>
            <p:ph type="sldNum" sz="quarter" idx="12"/>
          </p:nvPr>
        </p:nvSpPr>
        <p:spPr/>
        <p:txBody>
          <a:bodyPr/>
          <a:lstStyle/>
          <a:p>
            <a:fld id="{B09550E6-D85C-43A8-841D-66A200A3DB30}" type="slidenum">
              <a:rPr lang="zh-CN" altLang="en-US" smtClean="0"/>
              <a:t>21</a:t>
            </a:fld>
            <a:endParaRPr lang="zh-CN" altLang="en-US"/>
          </a:p>
        </p:txBody>
      </p:sp>
    </p:spTree>
    <p:extLst>
      <p:ext uri="{BB962C8B-B14F-4D97-AF65-F5344CB8AC3E}">
        <p14:creationId xmlns:p14="http://schemas.microsoft.com/office/powerpoint/2010/main" val="18421177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02" name="Rectangle 2"/>
          <p:cNvSpPr>
            <a:spLocks noGrp="1" noChangeArrowheads="1"/>
          </p:cNvSpPr>
          <p:nvPr>
            <p:ph type="title"/>
          </p:nvPr>
        </p:nvSpPr>
        <p:spPr/>
        <p:txBody>
          <a:bodyPr/>
          <a:lstStyle/>
          <a:p>
            <a:r>
              <a:rPr lang="zh-CN" altLang="en-US" dirty="0"/>
              <a:t>三状态</a:t>
            </a:r>
            <a:endParaRPr lang="en-US" altLang="zh-CN" dirty="0"/>
          </a:p>
        </p:txBody>
      </p:sp>
      <p:sp>
        <p:nvSpPr>
          <p:cNvPr id="512005" name="Oval 5"/>
          <p:cNvSpPr>
            <a:spLocks noChangeArrowheads="1"/>
          </p:cNvSpPr>
          <p:nvPr/>
        </p:nvSpPr>
        <p:spPr bwMode="auto">
          <a:xfrm>
            <a:off x="3886994" y="1914525"/>
            <a:ext cx="1296987" cy="792163"/>
          </a:xfrm>
          <a:prstGeom prst="ellipse">
            <a:avLst/>
          </a:pr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algn="ctr"/>
            <a:r>
              <a:rPr lang="zh-CN" altLang="en-US">
                <a:latin typeface="+mn-ea"/>
              </a:rPr>
              <a:t>就绪</a:t>
            </a:r>
          </a:p>
        </p:txBody>
      </p:sp>
      <p:sp>
        <p:nvSpPr>
          <p:cNvPr id="512007" name="Oval 7"/>
          <p:cNvSpPr>
            <a:spLocks noChangeArrowheads="1"/>
          </p:cNvSpPr>
          <p:nvPr/>
        </p:nvSpPr>
        <p:spPr bwMode="auto">
          <a:xfrm>
            <a:off x="2158206" y="4002088"/>
            <a:ext cx="1152525" cy="792162"/>
          </a:xfrm>
          <a:prstGeom prst="ellipse">
            <a:avLst/>
          </a:pr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algn="ctr"/>
            <a:r>
              <a:rPr lang="zh-CN" altLang="en-US">
                <a:latin typeface="+mn-ea"/>
              </a:rPr>
              <a:t>阻塞</a:t>
            </a:r>
          </a:p>
        </p:txBody>
      </p:sp>
      <p:sp>
        <p:nvSpPr>
          <p:cNvPr id="512008" name="Oval 8"/>
          <p:cNvSpPr>
            <a:spLocks noChangeArrowheads="1"/>
          </p:cNvSpPr>
          <p:nvPr/>
        </p:nvSpPr>
        <p:spPr bwMode="auto">
          <a:xfrm>
            <a:off x="5255419" y="4002088"/>
            <a:ext cx="1223962" cy="792162"/>
          </a:xfrm>
          <a:prstGeom prst="ellipse">
            <a:avLst/>
          </a:pr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algn="ctr"/>
            <a:r>
              <a:rPr lang="zh-CN" altLang="en-US" dirty="0">
                <a:latin typeface="+mn-ea"/>
              </a:rPr>
              <a:t>执行</a:t>
            </a:r>
          </a:p>
        </p:txBody>
      </p:sp>
      <p:sp>
        <p:nvSpPr>
          <p:cNvPr id="512013" name="Freeform 13"/>
          <p:cNvSpPr>
            <a:spLocks/>
          </p:cNvSpPr>
          <p:nvPr/>
        </p:nvSpPr>
        <p:spPr bwMode="auto">
          <a:xfrm>
            <a:off x="2950369" y="2633663"/>
            <a:ext cx="1081087" cy="1368425"/>
          </a:xfrm>
          <a:custGeom>
            <a:avLst/>
            <a:gdLst>
              <a:gd name="T0" fmla="*/ 0 w 681"/>
              <a:gd name="T1" fmla="*/ 862 h 862"/>
              <a:gd name="T2" fmla="*/ 227 w 681"/>
              <a:gd name="T3" fmla="*/ 318 h 862"/>
              <a:gd name="T4" fmla="*/ 681 w 681"/>
              <a:gd name="T5" fmla="*/ 0 h 862"/>
            </a:gdLst>
            <a:ahLst/>
            <a:cxnLst>
              <a:cxn ang="0">
                <a:pos x="T0" y="T1"/>
              </a:cxn>
              <a:cxn ang="0">
                <a:pos x="T2" y="T3"/>
              </a:cxn>
              <a:cxn ang="0">
                <a:pos x="T4" y="T5"/>
              </a:cxn>
            </a:cxnLst>
            <a:rect l="0" t="0" r="r" b="b"/>
            <a:pathLst>
              <a:path w="681" h="862">
                <a:moveTo>
                  <a:pt x="0" y="862"/>
                </a:moveTo>
                <a:cubicBezTo>
                  <a:pt x="57" y="662"/>
                  <a:pt x="114" y="462"/>
                  <a:pt x="227" y="318"/>
                </a:cubicBezTo>
                <a:cubicBezTo>
                  <a:pt x="340" y="174"/>
                  <a:pt x="606" y="53"/>
                  <a:pt x="681" y="0"/>
                </a:cubicBezTo>
              </a:path>
            </a:pathLst>
          </a:custGeom>
          <a:noFill/>
          <a:ln w="25400" cap="flat" cmpd="sng">
            <a:solidFill>
              <a:schemeClr val="tx1"/>
            </a:solidFill>
            <a:prstDash val="solid"/>
            <a:miter lim="800000"/>
            <a:headEnd type="none" w="med" len="med"/>
            <a:tailEnd type="triangl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zh-CN" altLang="en-US">
              <a:latin typeface="+mn-ea"/>
            </a:endParaRPr>
          </a:p>
        </p:txBody>
      </p:sp>
      <p:sp>
        <p:nvSpPr>
          <p:cNvPr id="512014" name="Freeform 14"/>
          <p:cNvSpPr>
            <a:spLocks/>
          </p:cNvSpPr>
          <p:nvPr/>
        </p:nvSpPr>
        <p:spPr bwMode="auto">
          <a:xfrm>
            <a:off x="3239294" y="4506913"/>
            <a:ext cx="2016125" cy="300037"/>
          </a:xfrm>
          <a:custGeom>
            <a:avLst/>
            <a:gdLst>
              <a:gd name="T0" fmla="*/ 1270 w 1270"/>
              <a:gd name="T1" fmla="*/ 0 h 189"/>
              <a:gd name="T2" fmla="*/ 726 w 1270"/>
              <a:gd name="T3" fmla="*/ 181 h 189"/>
              <a:gd name="T4" fmla="*/ 0 w 1270"/>
              <a:gd name="T5" fmla="*/ 45 h 189"/>
            </a:gdLst>
            <a:ahLst/>
            <a:cxnLst>
              <a:cxn ang="0">
                <a:pos x="T0" y="T1"/>
              </a:cxn>
              <a:cxn ang="0">
                <a:pos x="T2" y="T3"/>
              </a:cxn>
              <a:cxn ang="0">
                <a:pos x="T4" y="T5"/>
              </a:cxn>
            </a:cxnLst>
            <a:rect l="0" t="0" r="r" b="b"/>
            <a:pathLst>
              <a:path w="1270" h="189">
                <a:moveTo>
                  <a:pt x="1270" y="0"/>
                </a:moveTo>
                <a:cubicBezTo>
                  <a:pt x="1104" y="86"/>
                  <a:pt x="938" y="173"/>
                  <a:pt x="726" y="181"/>
                </a:cubicBezTo>
                <a:cubicBezTo>
                  <a:pt x="514" y="189"/>
                  <a:pt x="121" y="68"/>
                  <a:pt x="0" y="45"/>
                </a:cubicBezTo>
              </a:path>
            </a:pathLst>
          </a:custGeom>
          <a:noFill/>
          <a:ln w="25400" cap="flat" cmpd="sng">
            <a:solidFill>
              <a:schemeClr val="tx1"/>
            </a:solidFill>
            <a:prstDash val="solid"/>
            <a:miter lim="800000"/>
            <a:headEnd type="none" w="med" len="med"/>
            <a:tailEnd type="triangl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zh-CN" altLang="en-US">
              <a:latin typeface="+mn-ea"/>
            </a:endParaRPr>
          </a:p>
        </p:txBody>
      </p:sp>
      <p:sp>
        <p:nvSpPr>
          <p:cNvPr id="512017" name="Freeform 17"/>
          <p:cNvSpPr>
            <a:spLocks/>
          </p:cNvSpPr>
          <p:nvPr/>
        </p:nvSpPr>
        <p:spPr bwMode="auto">
          <a:xfrm>
            <a:off x="4607719" y="2706688"/>
            <a:ext cx="792162" cy="1366837"/>
          </a:xfrm>
          <a:custGeom>
            <a:avLst/>
            <a:gdLst>
              <a:gd name="T0" fmla="*/ 0 w 499"/>
              <a:gd name="T1" fmla="*/ 0 h 861"/>
              <a:gd name="T2" fmla="*/ 90 w 499"/>
              <a:gd name="T3" fmla="*/ 589 h 861"/>
              <a:gd name="T4" fmla="*/ 499 w 499"/>
              <a:gd name="T5" fmla="*/ 861 h 861"/>
            </a:gdLst>
            <a:ahLst/>
            <a:cxnLst>
              <a:cxn ang="0">
                <a:pos x="T0" y="T1"/>
              </a:cxn>
              <a:cxn ang="0">
                <a:pos x="T2" y="T3"/>
              </a:cxn>
              <a:cxn ang="0">
                <a:pos x="T4" y="T5"/>
              </a:cxn>
            </a:cxnLst>
            <a:rect l="0" t="0" r="r" b="b"/>
            <a:pathLst>
              <a:path w="499" h="861">
                <a:moveTo>
                  <a:pt x="0" y="0"/>
                </a:moveTo>
                <a:cubicBezTo>
                  <a:pt x="3" y="222"/>
                  <a:pt x="7" y="445"/>
                  <a:pt x="90" y="589"/>
                </a:cubicBezTo>
                <a:cubicBezTo>
                  <a:pt x="173" y="733"/>
                  <a:pt x="431" y="816"/>
                  <a:pt x="499" y="861"/>
                </a:cubicBezTo>
              </a:path>
            </a:pathLst>
          </a:custGeom>
          <a:noFill/>
          <a:ln w="25400" cap="flat" cmpd="sng">
            <a:solidFill>
              <a:schemeClr val="tx1"/>
            </a:solidFill>
            <a:prstDash val="solid"/>
            <a:miter lim="800000"/>
            <a:headEnd type="none" w="med" len="med"/>
            <a:tailEnd type="triangl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zh-CN" altLang="en-US">
              <a:latin typeface="+mn-ea"/>
            </a:endParaRPr>
          </a:p>
        </p:txBody>
      </p:sp>
      <p:sp>
        <p:nvSpPr>
          <p:cNvPr id="512018" name="Freeform 18"/>
          <p:cNvSpPr>
            <a:spLocks/>
          </p:cNvSpPr>
          <p:nvPr/>
        </p:nvSpPr>
        <p:spPr bwMode="auto">
          <a:xfrm>
            <a:off x="5039519" y="2417763"/>
            <a:ext cx="923925" cy="1584325"/>
          </a:xfrm>
          <a:custGeom>
            <a:avLst/>
            <a:gdLst>
              <a:gd name="T0" fmla="*/ 499 w 582"/>
              <a:gd name="T1" fmla="*/ 998 h 998"/>
              <a:gd name="T2" fmla="*/ 499 w 582"/>
              <a:gd name="T3" fmla="*/ 408 h 998"/>
              <a:gd name="T4" fmla="*/ 0 w 582"/>
              <a:gd name="T5" fmla="*/ 0 h 998"/>
            </a:gdLst>
            <a:ahLst/>
            <a:cxnLst>
              <a:cxn ang="0">
                <a:pos x="T0" y="T1"/>
              </a:cxn>
              <a:cxn ang="0">
                <a:pos x="T2" y="T3"/>
              </a:cxn>
              <a:cxn ang="0">
                <a:pos x="T4" y="T5"/>
              </a:cxn>
            </a:cxnLst>
            <a:rect l="0" t="0" r="r" b="b"/>
            <a:pathLst>
              <a:path w="582" h="998">
                <a:moveTo>
                  <a:pt x="499" y="998"/>
                </a:moveTo>
                <a:cubicBezTo>
                  <a:pt x="540" y="786"/>
                  <a:pt x="582" y="574"/>
                  <a:pt x="499" y="408"/>
                </a:cubicBezTo>
                <a:cubicBezTo>
                  <a:pt x="416" y="242"/>
                  <a:pt x="83" y="68"/>
                  <a:pt x="0" y="0"/>
                </a:cubicBezTo>
              </a:path>
            </a:pathLst>
          </a:custGeom>
          <a:noFill/>
          <a:ln w="25400" cap="flat" cmpd="sng">
            <a:solidFill>
              <a:schemeClr val="tx1"/>
            </a:solidFill>
            <a:prstDash val="solid"/>
            <a:miter lim="800000"/>
            <a:headEnd type="none" w="med" len="med"/>
            <a:tailEnd type="triangl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zh-CN" altLang="en-US">
              <a:latin typeface="+mn-ea"/>
            </a:endParaRPr>
          </a:p>
        </p:txBody>
      </p:sp>
      <p:sp>
        <p:nvSpPr>
          <p:cNvPr id="512019" name="Text Box 19"/>
          <p:cNvSpPr txBox="1">
            <a:spLocks noChangeArrowheads="1"/>
          </p:cNvSpPr>
          <p:nvPr/>
        </p:nvSpPr>
        <p:spPr bwMode="auto">
          <a:xfrm>
            <a:off x="5666581" y="2470150"/>
            <a:ext cx="1389063"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r>
              <a:rPr lang="zh-CN" altLang="en-US" sz="2000">
                <a:latin typeface="+mn-ea"/>
              </a:rPr>
              <a:t>时间片完</a:t>
            </a:r>
          </a:p>
        </p:txBody>
      </p:sp>
      <p:sp>
        <p:nvSpPr>
          <p:cNvPr id="512020" name="Text Box 20"/>
          <p:cNvSpPr txBox="1">
            <a:spLocks noChangeArrowheads="1"/>
          </p:cNvSpPr>
          <p:nvPr/>
        </p:nvSpPr>
        <p:spPr bwMode="auto">
          <a:xfrm>
            <a:off x="3640931" y="3444567"/>
            <a:ext cx="1296987"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r>
              <a:rPr lang="zh-CN" altLang="en-US" sz="2000" dirty="0">
                <a:latin typeface="+mn-ea"/>
              </a:rPr>
              <a:t>进程调度</a:t>
            </a:r>
          </a:p>
        </p:txBody>
      </p:sp>
      <p:sp>
        <p:nvSpPr>
          <p:cNvPr id="512021" name="Text Box 21"/>
          <p:cNvSpPr txBox="1">
            <a:spLocks noChangeArrowheads="1"/>
          </p:cNvSpPr>
          <p:nvPr/>
        </p:nvSpPr>
        <p:spPr bwMode="auto">
          <a:xfrm>
            <a:off x="3815556" y="4371975"/>
            <a:ext cx="1295400"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r>
              <a:rPr lang="en-US" altLang="zh-CN" sz="2000">
                <a:latin typeface="+mn-ea"/>
              </a:rPr>
              <a:t>I/O</a:t>
            </a:r>
            <a:r>
              <a:rPr lang="zh-CN" altLang="en-US" sz="2000">
                <a:latin typeface="+mn-ea"/>
              </a:rPr>
              <a:t>请求</a:t>
            </a:r>
          </a:p>
        </p:txBody>
      </p:sp>
      <p:sp>
        <p:nvSpPr>
          <p:cNvPr id="512022" name="Text Box 22"/>
          <p:cNvSpPr txBox="1">
            <a:spLocks noChangeArrowheads="1"/>
          </p:cNvSpPr>
          <p:nvPr/>
        </p:nvSpPr>
        <p:spPr bwMode="auto">
          <a:xfrm>
            <a:off x="2040898" y="3047692"/>
            <a:ext cx="1223962"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r>
              <a:rPr lang="en-US" altLang="zh-CN" sz="2000">
                <a:latin typeface="+mn-ea"/>
              </a:rPr>
              <a:t>I/O</a:t>
            </a:r>
            <a:r>
              <a:rPr lang="zh-CN" altLang="en-US" sz="2000" dirty="0">
                <a:latin typeface="+mn-ea"/>
              </a:rPr>
              <a:t>完成</a:t>
            </a:r>
          </a:p>
        </p:txBody>
      </p:sp>
      <p:sp>
        <p:nvSpPr>
          <p:cNvPr id="2" name="日期占位符 1"/>
          <p:cNvSpPr>
            <a:spLocks noGrp="1"/>
          </p:cNvSpPr>
          <p:nvPr>
            <p:ph type="dt" sz="half" idx="10"/>
          </p:nvPr>
        </p:nvSpPr>
        <p:spPr/>
        <p:txBody>
          <a:bodyPr/>
          <a:lstStyle/>
          <a:p>
            <a:fld id="{1660D8C3-AC70-4A78-980B-F0910EAF20BB}" type="datetime1">
              <a:rPr lang="en-US" altLang="zh-CN" smtClean="0"/>
              <a:t>12/28/2019</a:t>
            </a:fld>
            <a:endParaRPr lang="zh-CN" altLang="en-US"/>
          </a:p>
        </p:txBody>
      </p:sp>
      <p:sp>
        <p:nvSpPr>
          <p:cNvPr id="3" name="页脚占位符 2"/>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p>
        </p:txBody>
      </p:sp>
      <p:sp>
        <p:nvSpPr>
          <p:cNvPr id="4" name="灯片编号占位符 3"/>
          <p:cNvSpPr>
            <a:spLocks noGrp="1"/>
          </p:cNvSpPr>
          <p:nvPr>
            <p:ph type="sldNum" sz="quarter" idx="12"/>
          </p:nvPr>
        </p:nvSpPr>
        <p:spPr/>
        <p:txBody>
          <a:bodyPr/>
          <a:lstStyle/>
          <a:p>
            <a:fld id="{B09550E6-D85C-43A8-841D-66A200A3DB30}" type="slidenum">
              <a:rPr lang="zh-CN" altLang="en-US" smtClean="0"/>
              <a:t>22</a:t>
            </a:fld>
            <a:endParaRPr lang="zh-CN" altLang="en-US"/>
          </a:p>
        </p:txBody>
      </p:sp>
    </p:spTree>
    <p:extLst>
      <p:ext uri="{BB962C8B-B14F-4D97-AF65-F5344CB8AC3E}">
        <p14:creationId xmlns:p14="http://schemas.microsoft.com/office/powerpoint/2010/main" val="39106383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zh-CN" altLang="en-US" dirty="0"/>
              <a:t>五状态</a:t>
            </a:r>
          </a:p>
        </p:txBody>
      </p:sp>
      <p:sp>
        <p:nvSpPr>
          <p:cNvPr id="7" name="内容占位符 6"/>
          <p:cNvSpPr>
            <a:spLocks noGrp="1"/>
          </p:cNvSpPr>
          <p:nvPr>
            <p:ph idx="1"/>
          </p:nvPr>
        </p:nvSpPr>
        <p:spPr/>
        <p:txBody>
          <a:bodyPr>
            <a:normAutofit fontScale="92500" lnSpcReduction="20000"/>
          </a:bodyPr>
          <a:lstStyle/>
          <a:p>
            <a:r>
              <a:rPr lang="zh-CN" altLang="en-US" dirty="0"/>
              <a:t>新建状态</a:t>
            </a:r>
          </a:p>
          <a:p>
            <a:pPr lvl="1"/>
            <a:r>
              <a:rPr lang="en-US" altLang="zh-CN" dirty="0"/>
              <a:t>OS</a:t>
            </a:r>
            <a:r>
              <a:rPr lang="zh-CN" altLang="en-US" dirty="0"/>
              <a:t>已完成为创建一进程所必要的工作</a:t>
            </a:r>
          </a:p>
          <a:p>
            <a:pPr lvl="2"/>
            <a:r>
              <a:rPr lang="zh-CN" altLang="en-US" dirty="0"/>
              <a:t>已构造了进程标识符；已创建了管理进程所需的表格</a:t>
            </a:r>
          </a:p>
          <a:p>
            <a:pPr lvl="1"/>
            <a:r>
              <a:rPr lang="zh-CN" altLang="en-US" dirty="0"/>
              <a:t>但还没有允许执行该进程</a:t>
            </a:r>
            <a:endParaRPr lang="en-US" altLang="zh-CN" dirty="0"/>
          </a:p>
          <a:p>
            <a:pPr lvl="2"/>
            <a:r>
              <a:rPr lang="en-US" altLang="zh-CN" dirty="0"/>
              <a:t>OS</a:t>
            </a:r>
            <a:r>
              <a:rPr lang="zh-CN" altLang="en-US" dirty="0"/>
              <a:t>所需的关于该进程的信息保存在主存的进程表中，但进程自身还未进入主存，也没有为与这个程序相关的数据分配空间，程序保留在辅存中。</a:t>
            </a:r>
          </a:p>
          <a:p>
            <a:r>
              <a:rPr lang="zh-CN" altLang="en-US" dirty="0"/>
              <a:t>退出状态</a:t>
            </a:r>
          </a:p>
          <a:p>
            <a:pPr lvl="1"/>
            <a:r>
              <a:rPr lang="zh-CN" altLang="en-US" dirty="0"/>
              <a:t>它不再有执行资格</a:t>
            </a:r>
          </a:p>
          <a:p>
            <a:pPr lvl="1"/>
            <a:r>
              <a:rPr lang="zh-CN" altLang="en-US" dirty="0"/>
              <a:t>表格和其它信息暂时由辅助程序保留</a:t>
            </a:r>
          </a:p>
          <a:p>
            <a:endParaRPr lang="zh-CN" altLang="en-US" dirty="0"/>
          </a:p>
        </p:txBody>
      </p:sp>
      <p:sp>
        <p:nvSpPr>
          <p:cNvPr id="3" name="日期占位符 2"/>
          <p:cNvSpPr>
            <a:spLocks noGrp="1"/>
          </p:cNvSpPr>
          <p:nvPr>
            <p:ph type="dt" sz="half" idx="10"/>
          </p:nvPr>
        </p:nvSpPr>
        <p:spPr/>
        <p:txBody>
          <a:bodyPr/>
          <a:lstStyle/>
          <a:p>
            <a:fld id="{0D44156F-B4AD-4B4B-9CE1-31B9FDD06B03}" type="datetime1">
              <a:rPr lang="en-US" altLang="zh-CN" smtClean="0"/>
              <a:t>12/28/2019</a:t>
            </a:fld>
            <a:endParaRPr lang="zh-CN" altLang="en-US"/>
          </a:p>
        </p:txBody>
      </p:sp>
      <p:sp>
        <p:nvSpPr>
          <p:cNvPr id="4" name="页脚占位符 3"/>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p>
        </p:txBody>
      </p:sp>
      <p:sp>
        <p:nvSpPr>
          <p:cNvPr id="5" name="灯片编号占位符 4"/>
          <p:cNvSpPr>
            <a:spLocks noGrp="1"/>
          </p:cNvSpPr>
          <p:nvPr>
            <p:ph type="sldNum" sz="quarter" idx="12"/>
          </p:nvPr>
        </p:nvSpPr>
        <p:spPr/>
        <p:txBody>
          <a:bodyPr/>
          <a:lstStyle/>
          <a:p>
            <a:fld id="{B09550E6-D85C-43A8-841D-66A200A3DB30}" type="slidenum">
              <a:rPr lang="zh-CN" altLang="en-US" smtClean="0"/>
              <a:t>23</a:t>
            </a:fld>
            <a:endParaRPr lang="zh-CN" altLang="en-US"/>
          </a:p>
        </p:txBody>
      </p:sp>
    </p:spTree>
    <p:extLst>
      <p:ext uri="{BB962C8B-B14F-4D97-AF65-F5344CB8AC3E}">
        <p14:creationId xmlns:p14="http://schemas.microsoft.com/office/powerpoint/2010/main" val="38285793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02" name="Rectangle 2"/>
          <p:cNvSpPr>
            <a:spLocks noGrp="1" noChangeArrowheads="1"/>
          </p:cNvSpPr>
          <p:nvPr>
            <p:ph type="title"/>
          </p:nvPr>
        </p:nvSpPr>
        <p:spPr/>
        <p:txBody>
          <a:bodyPr/>
          <a:lstStyle/>
          <a:p>
            <a:r>
              <a:rPr lang="zh-CN" altLang="en-US" dirty="0"/>
              <a:t>五状态</a:t>
            </a:r>
            <a:endParaRPr lang="en-US" altLang="zh-CN" dirty="0"/>
          </a:p>
        </p:txBody>
      </p:sp>
      <p:sp>
        <p:nvSpPr>
          <p:cNvPr id="512005" name="Oval 5"/>
          <p:cNvSpPr>
            <a:spLocks noChangeArrowheads="1"/>
          </p:cNvSpPr>
          <p:nvPr/>
        </p:nvSpPr>
        <p:spPr bwMode="auto">
          <a:xfrm>
            <a:off x="3886994" y="1914525"/>
            <a:ext cx="1296987" cy="792163"/>
          </a:xfrm>
          <a:prstGeom prst="ellipse">
            <a:avLst/>
          </a:pr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algn="ctr"/>
            <a:r>
              <a:rPr lang="zh-CN" altLang="en-US">
                <a:latin typeface="+mn-ea"/>
              </a:rPr>
              <a:t>就绪</a:t>
            </a:r>
          </a:p>
        </p:txBody>
      </p:sp>
      <p:sp>
        <p:nvSpPr>
          <p:cNvPr id="512007" name="Oval 7"/>
          <p:cNvSpPr>
            <a:spLocks noChangeArrowheads="1"/>
          </p:cNvSpPr>
          <p:nvPr/>
        </p:nvSpPr>
        <p:spPr bwMode="auto">
          <a:xfrm>
            <a:off x="2158206" y="4002088"/>
            <a:ext cx="1152525" cy="792162"/>
          </a:xfrm>
          <a:prstGeom prst="ellipse">
            <a:avLst/>
          </a:pr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algn="ctr"/>
            <a:r>
              <a:rPr lang="zh-CN" altLang="en-US">
                <a:latin typeface="+mn-ea"/>
              </a:rPr>
              <a:t>阻塞</a:t>
            </a:r>
          </a:p>
        </p:txBody>
      </p:sp>
      <p:sp>
        <p:nvSpPr>
          <p:cNvPr id="512008" name="Oval 8"/>
          <p:cNvSpPr>
            <a:spLocks noChangeArrowheads="1"/>
          </p:cNvSpPr>
          <p:nvPr/>
        </p:nvSpPr>
        <p:spPr bwMode="auto">
          <a:xfrm>
            <a:off x="5255419" y="4002088"/>
            <a:ext cx="1223962" cy="792162"/>
          </a:xfrm>
          <a:prstGeom prst="ellipse">
            <a:avLst/>
          </a:pr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algn="ctr"/>
            <a:r>
              <a:rPr lang="zh-CN" altLang="en-US">
                <a:latin typeface="+mn-ea"/>
              </a:rPr>
              <a:t>执行</a:t>
            </a:r>
          </a:p>
        </p:txBody>
      </p:sp>
      <p:sp>
        <p:nvSpPr>
          <p:cNvPr id="512013" name="Freeform 13"/>
          <p:cNvSpPr>
            <a:spLocks/>
          </p:cNvSpPr>
          <p:nvPr/>
        </p:nvSpPr>
        <p:spPr bwMode="auto">
          <a:xfrm>
            <a:off x="2950369" y="2633663"/>
            <a:ext cx="1081087" cy="1368425"/>
          </a:xfrm>
          <a:custGeom>
            <a:avLst/>
            <a:gdLst>
              <a:gd name="T0" fmla="*/ 0 w 681"/>
              <a:gd name="T1" fmla="*/ 862 h 862"/>
              <a:gd name="T2" fmla="*/ 227 w 681"/>
              <a:gd name="T3" fmla="*/ 318 h 862"/>
              <a:gd name="T4" fmla="*/ 681 w 681"/>
              <a:gd name="T5" fmla="*/ 0 h 862"/>
            </a:gdLst>
            <a:ahLst/>
            <a:cxnLst>
              <a:cxn ang="0">
                <a:pos x="T0" y="T1"/>
              </a:cxn>
              <a:cxn ang="0">
                <a:pos x="T2" y="T3"/>
              </a:cxn>
              <a:cxn ang="0">
                <a:pos x="T4" y="T5"/>
              </a:cxn>
            </a:cxnLst>
            <a:rect l="0" t="0" r="r" b="b"/>
            <a:pathLst>
              <a:path w="681" h="862">
                <a:moveTo>
                  <a:pt x="0" y="862"/>
                </a:moveTo>
                <a:cubicBezTo>
                  <a:pt x="57" y="662"/>
                  <a:pt x="114" y="462"/>
                  <a:pt x="227" y="318"/>
                </a:cubicBezTo>
                <a:cubicBezTo>
                  <a:pt x="340" y="174"/>
                  <a:pt x="606" y="53"/>
                  <a:pt x="681" y="0"/>
                </a:cubicBezTo>
              </a:path>
            </a:pathLst>
          </a:custGeom>
          <a:noFill/>
          <a:ln w="25400" cap="flat" cmpd="sng">
            <a:solidFill>
              <a:schemeClr val="tx1"/>
            </a:solidFill>
            <a:prstDash val="solid"/>
            <a:miter lim="800000"/>
            <a:headEnd type="none" w="med" len="med"/>
            <a:tailEnd type="triangl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zh-CN" altLang="en-US">
              <a:latin typeface="+mn-ea"/>
            </a:endParaRPr>
          </a:p>
        </p:txBody>
      </p:sp>
      <p:sp>
        <p:nvSpPr>
          <p:cNvPr id="512014" name="Freeform 14"/>
          <p:cNvSpPr>
            <a:spLocks/>
          </p:cNvSpPr>
          <p:nvPr/>
        </p:nvSpPr>
        <p:spPr bwMode="auto">
          <a:xfrm>
            <a:off x="3239294" y="4506913"/>
            <a:ext cx="2016125" cy="300037"/>
          </a:xfrm>
          <a:custGeom>
            <a:avLst/>
            <a:gdLst>
              <a:gd name="T0" fmla="*/ 1270 w 1270"/>
              <a:gd name="T1" fmla="*/ 0 h 189"/>
              <a:gd name="T2" fmla="*/ 726 w 1270"/>
              <a:gd name="T3" fmla="*/ 181 h 189"/>
              <a:gd name="T4" fmla="*/ 0 w 1270"/>
              <a:gd name="T5" fmla="*/ 45 h 189"/>
            </a:gdLst>
            <a:ahLst/>
            <a:cxnLst>
              <a:cxn ang="0">
                <a:pos x="T0" y="T1"/>
              </a:cxn>
              <a:cxn ang="0">
                <a:pos x="T2" y="T3"/>
              </a:cxn>
              <a:cxn ang="0">
                <a:pos x="T4" y="T5"/>
              </a:cxn>
            </a:cxnLst>
            <a:rect l="0" t="0" r="r" b="b"/>
            <a:pathLst>
              <a:path w="1270" h="189">
                <a:moveTo>
                  <a:pt x="1270" y="0"/>
                </a:moveTo>
                <a:cubicBezTo>
                  <a:pt x="1104" y="86"/>
                  <a:pt x="938" y="173"/>
                  <a:pt x="726" y="181"/>
                </a:cubicBezTo>
                <a:cubicBezTo>
                  <a:pt x="514" y="189"/>
                  <a:pt x="121" y="68"/>
                  <a:pt x="0" y="45"/>
                </a:cubicBezTo>
              </a:path>
            </a:pathLst>
          </a:custGeom>
          <a:noFill/>
          <a:ln w="25400" cap="flat" cmpd="sng">
            <a:solidFill>
              <a:schemeClr val="tx1"/>
            </a:solidFill>
            <a:prstDash val="solid"/>
            <a:miter lim="800000"/>
            <a:headEnd type="none" w="med" len="med"/>
            <a:tailEnd type="triangl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zh-CN" altLang="en-US">
              <a:latin typeface="+mn-ea"/>
            </a:endParaRPr>
          </a:p>
        </p:txBody>
      </p:sp>
      <p:sp>
        <p:nvSpPr>
          <p:cNvPr id="512017" name="Freeform 17"/>
          <p:cNvSpPr>
            <a:spLocks/>
          </p:cNvSpPr>
          <p:nvPr/>
        </p:nvSpPr>
        <p:spPr bwMode="auto">
          <a:xfrm>
            <a:off x="4607719" y="2706688"/>
            <a:ext cx="792162" cy="1366837"/>
          </a:xfrm>
          <a:custGeom>
            <a:avLst/>
            <a:gdLst>
              <a:gd name="T0" fmla="*/ 0 w 499"/>
              <a:gd name="T1" fmla="*/ 0 h 861"/>
              <a:gd name="T2" fmla="*/ 90 w 499"/>
              <a:gd name="T3" fmla="*/ 589 h 861"/>
              <a:gd name="T4" fmla="*/ 499 w 499"/>
              <a:gd name="T5" fmla="*/ 861 h 861"/>
            </a:gdLst>
            <a:ahLst/>
            <a:cxnLst>
              <a:cxn ang="0">
                <a:pos x="T0" y="T1"/>
              </a:cxn>
              <a:cxn ang="0">
                <a:pos x="T2" y="T3"/>
              </a:cxn>
              <a:cxn ang="0">
                <a:pos x="T4" y="T5"/>
              </a:cxn>
            </a:cxnLst>
            <a:rect l="0" t="0" r="r" b="b"/>
            <a:pathLst>
              <a:path w="499" h="861">
                <a:moveTo>
                  <a:pt x="0" y="0"/>
                </a:moveTo>
                <a:cubicBezTo>
                  <a:pt x="3" y="222"/>
                  <a:pt x="7" y="445"/>
                  <a:pt x="90" y="589"/>
                </a:cubicBezTo>
                <a:cubicBezTo>
                  <a:pt x="173" y="733"/>
                  <a:pt x="431" y="816"/>
                  <a:pt x="499" y="861"/>
                </a:cubicBezTo>
              </a:path>
            </a:pathLst>
          </a:custGeom>
          <a:noFill/>
          <a:ln w="25400" cap="flat" cmpd="sng">
            <a:solidFill>
              <a:schemeClr val="tx1"/>
            </a:solidFill>
            <a:prstDash val="solid"/>
            <a:miter lim="800000"/>
            <a:headEnd type="none" w="med" len="med"/>
            <a:tailEnd type="triangl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zh-CN" altLang="en-US">
              <a:latin typeface="+mn-ea"/>
            </a:endParaRPr>
          </a:p>
        </p:txBody>
      </p:sp>
      <p:sp>
        <p:nvSpPr>
          <p:cNvPr id="512018" name="Freeform 18"/>
          <p:cNvSpPr>
            <a:spLocks/>
          </p:cNvSpPr>
          <p:nvPr/>
        </p:nvSpPr>
        <p:spPr bwMode="auto">
          <a:xfrm>
            <a:off x="5039519" y="2417763"/>
            <a:ext cx="923925" cy="1584325"/>
          </a:xfrm>
          <a:custGeom>
            <a:avLst/>
            <a:gdLst>
              <a:gd name="T0" fmla="*/ 499 w 582"/>
              <a:gd name="T1" fmla="*/ 998 h 998"/>
              <a:gd name="T2" fmla="*/ 499 w 582"/>
              <a:gd name="T3" fmla="*/ 408 h 998"/>
              <a:gd name="T4" fmla="*/ 0 w 582"/>
              <a:gd name="T5" fmla="*/ 0 h 998"/>
            </a:gdLst>
            <a:ahLst/>
            <a:cxnLst>
              <a:cxn ang="0">
                <a:pos x="T0" y="T1"/>
              </a:cxn>
              <a:cxn ang="0">
                <a:pos x="T2" y="T3"/>
              </a:cxn>
              <a:cxn ang="0">
                <a:pos x="T4" y="T5"/>
              </a:cxn>
            </a:cxnLst>
            <a:rect l="0" t="0" r="r" b="b"/>
            <a:pathLst>
              <a:path w="582" h="998">
                <a:moveTo>
                  <a:pt x="499" y="998"/>
                </a:moveTo>
                <a:cubicBezTo>
                  <a:pt x="540" y="786"/>
                  <a:pt x="582" y="574"/>
                  <a:pt x="499" y="408"/>
                </a:cubicBezTo>
                <a:cubicBezTo>
                  <a:pt x="416" y="242"/>
                  <a:pt x="83" y="68"/>
                  <a:pt x="0" y="0"/>
                </a:cubicBezTo>
              </a:path>
            </a:pathLst>
          </a:custGeom>
          <a:noFill/>
          <a:ln w="25400" cap="flat" cmpd="sng">
            <a:solidFill>
              <a:schemeClr val="tx1"/>
            </a:solidFill>
            <a:prstDash val="solid"/>
            <a:miter lim="800000"/>
            <a:headEnd type="none" w="med" len="med"/>
            <a:tailEnd type="triangl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zh-CN" altLang="en-US">
              <a:latin typeface="+mn-ea"/>
            </a:endParaRPr>
          </a:p>
        </p:txBody>
      </p:sp>
      <p:sp>
        <p:nvSpPr>
          <p:cNvPr id="512019" name="Text Box 19"/>
          <p:cNvSpPr txBox="1">
            <a:spLocks noChangeArrowheads="1"/>
          </p:cNvSpPr>
          <p:nvPr/>
        </p:nvSpPr>
        <p:spPr bwMode="auto">
          <a:xfrm>
            <a:off x="5666581" y="2470150"/>
            <a:ext cx="1389063"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r>
              <a:rPr lang="zh-CN" altLang="en-US" sz="2000">
                <a:latin typeface="+mn-ea"/>
              </a:rPr>
              <a:t>时间片完</a:t>
            </a:r>
          </a:p>
        </p:txBody>
      </p:sp>
      <p:sp>
        <p:nvSpPr>
          <p:cNvPr id="512020" name="Text Box 20"/>
          <p:cNvSpPr txBox="1">
            <a:spLocks noChangeArrowheads="1"/>
          </p:cNvSpPr>
          <p:nvPr/>
        </p:nvSpPr>
        <p:spPr bwMode="auto">
          <a:xfrm>
            <a:off x="4001295" y="3209925"/>
            <a:ext cx="792162"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p>
            <a:r>
              <a:rPr lang="zh-CN" altLang="en-US" sz="2000" dirty="0">
                <a:latin typeface="+mn-ea"/>
              </a:rPr>
              <a:t>调度</a:t>
            </a:r>
          </a:p>
        </p:txBody>
      </p:sp>
      <p:sp>
        <p:nvSpPr>
          <p:cNvPr id="512021" name="Text Box 21"/>
          <p:cNvSpPr txBox="1">
            <a:spLocks noChangeArrowheads="1"/>
          </p:cNvSpPr>
          <p:nvPr/>
        </p:nvSpPr>
        <p:spPr bwMode="auto">
          <a:xfrm>
            <a:off x="3815556" y="4371975"/>
            <a:ext cx="1295400"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r>
              <a:rPr lang="zh-CN" altLang="en-US" sz="2000" dirty="0">
                <a:latin typeface="+mn-ea"/>
              </a:rPr>
              <a:t>事件等待</a:t>
            </a:r>
          </a:p>
        </p:txBody>
      </p:sp>
      <p:sp>
        <p:nvSpPr>
          <p:cNvPr id="512022" name="Text Box 22"/>
          <p:cNvSpPr txBox="1">
            <a:spLocks noChangeArrowheads="1"/>
          </p:cNvSpPr>
          <p:nvPr/>
        </p:nvSpPr>
        <p:spPr bwMode="auto">
          <a:xfrm>
            <a:off x="2099469" y="3024188"/>
            <a:ext cx="1223962"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r>
              <a:rPr lang="zh-CN" altLang="en-US" sz="2000" dirty="0">
                <a:latin typeface="+mn-ea"/>
              </a:rPr>
              <a:t>事件发生</a:t>
            </a:r>
          </a:p>
        </p:txBody>
      </p:sp>
      <p:sp>
        <p:nvSpPr>
          <p:cNvPr id="14" name="Oval 5"/>
          <p:cNvSpPr>
            <a:spLocks noChangeArrowheads="1"/>
          </p:cNvSpPr>
          <p:nvPr/>
        </p:nvSpPr>
        <p:spPr bwMode="auto">
          <a:xfrm>
            <a:off x="1064182" y="1518443"/>
            <a:ext cx="1296987" cy="792163"/>
          </a:xfrm>
          <a:prstGeom prst="ellipse">
            <a:avLst/>
          </a:prstGeom>
          <a:ln>
            <a:headEnd/>
            <a:tailEnd/>
          </a:ln>
        </p:spPr>
        <p:style>
          <a:lnRef idx="1">
            <a:schemeClr val="accent4"/>
          </a:lnRef>
          <a:fillRef idx="3">
            <a:schemeClr val="accent4"/>
          </a:fillRef>
          <a:effectRef idx="2">
            <a:schemeClr val="accent4"/>
          </a:effectRef>
          <a:fontRef idx="minor">
            <a:schemeClr val="lt1"/>
          </a:fontRef>
        </p:style>
        <p:txBody>
          <a:bodyPr wrap="none" anchor="ctr"/>
          <a:lstStyle/>
          <a:p>
            <a:pPr algn="ctr"/>
            <a:r>
              <a:rPr lang="zh-CN" altLang="en-US" dirty="0">
                <a:latin typeface="+mn-ea"/>
              </a:rPr>
              <a:t>新建</a:t>
            </a:r>
          </a:p>
        </p:txBody>
      </p:sp>
      <p:sp>
        <p:nvSpPr>
          <p:cNvPr id="3" name="任意多边形 2"/>
          <p:cNvSpPr/>
          <p:nvPr/>
        </p:nvSpPr>
        <p:spPr>
          <a:xfrm>
            <a:off x="2347415" y="1800993"/>
            <a:ext cx="1637731" cy="273467"/>
          </a:xfrm>
          <a:custGeom>
            <a:avLst/>
            <a:gdLst>
              <a:gd name="connsiteX0" fmla="*/ 0 w 1637731"/>
              <a:gd name="connsiteY0" fmla="*/ 218876 h 273467"/>
              <a:gd name="connsiteX1" fmla="*/ 709684 w 1637731"/>
              <a:gd name="connsiteY1" fmla="*/ 511 h 273467"/>
              <a:gd name="connsiteX2" fmla="*/ 1637731 w 1637731"/>
              <a:gd name="connsiteY2" fmla="*/ 273467 h 273467"/>
            </a:gdLst>
            <a:ahLst/>
            <a:cxnLst>
              <a:cxn ang="0">
                <a:pos x="connsiteX0" y="connsiteY0"/>
              </a:cxn>
              <a:cxn ang="0">
                <a:pos x="connsiteX1" y="connsiteY1"/>
              </a:cxn>
              <a:cxn ang="0">
                <a:pos x="connsiteX2" y="connsiteY2"/>
              </a:cxn>
            </a:cxnLst>
            <a:rect l="l" t="t" r="r" b="b"/>
            <a:pathLst>
              <a:path w="1637731" h="273467">
                <a:moveTo>
                  <a:pt x="0" y="218876"/>
                </a:moveTo>
                <a:cubicBezTo>
                  <a:pt x="218364" y="105144"/>
                  <a:pt x="436729" y="-8588"/>
                  <a:pt x="709684" y="511"/>
                </a:cubicBezTo>
                <a:cubicBezTo>
                  <a:pt x="982639" y="9609"/>
                  <a:pt x="1310185" y="141538"/>
                  <a:pt x="1637731" y="273467"/>
                </a:cubicBezTo>
              </a:path>
            </a:pathLst>
          </a:custGeom>
          <a:noFill/>
          <a:ln>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2"/>
                </a:solidFill>
              </a:rPr>
              <a:t>接纳</a:t>
            </a:r>
          </a:p>
        </p:txBody>
      </p:sp>
      <p:sp>
        <p:nvSpPr>
          <p:cNvPr id="18" name="Oval 5"/>
          <p:cNvSpPr>
            <a:spLocks noChangeArrowheads="1"/>
          </p:cNvSpPr>
          <p:nvPr/>
        </p:nvSpPr>
        <p:spPr bwMode="auto">
          <a:xfrm>
            <a:off x="7055644" y="5135100"/>
            <a:ext cx="1296987" cy="792163"/>
          </a:xfrm>
          <a:prstGeom prst="ellipse">
            <a:avLst/>
          </a:prstGeom>
          <a:ln>
            <a:headEnd/>
            <a:tailEnd/>
          </a:ln>
        </p:spPr>
        <p:style>
          <a:lnRef idx="1">
            <a:schemeClr val="accent4"/>
          </a:lnRef>
          <a:fillRef idx="3">
            <a:schemeClr val="accent4"/>
          </a:fillRef>
          <a:effectRef idx="2">
            <a:schemeClr val="accent4"/>
          </a:effectRef>
          <a:fontRef idx="minor">
            <a:schemeClr val="lt1"/>
          </a:fontRef>
        </p:style>
        <p:txBody>
          <a:bodyPr wrap="none" anchor="ctr"/>
          <a:lstStyle/>
          <a:p>
            <a:pPr algn="ctr"/>
            <a:r>
              <a:rPr lang="zh-CN" altLang="en-US" dirty="0">
                <a:latin typeface="+mn-ea"/>
              </a:rPr>
              <a:t>退出</a:t>
            </a:r>
          </a:p>
        </p:txBody>
      </p:sp>
      <p:sp>
        <p:nvSpPr>
          <p:cNvPr id="5" name="任意多边形 4"/>
          <p:cNvSpPr/>
          <p:nvPr/>
        </p:nvSpPr>
        <p:spPr>
          <a:xfrm>
            <a:off x="6264322" y="4722125"/>
            <a:ext cx="887105" cy="614150"/>
          </a:xfrm>
          <a:custGeom>
            <a:avLst/>
            <a:gdLst>
              <a:gd name="connsiteX0" fmla="*/ 0 w 887105"/>
              <a:gd name="connsiteY0" fmla="*/ 0 h 614150"/>
              <a:gd name="connsiteX1" fmla="*/ 232012 w 887105"/>
              <a:gd name="connsiteY1" fmla="*/ 368490 h 614150"/>
              <a:gd name="connsiteX2" fmla="*/ 887105 w 887105"/>
              <a:gd name="connsiteY2" fmla="*/ 614150 h 614150"/>
            </a:gdLst>
            <a:ahLst/>
            <a:cxnLst>
              <a:cxn ang="0">
                <a:pos x="connsiteX0" y="connsiteY0"/>
              </a:cxn>
              <a:cxn ang="0">
                <a:pos x="connsiteX1" y="connsiteY1"/>
              </a:cxn>
              <a:cxn ang="0">
                <a:pos x="connsiteX2" y="connsiteY2"/>
              </a:cxn>
            </a:cxnLst>
            <a:rect l="l" t="t" r="r" b="b"/>
            <a:pathLst>
              <a:path w="887105" h="614150">
                <a:moveTo>
                  <a:pt x="0" y="0"/>
                </a:moveTo>
                <a:cubicBezTo>
                  <a:pt x="42080" y="133066"/>
                  <a:pt x="84161" y="266132"/>
                  <a:pt x="232012" y="368490"/>
                </a:cubicBezTo>
                <a:cubicBezTo>
                  <a:pt x="379863" y="470848"/>
                  <a:pt x="633484" y="542499"/>
                  <a:pt x="887105" y="614150"/>
                </a:cubicBezTo>
              </a:path>
            </a:pathLst>
          </a:custGeom>
          <a:noFill/>
          <a:ln>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2"/>
                </a:solidFill>
              </a:rPr>
              <a:t>完成</a:t>
            </a:r>
          </a:p>
        </p:txBody>
      </p:sp>
      <p:sp>
        <p:nvSpPr>
          <p:cNvPr id="2" name="矩形 1"/>
          <p:cNvSpPr/>
          <p:nvPr/>
        </p:nvSpPr>
        <p:spPr>
          <a:xfrm>
            <a:off x="634419" y="5208015"/>
            <a:ext cx="5329025" cy="646331"/>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zh-CN" altLang="en-US" sz="36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思考：此图有没有错误？</a:t>
            </a:r>
          </a:p>
        </p:txBody>
      </p:sp>
      <p:sp>
        <p:nvSpPr>
          <p:cNvPr id="4" name="日期占位符 3"/>
          <p:cNvSpPr>
            <a:spLocks noGrp="1"/>
          </p:cNvSpPr>
          <p:nvPr>
            <p:ph type="dt" sz="half" idx="10"/>
          </p:nvPr>
        </p:nvSpPr>
        <p:spPr/>
        <p:txBody>
          <a:bodyPr/>
          <a:lstStyle/>
          <a:p>
            <a:fld id="{353FC93D-6F3A-4699-8BB4-07E7B3B24557}" type="datetime1">
              <a:rPr lang="en-US" altLang="zh-CN" smtClean="0"/>
              <a:t>12/28/2019</a:t>
            </a:fld>
            <a:endParaRPr lang="zh-CN" altLang="en-US"/>
          </a:p>
        </p:txBody>
      </p:sp>
      <p:sp>
        <p:nvSpPr>
          <p:cNvPr id="6" name="页脚占位符 5"/>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p>
        </p:txBody>
      </p:sp>
      <p:sp>
        <p:nvSpPr>
          <p:cNvPr id="7" name="灯片编号占位符 6"/>
          <p:cNvSpPr>
            <a:spLocks noGrp="1"/>
          </p:cNvSpPr>
          <p:nvPr>
            <p:ph type="sldNum" sz="quarter" idx="12"/>
          </p:nvPr>
        </p:nvSpPr>
        <p:spPr/>
        <p:txBody>
          <a:bodyPr/>
          <a:lstStyle/>
          <a:p>
            <a:fld id="{B09550E6-D85C-43A8-841D-66A200A3DB30}" type="slidenum">
              <a:rPr lang="zh-CN" altLang="en-US" smtClean="0"/>
              <a:t>24</a:t>
            </a:fld>
            <a:endParaRPr lang="zh-CN" altLang="en-US"/>
          </a:p>
        </p:txBody>
      </p:sp>
    </p:spTree>
    <p:extLst>
      <p:ext uri="{BB962C8B-B14F-4D97-AF65-F5344CB8AC3E}">
        <p14:creationId xmlns:p14="http://schemas.microsoft.com/office/powerpoint/2010/main" val="257642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zh-CN" altLang="en-US" dirty="0"/>
              <a:t>交换与挂起</a:t>
            </a:r>
          </a:p>
        </p:txBody>
      </p:sp>
      <p:sp>
        <p:nvSpPr>
          <p:cNvPr id="7" name="内容占位符 6"/>
          <p:cNvSpPr>
            <a:spLocks noGrp="1"/>
          </p:cNvSpPr>
          <p:nvPr>
            <p:ph idx="1"/>
          </p:nvPr>
        </p:nvSpPr>
        <p:spPr/>
        <p:txBody>
          <a:bodyPr>
            <a:normAutofit/>
          </a:bodyPr>
          <a:lstStyle/>
          <a:p>
            <a:r>
              <a:rPr lang="zh-CN" altLang="en-US" dirty="0"/>
              <a:t>问题</a:t>
            </a:r>
            <a:endParaRPr lang="en-US" altLang="zh-CN" dirty="0"/>
          </a:p>
          <a:p>
            <a:pPr lvl="1"/>
            <a:r>
              <a:rPr lang="zh-CN" altLang="en-US" dirty="0"/>
              <a:t>主存中同时有多个进程</a:t>
            </a:r>
          </a:p>
          <a:p>
            <a:pPr lvl="1"/>
            <a:r>
              <a:rPr lang="en-US" altLang="zh-CN" dirty="0"/>
              <a:t>I/O</a:t>
            </a:r>
            <a:r>
              <a:rPr lang="zh-CN" altLang="en-US" dirty="0"/>
              <a:t>速度比计算速度慢很多 </a:t>
            </a:r>
          </a:p>
          <a:p>
            <a:pPr lvl="1"/>
            <a:r>
              <a:rPr lang="zh-CN" altLang="en-US" dirty="0"/>
              <a:t>其他作业因没有主存空间不能投入运行</a:t>
            </a:r>
          </a:p>
        </p:txBody>
      </p:sp>
      <p:sp>
        <p:nvSpPr>
          <p:cNvPr id="3" name="日期占位符 2"/>
          <p:cNvSpPr>
            <a:spLocks noGrp="1"/>
          </p:cNvSpPr>
          <p:nvPr>
            <p:ph type="dt" sz="half" idx="10"/>
          </p:nvPr>
        </p:nvSpPr>
        <p:spPr/>
        <p:txBody>
          <a:bodyPr/>
          <a:lstStyle/>
          <a:p>
            <a:fld id="{DF496CAB-F71A-45EF-9399-F7D616637D05}" type="datetime1">
              <a:rPr lang="en-US" altLang="zh-CN" smtClean="0"/>
              <a:t>12/28/2019</a:t>
            </a:fld>
            <a:endParaRPr lang="zh-CN" altLang="en-US"/>
          </a:p>
        </p:txBody>
      </p:sp>
      <p:sp>
        <p:nvSpPr>
          <p:cNvPr id="4" name="页脚占位符 3"/>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p>
        </p:txBody>
      </p:sp>
      <p:sp>
        <p:nvSpPr>
          <p:cNvPr id="5" name="灯片编号占位符 4"/>
          <p:cNvSpPr>
            <a:spLocks noGrp="1"/>
          </p:cNvSpPr>
          <p:nvPr>
            <p:ph type="sldNum" sz="quarter" idx="12"/>
          </p:nvPr>
        </p:nvSpPr>
        <p:spPr/>
        <p:txBody>
          <a:bodyPr/>
          <a:lstStyle/>
          <a:p>
            <a:fld id="{B09550E6-D85C-43A8-841D-66A200A3DB30}" type="slidenum">
              <a:rPr lang="zh-CN" altLang="en-US" smtClean="0"/>
              <a:t>25</a:t>
            </a:fld>
            <a:endParaRPr lang="zh-CN" altLang="en-US"/>
          </a:p>
        </p:txBody>
      </p:sp>
    </p:spTree>
    <p:extLst>
      <p:ext uri="{BB962C8B-B14F-4D97-AF65-F5344CB8AC3E}">
        <p14:creationId xmlns:p14="http://schemas.microsoft.com/office/powerpoint/2010/main" val="34533263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4050" name="Rectangle 2"/>
          <p:cNvSpPr>
            <a:spLocks noGrp="1" noChangeArrowheads="1"/>
          </p:cNvSpPr>
          <p:nvPr>
            <p:ph type="title"/>
          </p:nvPr>
        </p:nvSpPr>
        <p:spPr/>
        <p:txBody>
          <a:bodyPr/>
          <a:lstStyle/>
          <a:p>
            <a:r>
              <a:rPr lang="zh-CN" altLang="en-US" dirty="0"/>
              <a:t>交换</a:t>
            </a:r>
            <a:endParaRPr lang="en-US" altLang="zh-CN" dirty="0"/>
          </a:p>
        </p:txBody>
      </p:sp>
      <p:sp>
        <p:nvSpPr>
          <p:cNvPr id="514051" name="Rectangle 3"/>
          <p:cNvSpPr>
            <a:spLocks noGrp="1" noChangeArrowheads="1"/>
          </p:cNvSpPr>
          <p:nvPr>
            <p:ph idx="1"/>
          </p:nvPr>
        </p:nvSpPr>
        <p:spPr/>
        <p:txBody>
          <a:bodyPr>
            <a:normAutofit/>
          </a:bodyPr>
          <a:lstStyle/>
          <a:p>
            <a:r>
              <a:rPr lang="zh-CN" altLang="en-US" dirty="0"/>
              <a:t>交换</a:t>
            </a:r>
            <a:r>
              <a:rPr lang="en-US" altLang="zh-CN" dirty="0"/>
              <a:t> (Swapping)</a:t>
            </a:r>
            <a:endParaRPr lang="zh-CN" altLang="en-US" dirty="0"/>
          </a:p>
          <a:p>
            <a:pPr lvl="1"/>
            <a:r>
              <a:rPr lang="zh-CN" altLang="en-US" dirty="0"/>
              <a:t>挂起</a:t>
            </a:r>
            <a:r>
              <a:rPr lang="en-US" altLang="zh-CN" dirty="0"/>
              <a:t>(Suspend)</a:t>
            </a:r>
            <a:r>
              <a:rPr lang="zh-CN" altLang="en-US" dirty="0"/>
              <a:t>：把一个进程从内存转到外存</a:t>
            </a:r>
          </a:p>
          <a:p>
            <a:pPr lvl="1"/>
            <a:r>
              <a:rPr lang="zh-CN" altLang="en-US" dirty="0"/>
              <a:t>激活</a:t>
            </a:r>
            <a:r>
              <a:rPr lang="en-US" altLang="zh-CN" dirty="0"/>
              <a:t>(Activate/Resume)</a:t>
            </a:r>
            <a:r>
              <a:rPr lang="zh-CN" altLang="en-US" dirty="0"/>
              <a:t>：把一个进程从外存转到内存</a:t>
            </a:r>
          </a:p>
          <a:p>
            <a:pPr marL="342900" lvl="1" indent="-342900">
              <a:buFont typeface="Arial" pitchFamily="34" charset="0"/>
              <a:buChar char="•"/>
            </a:pPr>
            <a:r>
              <a:rPr lang="zh-CN" altLang="en-US" dirty="0"/>
              <a:t>负作用</a:t>
            </a:r>
            <a:r>
              <a:rPr lang="en-US" altLang="zh-CN" dirty="0"/>
              <a:t>: </a:t>
            </a:r>
            <a:r>
              <a:rPr lang="zh-CN" altLang="en-US" dirty="0"/>
              <a:t>交换是</a:t>
            </a:r>
            <a:r>
              <a:rPr lang="en-US" altLang="zh-CN" dirty="0"/>
              <a:t>I/O</a:t>
            </a:r>
            <a:r>
              <a:rPr lang="zh-CN" altLang="en-US" dirty="0"/>
              <a:t>操作，费时间</a:t>
            </a:r>
          </a:p>
          <a:p>
            <a:endParaRPr lang="zh-CN" altLang="en-US" dirty="0"/>
          </a:p>
        </p:txBody>
      </p:sp>
      <p:sp>
        <p:nvSpPr>
          <p:cNvPr id="2" name="日期占位符 1"/>
          <p:cNvSpPr>
            <a:spLocks noGrp="1"/>
          </p:cNvSpPr>
          <p:nvPr>
            <p:ph type="dt" sz="half" idx="10"/>
          </p:nvPr>
        </p:nvSpPr>
        <p:spPr/>
        <p:txBody>
          <a:bodyPr/>
          <a:lstStyle/>
          <a:p>
            <a:fld id="{995AD822-11A4-4BDB-8F74-47A9EB9B14F9}" type="datetime1">
              <a:rPr lang="en-US" altLang="zh-CN" smtClean="0"/>
              <a:t>12/28/2019</a:t>
            </a:fld>
            <a:endParaRPr lang="zh-CN" altLang="en-US"/>
          </a:p>
        </p:txBody>
      </p:sp>
      <p:sp>
        <p:nvSpPr>
          <p:cNvPr id="3" name="页脚占位符 2"/>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p>
        </p:txBody>
      </p:sp>
      <p:sp>
        <p:nvSpPr>
          <p:cNvPr id="4" name="灯片编号占位符 3"/>
          <p:cNvSpPr>
            <a:spLocks noGrp="1"/>
          </p:cNvSpPr>
          <p:nvPr>
            <p:ph type="sldNum" sz="quarter" idx="12"/>
          </p:nvPr>
        </p:nvSpPr>
        <p:spPr/>
        <p:txBody>
          <a:bodyPr/>
          <a:lstStyle/>
          <a:p>
            <a:fld id="{B09550E6-D85C-43A8-841D-66A200A3DB30}" type="slidenum">
              <a:rPr lang="zh-CN" altLang="en-US" smtClean="0"/>
              <a:t>26</a:t>
            </a:fld>
            <a:endParaRPr lang="zh-CN" altLang="en-US"/>
          </a:p>
        </p:txBody>
      </p:sp>
    </p:spTree>
    <p:extLst>
      <p:ext uri="{BB962C8B-B14F-4D97-AF65-F5344CB8AC3E}">
        <p14:creationId xmlns:p14="http://schemas.microsoft.com/office/powerpoint/2010/main" val="2037311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514051">
                                            <p:txEl>
                                              <p:pRg st="0" end="0"/>
                                            </p:txEl>
                                          </p:spTgt>
                                        </p:tgtEl>
                                        <p:attrNameLst>
                                          <p:attrName>style.visibility</p:attrName>
                                        </p:attrNameLst>
                                      </p:cBhvr>
                                      <p:to>
                                        <p:strVal val="visible"/>
                                      </p:to>
                                    </p:set>
                                    <p:animEffect transition="in" filter="slide(fromBottom)">
                                      <p:cBhvr>
                                        <p:cTn id="7" dur="500"/>
                                        <p:tgtEl>
                                          <p:spTgt spid="514051">
                                            <p:txEl>
                                              <p:pRg st="0" end="0"/>
                                            </p:txEl>
                                          </p:spTgt>
                                        </p:tgtEl>
                                      </p:cBhvr>
                                    </p:animEffect>
                                  </p:childTnLst>
                                </p:cTn>
                              </p:par>
                              <p:par>
                                <p:cTn id="8" presetID="12" presetClass="entr" presetSubtype="4" fill="hold" grpId="0" nodeType="withEffect">
                                  <p:stCondLst>
                                    <p:cond delay="0"/>
                                  </p:stCondLst>
                                  <p:childTnLst>
                                    <p:set>
                                      <p:cBhvr>
                                        <p:cTn id="9" dur="1" fill="hold">
                                          <p:stCondLst>
                                            <p:cond delay="0"/>
                                          </p:stCondLst>
                                        </p:cTn>
                                        <p:tgtEl>
                                          <p:spTgt spid="514051">
                                            <p:txEl>
                                              <p:pRg st="1" end="1"/>
                                            </p:txEl>
                                          </p:spTgt>
                                        </p:tgtEl>
                                        <p:attrNameLst>
                                          <p:attrName>style.visibility</p:attrName>
                                        </p:attrNameLst>
                                      </p:cBhvr>
                                      <p:to>
                                        <p:strVal val="visible"/>
                                      </p:to>
                                    </p:set>
                                    <p:animEffect transition="in" filter="slide(fromBottom)">
                                      <p:cBhvr>
                                        <p:cTn id="10" dur="500"/>
                                        <p:tgtEl>
                                          <p:spTgt spid="514051">
                                            <p:txEl>
                                              <p:pRg st="1" end="1"/>
                                            </p:txEl>
                                          </p:spTgt>
                                        </p:tgtEl>
                                      </p:cBhvr>
                                    </p:animEffect>
                                  </p:childTnLst>
                                </p:cTn>
                              </p:par>
                              <p:par>
                                <p:cTn id="11" presetID="12" presetClass="entr" presetSubtype="4" fill="hold" grpId="0" nodeType="withEffect">
                                  <p:stCondLst>
                                    <p:cond delay="0"/>
                                  </p:stCondLst>
                                  <p:childTnLst>
                                    <p:set>
                                      <p:cBhvr>
                                        <p:cTn id="12" dur="1" fill="hold">
                                          <p:stCondLst>
                                            <p:cond delay="0"/>
                                          </p:stCondLst>
                                        </p:cTn>
                                        <p:tgtEl>
                                          <p:spTgt spid="514051">
                                            <p:txEl>
                                              <p:pRg st="2" end="2"/>
                                            </p:txEl>
                                          </p:spTgt>
                                        </p:tgtEl>
                                        <p:attrNameLst>
                                          <p:attrName>style.visibility</p:attrName>
                                        </p:attrNameLst>
                                      </p:cBhvr>
                                      <p:to>
                                        <p:strVal val="visible"/>
                                      </p:to>
                                    </p:set>
                                    <p:animEffect transition="in" filter="slide(fromBottom)">
                                      <p:cBhvr>
                                        <p:cTn id="13" dur="500"/>
                                        <p:tgtEl>
                                          <p:spTgt spid="514051">
                                            <p:txEl>
                                              <p:pRg st="2" end="2"/>
                                            </p:txEl>
                                          </p:spTgt>
                                        </p:tgtEl>
                                      </p:cBhvr>
                                    </p:animEffect>
                                  </p:childTnLst>
                                </p:cTn>
                              </p:par>
                              <p:par>
                                <p:cTn id="14" presetID="12" presetClass="entr" presetSubtype="4" fill="hold" grpId="0" nodeType="withEffect">
                                  <p:stCondLst>
                                    <p:cond delay="0"/>
                                  </p:stCondLst>
                                  <p:childTnLst>
                                    <p:set>
                                      <p:cBhvr>
                                        <p:cTn id="15" dur="1" fill="hold">
                                          <p:stCondLst>
                                            <p:cond delay="0"/>
                                          </p:stCondLst>
                                        </p:cTn>
                                        <p:tgtEl>
                                          <p:spTgt spid="514051">
                                            <p:txEl>
                                              <p:pRg st="3" end="3"/>
                                            </p:txEl>
                                          </p:spTgt>
                                        </p:tgtEl>
                                        <p:attrNameLst>
                                          <p:attrName>style.visibility</p:attrName>
                                        </p:attrNameLst>
                                      </p:cBhvr>
                                      <p:to>
                                        <p:strVal val="visible"/>
                                      </p:to>
                                    </p:set>
                                    <p:animEffect transition="in" filter="slide(fromBottom)">
                                      <p:cBhvr>
                                        <p:cTn id="16" dur="500"/>
                                        <p:tgtEl>
                                          <p:spTgt spid="51405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4051"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nvPr>
        </p:nvSpPr>
        <p:spPr/>
        <p:txBody>
          <a:bodyPr/>
          <a:lstStyle/>
          <a:p>
            <a:r>
              <a:rPr lang="zh-CN" altLang="en-US" dirty="0"/>
              <a:t>具有挂起状态的进程状态图</a:t>
            </a:r>
          </a:p>
        </p:txBody>
      </p:sp>
      <p:sp>
        <p:nvSpPr>
          <p:cNvPr id="4" name="日期占位符 3"/>
          <p:cNvSpPr>
            <a:spLocks noGrp="1"/>
          </p:cNvSpPr>
          <p:nvPr>
            <p:ph type="dt" sz="half" idx="10"/>
          </p:nvPr>
        </p:nvSpPr>
        <p:spPr/>
        <p:txBody>
          <a:bodyPr/>
          <a:lstStyle/>
          <a:p>
            <a:fld id="{1DACA1F7-D289-491B-9029-833D8FAB77B2}" type="datetime1">
              <a:rPr lang="en-US" altLang="zh-CN" smtClean="0"/>
              <a:t>12/28/2019</a:t>
            </a:fld>
            <a:endParaRPr lang="zh-CN" altLang="en-US"/>
          </a:p>
        </p:txBody>
      </p:sp>
      <p:sp>
        <p:nvSpPr>
          <p:cNvPr id="5" name="页脚占位符 4"/>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p>
        </p:txBody>
      </p:sp>
      <p:sp>
        <p:nvSpPr>
          <p:cNvPr id="6" name="灯片编号占位符 5"/>
          <p:cNvSpPr>
            <a:spLocks noGrp="1"/>
          </p:cNvSpPr>
          <p:nvPr>
            <p:ph type="sldNum" sz="quarter" idx="12"/>
          </p:nvPr>
        </p:nvSpPr>
        <p:spPr/>
        <p:txBody>
          <a:bodyPr/>
          <a:lstStyle/>
          <a:p>
            <a:fld id="{B09550E6-D85C-43A8-841D-66A200A3DB30}" type="slidenum">
              <a:rPr lang="zh-CN" altLang="en-US" smtClean="0"/>
              <a:t>27</a:t>
            </a:fld>
            <a:endParaRPr lang="zh-CN" altLang="en-US"/>
          </a:p>
        </p:txBody>
      </p:sp>
      <p:sp>
        <p:nvSpPr>
          <p:cNvPr id="8" name="Oval 5"/>
          <p:cNvSpPr>
            <a:spLocks noChangeArrowheads="1"/>
          </p:cNvSpPr>
          <p:nvPr/>
        </p:nvSpPr>
        <p:spPr bwMode="auto">
          <a:xfrm>
            <a:off x="3886994" y="1914525"/>
            <a:ext cx="1296987" cy="792163"/>
          </a:xfrm>
          <a:prstGeom prst="ellipse">
            <a:avLst/>
          </a:pr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algn="ctr"/>
            <a:r>
              <a:rPr lang="zh-CN" altLang="en-US">
                <a:latin typeface="+mn-ea"/>
              </a:rPr>
              <a:t>就绪</a:t>
            </a:r>
          </a:p>
        </p:txBody>
      </p:sp>
      <p:sp>
        <p:nvSpPr>
          <p:cNvPr id="9" name="Oval 7"/>
          <p:cNvSpPr>
            <a:spLocks noChangeArrowheads="1"/>
          </p:cNvSpPr>
          <p:nvPr/>
        </p:nvSpPr>
        <p:spPr bwMode="auto">
          <a:xfrm>
            <a:off x="2207432" y="4032641"/>
            <a:ext cx="1152525" cy="792162"/>
          </a:xfrm>
          <a:prstGeom prst="ellipse">
            <a:avLst/>
          </a:pr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algn="ctr"/>
            <a:r>
              <a:rPr lang="zh-CN" altLang="en-US" dirty="0">
                <a:latin typeface="+mn-ea"/>
              </a:rPr>
              <a:t>阻塞</a:t>
            </a:r>
          </a:p>
        </p:txBody>
      </p:sp>
      <p:sp>
        <p:nvSpPr>
          <p:cNvPr id="10" name="Oval 8"/>
          <p:cNvSpPr>
            <a:spLocks noChangeArrowheads="1"/>
          </p:cNvSpPr>
          <p:nvPr/>
        </p:nvSpPr>
        <p:spPr bwMode="auto">
          <a:xfrm>
            <a:off x="5255419" y="4002088"/>
            <a:ext cx="1223962" cy="792162"/>
          </a:xfrm>
          <a:prstGeom prst="ellipse">
            <a:avLst/>
          </a:pr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algn="ctr"/>
            <a:r>
              <a:rPr lang="zh-CN" altLang="en-US">
                <a:latin typeface="+mn-ea"/>
              </a:rPr>
              <a:t>执行</a:t>
            </a:r>
          </a:p>
        </p:txBody>
      </p:sp>
      <p:sp>
        <p:nvSpPr>
          <p:cNvPr id="11" name="Freeform 13"/>
          <p:cNvSpPr>
            <a:spLocks/>
          </p:cNvSpPr>
          <p:nvPr/>
        </p:nvSpPr>
        <p:spPr bwMode="auto">
          <a:xfrm>
            <a:off x="2950369" y="2633663"/>
            <a:ext cx="1081087" cy="1368425"/>
          </a:xfrm>
          <a:custGeom>
            <a:avLst/>
            <a:gdLst>
              <a:gd name="T0" fmla="*/ 0 w 681"/>
              <a:gd name="T1" fmla="*/ 862 h 862"/>
              <a:gd name="T2" fmla="*/ 227 w 681"/>
              <a:gd name="T3" fmla="*/ 318 h 862"/>
              <a:gd name="T4" fmla="*/ 681 w 681"/>
              <a:gd name="T5" fmla="*/ 0 h 862"/>
            </a:gdLst>
            <a:ahLst/>
            <a:cxnLst>
              <a:cxn ang="0">
                <a:pos x="T0" y="T1"/>
              </a:cxn>
              <a:cxn ang="0">
                <a:pos x="T2" y="T3"/>
              </a:cxn>
              <a:cxn ang="0">
                <a:pos x="T4" y="T5"/>
              </a:cxn>
            </a:cxnLst>
            <a:rect l="0" t="0" r="r" b="b"/>
            <a:pathLst>
              <a:path w="681" h="862">
                <a:moveTo>
                  <a:pt x="0" y="862"/>
                </a:moveTo>
                <a:cubicBezTo>
                  <a:pt x="57" y="662"/>
                  <a:pt x="114" y="462"/>
                  <a:pt x="227" y="318"/>
                </a:cubicBezTo>
                <a:cubicBezTo>
                  <a:pt x="340" y="174"/>
                  <a:pt x="606" y="53"/>
                  <a:pt x="681" y="0"/>
                </a:cubicBezTo>
              </a:path>
            </a:pathLst>
          </a:custGeom>
          <a:noFill/>
          <a:ln w="25400" cap="flat" cmpd="sng">
            <a:solidFill>
              <a:schemeClr val="tx1"/>
            </a:solidFill>
            <a:prstDash val="solid"/>
            <a:miter lim="800000"/>
            <a:headEnd type="none" w="med" len="med"/>
            <a:tailEnd type="triangl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zh-CN" altLang="en-US">
              <a:latin typeface="+mn-ea"/>
            </a:endParaRPr>
          </a:p>
        </p:txBody>
      </p:sp>
      <p:sp>
        <p:nvSpPr>
          <p:cNvPr id="12" name="Freeform 14"/>
          <p:cNvSpPr>
            <a:spLocks/>
          </p:cNvSpPr>
          <p:nvPr/>
        </p:nvSpPr>
        <p:spPr bwMode="auto">
          <a:xfrm>
            <a:off x="3239294" y="4506913"/>
            <a:ext cx="2016125" cy="300037"/>
          </a:xfrm>
          <a:custGeom>
            <a:avLst/>
            <a:gdLst>
              <a:gd name="T0" fmla="*/ 1270 w 1270"/>
              <a:gd name="T1" fmla="*/ 0 h 189"/>
              <a:gd name="T2" fmla="*/ 726 w 1270"/>
              <a:gd name="T3" fmla="*/ 181 h 189"/>
              <a:gd name="T4" fmla="*/ 0 w 1270"/>
              <a:gd name="T5" fmla="*/ 45 h 189"/>
            </a:gdLst>
            <a:ahLst/>
            <a:cxnLst>
              <a:cxn ang="0">
                <a:pos x="T0" y="T1"/>
              </a:cxn>
              <a:cxn ang="0">
                <a:pos x="T2" y="T3"/>
              </a:cxn>
              <a:cxn ang="0">
                <a:pos x="T4" y="T5"/>
              </a:cxn>
            </a:cxnLst>
            <a:rect l="0" t="0" r="r" b="b"/>
            <a:pathLst>
              <a:path w="1270" h="189">
                <a:moveTo>
                  <a:pt x="1270" y="0"/>
                </a:moveTo>
                <a:cubicBezTo>
                  <a:pt x="1104" y="86"/>
                  <a:pt x="938" y="173"/>
                  <a:pt x="726" y="181"/>
                </a:cubicBezTo>
                <a:cubicBezTo>
                  <a:pt x="514" y="189"/>
                  <a:pt x="121" y="68"/>
                  <a:pt x="0" y="45"/>
                </a:cubicBezTo>
              </a:path>
            </a:pathLst>
          </a:custGeom>
          <a:noFill/>
          <a:ln w="25400" cap="flat" cmpd="sng">
            <a:solidFill>
              <a:schemeClr val="tx1"/>
            </a:solidFill>
            <a:prstDash val="solid"/>
            <a:miter lim="800000"/>
            <a:headEnd type="none" w="med" len="med"/>
            <a:tailEnd type="triangl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zh-CN" altLang="en-US">
              <a:latin typeface="+mn-ea"/>
            </a:endParaRPr>
          </a:p>
        </p:txBody>
      </p:sp>
      <p:sp>
        <p:nvSpPr>
          <p:cNvPr id="13" name="Freeform 17"/>
          <p:cNvSpPr>
            <a:spLocks/>
          </p:cNvSpPr>
          <p:nvPr/>
        </p:nvSpPr>
        <p:spPr bwMode="auto">
          <a:xfrm>
            <a:off x="4607719" y="2706688"/>
            <a:ext cx="792162" cy="1366837"/>
          </a:xfrm>
          <a:custGeom>
            <a:avLst/>
            <a:gdLst>
              <a:gd name="T0" fmla="*/ 0 w 499"/>
              <a:gd name="T1" fmla="*/ 0 h 861"/>
              <a:gd name="T2" fmla="*/ 90 w 499"/>
              <a:gd name="T3" fmla="*/ 589 h 861"/>
              <a:gd name="T4" fmla="*/ 499 w 499"/>
              <a:gd name="T5" fmla="*/ 861 h 861"/>
            </a:gdLst>
            <a:ahLst/>
            <a:cxnLst>
              <a:cxn ang="0">
                <a:pos x="T0" y="T1"/>
              </a:cxn>
              <a:cxn ang="0">
                <a:pos x="T2" y="T3"/>
              </a:cxn>
              <a:cxn ang="0">
                <a:pos x="T4" y="T5"/>
              </a:cxn>
            </a:cxnLst>
            <a:rect l="0" t="0" r="r" b="b"/>
            <a:pathLst>
              <a:path w="499" h="861">
                <a:moveTo>
                  <a:pt x="0" y="0"/>
                </a:moveTo>
                <a:cubicBezTo>
                  <a:pt x="3" y="222"/>
                  <a:pt x="7" y="445"/>
                  <a:pt x="90" y="589"/>
                </a:cubicBezTo>
                <a:cubicBezTo>
                  <a:pt x="173" y="733"/>
                  <a:pt x="431" y="816"/>
                  <a:pt x="499" y="861"/>
                </a:cubicBezTo>
              </a:path>
            </a:pathLst>
          </a:custGeom>
          <a:noFill/>
          <a:ln w="25400" cap="flat" cmpd="sng">
            <a:solidFill>
              <a:schemeClr val="tx1"/>
            </a:solidFill>
            <a:prstDash val="solid"/>
            <a:miter lim="800000"/>
            <a:headEnd type="none" w="med" len="med"/>
            <a:tailEnd type="triangl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zh-CN" altLang="en-US">
              <a:latin typeface="+mn-ea"/>
            </a:endParaRPr>
          </a:p>
        </p:txBody>
      </p:sp>
      <p:sp>
        <p:nvSpPr>
          <p:cNvPr id="14" name="Freeform 18"/>
          <p:cNvSpPr>
            <a:spLocks/>
          </p:cNvSpPr>
          <p:nvPr/>
        </p:nvSpPr>
        <p:spPr bwMode="auto">
          <a:xfrm>
            <a:off x="5039519" y="2417763"/>
            <a:ext cx="923925" cy="1584325"/>
          </a:xfrm>
          <a:custGeom>
            <a:avLst/>
            <a:gdLst>
              <a:gd name="T0" fmla="*/ 499 w 582"/>
              <a:gd name="T1" fmla="*/ 998 h 998"/>
              <a:gd name="T2" fmla="*/ 499 w 582"/>
              <a:gd name="T3" fmla="*/ 408 h 998"/>
              <a:gd name="T4" fmla="*/ 0 w 582"/>
              <a:gd name="T5" fmla="*/ 0 h 998"/>
            </a:gdLst>
            <a:ahLst/>
            <a:cxnLst>
              <a:cxn ang="0">
                <a:pos x="T0" y="T1"/>
              </a:cxn>
              <a:cxn ang="0">
                <a:pos x="T2" y="T3"/>
              </a:cxn>
              <a:cxn ang="0">
                <a:pos x="T4" y="T5"/>
              </a:cxn>
            </a:cxnLst>
            <a:rect l="0" t="0" r="r" b="b"/>
            <a:pathLst>
              <a:path w="582" h="998">
                <a:moveTo>
                  <a:pt x="499" y="998"/>
                </a:moveTo>
                <a:cubicBezTo>
                  <a:pt x="540" y="786"/>
                  <a:pt x="582" y="574"/>
                  <a:pt x="499" y="408"/>
                </a:cubicBezTo>
                <a:cubicBezTo>
                  <a:pt x="416" y="242"/>
                  <a:pt x="83" y="68"/>
                  <a:pt x="0" y="0"/>
                </a:cubicBezTo>
              </a:path>
            </a:pathLst>
          </a:custGeom>
          <a:noFill/>
          <a:ln w="25400" cap="flat" cmpd="sng">
            <a:solidFill>
              <a:schemeClr val="tx1"/>
            </a:solidFill>
            <a:prstDash val="solid"/>
            <a:miter lim="800000"/>
            <a:headEnd type="none" w="med" len="med"/>
            <a:tailEnd type="triangl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zh-CN" altLang="en-US">
              <a:latin typeface="+mn-ea"/>
            </a:endParaRPr>
          </a:p>
        </p:txBody>
      </p:sp>
      <p:sp>
        <p:nvSpPr>
          <p:cNvPr id="15" name="Text Box 19"/>
          <p:cNvSpPr txBox="1">
            <a:spLocks noChangeArrowheads="1"/>
          </p:cNvSpPr>
          <p:nvPr/>
        </p:nvSpPr>
        <p:spPr bwMode="auto">
          <a:xfrm>
            <a:off x="5666581" y="2470150"/>
            <a:ext cx="1389063"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r>
              <a:rPr lang="zh-CN" altLang="en-US" sz="2000" dirty="0">
                <a:latin typeface="+mn-ea"/>
              </a:rPr>
              <a:t>时间片完</a:t>
            </a:r>
          </a:p>
        </p:txBody>
      </p:sp>
      <p:sp>
        <p:nvSpPr>
          <p:cNvPr id="16" name="Text Box 20"/>
          <p:cNvSpPr txBox="1">
            <a:spLocks noChangeArrowheads="1"/>
          </p:cNvSpPr>
          <p:nvPr/>
        </p:nvSpPr>
        <p:spPr bwMode="auto">
          <a:xfrm>
            <a:off x="4318794" y="3209925"/>
            <a:ext cx="1296987"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r>
              <a:rPr lang="zh-CN" altLang="en-US" sz="2000" dirty="0">
                <a:latin typeface="+mn-ea"/>
              </a:rPr>
              <a:t>进程调度</a:t>
            </a:r>
          </a:p>
        </p:txBody>
      </p:sp>
      <p:sp>
        <p:nvSpPr>
          <p:cNvPr id="17" name="Text Box 21"/>
          <p:cNvSpPr txBox="1">
            <a:spLocks noChangeArrowheads="1"/>
          </p:cNvSpPr>
          <p:nvPr/>
        </p:nvSpPr>
        <p:spPr bwMode="auto">
          <a:xfrm>
            <a:off x="3815556" y="4371975"/>
            <a:ext cx="1295400"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r>
              <a:rPr lang="zh-CN" altLang="en-US" sz="2000" dirty="0">
                <a:latin typeface="+mn-ea"/>
              </a:rPr>
              <a:t>等待事件</a:t>
            </a:r>
          </a:p>
        </p:txBody>
      </p:sp>
      <p:sp>
        <p:nvSpPr>
          <p:cNvPr id="18" name="Text Box 22"/>
          <p:cNvSpPr txBox="1">
            <a:spLocks noChangeArrowheads="1"/>
          </p:cNvSpPr>
          <p:nvPr/>
        </p:nvSpPr>
        <p:spPr bwMode="auto">
          <a:xfrm>
            <a:off x="2518569" y="3074988"/>
            <a:ext cx="1223962"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r>
              <a:rPr lang="zh-CN" altLang="en-US" sz="2000" dirty="0">
                <a:latin typeface="+mn-ea"/>
              </a:rPr>
              <a:t>事件发生</a:t>
            </a:r>
          </a:p>
        </p:txBody>
      </p:sp>
      <p:sp>
        <p:nvSpPr>
          <p:cNvPr id="19" name="Oval 5"/>
          <p:cNvSpPr>
            <a:spLocks noChangeArrowheads="1"/>
          </p:cNvSpPr>
          <p:nvPr/>
        </p:nvSpPr>
        <p:spPr bwMode="auto">
          <a:xfrm>
            <a:off x="1064182" y="1518443"/>
            <a:ext cx="1296987" cy="792163"/>
          </a:xfrm>
          <a:prstGeom prst="ellipse">
            <a:avLst/>
          </a:prstGeom>
          <a:ln>
            <a:headEnd/>
            <a:tailEnd/>
          </a:ln>
        </p:spPr>
        <p:style>
          <a:lnRef idx="1">
            <a:schemeClr val="accent4"/>
          </a:lnRef>
          <a:fillRef idx="3">
            <a:schemeClr val="accent4"/>
          </a:fillRef>
          <a:effectRef idx="2">
            <a:schemeClr val="accent4"/>
          </a:effectRef>
          <a:fontRef idx="minor">
            <a:schemeClr val="lt1"/>
          </a:fontRef>
        </p:style>
        <p:txBody>
          <a:bodyPr wrap="none" anchor="ctr"/>
          <a:lstStyle/>
          <a:p>
            <a:pPr algn="ctr"/>
            <a:r>
              <a:rPr lang="zh-CN" altLang="en-US" dirty="0">
                <a:latin typeface="+mn-ea"/>
              </a:rPr>
              <a:t>新建</a:t>
            </a:r>
          </a:p>
        </p:txBody>
      </p:sp>
      <p:sp>
        <p:nvSpPr>
          <p:cNvPr id="20" name="任意多边形 19"/>
          <p:cNvSpPr/>
          <p:nvPr/>
        </p:nvSpPr>
        <p:spPr>
          <a:xfrm>
            <a:off x="2347415" y="1800993"/>
            <a:ext cx="1637731" cy="273467"/>
          </a:xfrm>
          <a:custGeom>
            <a:avLst/>
            <a:gdLst>
              <a:gd name="connsiteX0" fmla="*/ 0 w 1637731"/>
              <a:gd name="connsiteY0" fmla="*/ 218876 h 273467"/>
              <a:gd name="connsiteX1" fmla="*/ 709684 w 1637731"/>
              <a:gd name="connsiteY1" fmla="*/ 511 h 273467"/>
              <a:gd name="connsiteX2" fmla="*/ 1637731 w 1637731"/>
              <a:gd name="connsiteY2" fmla="*/ 273467 h 273467"/>
            </a:gdLst>
            <a:ahLst/>
            <a:cxnLst>
              <a:cxn ang="0">
                <a:pos x="connsiteX0" y="connsiteY0"/>
              </a:cxn>
              <a:cxn ang="0">
                <a:pos x="connsiteX1" y="connsiteY1"/>
              </a:cxn>
              <a:cxn ang="0">
                <a:pos x="connsiteX2" y="connsiteY2"/>
              </a:cxn>
            </a:cxnLst>
            <a:rect l="l" t="t" r="r" b="b"/>
            <a:pathLst>
              <a:path w="1637731" h="273467">
                <a:moveTo>
                  <a:pt x="0" y="218876"/>
                </a:moveTo>
                <a:cubicBezTo>
                  <a:pt x="218364" y="105144"/>
                  <a:pt x="436729" y="-8588"/>
                  <a:pt x="709684" y="511"/>
                </a:cubicBezTo>
                <a:cubicBezTo>
                  <a:pt x="982639" y="9609"/>
                  <a:pt x="1310185" y="141538"/>
                  <a:pt x="1637731" y="273467"/>
                </a:cubicBezTo>
              </a:path>
            </a:pathLst>
          </a:custGeom>
          <a:noFill/>
          <a:ln>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2"/>
                </a:solidFill>
              </a:rPr>
              <a:t>接纳</a:t>
            </a:r>
          </a:p>
        </p:txBody>
      </p:sp>
      <p:sp>
        <p:nvSpPr>
          <p:cNvPr id="21" name="Oval 5"/>
          <p:cNvSpPr>
            <a:spLocks noChangeArrowheads="1"/>
          </p:cNvSpPr>
          <p:nvPr/>
        </p:nvSpPr>
        <p:spPr bwMode="auto">
          <a:xfrm>
            <a:off x="7055644" y="5135100"/>
            <a:ext cx="1296987" cy="792163"/>
          </a:xfrm>
          <a:prstGeom prst="ellipse">
            <a:avLst/>
          </a:prstGeom>
          <a:ln>
            <a:headEnd/>
            <a:tailEnd/>
          </a:ln>
        </p:spPr>
        <p:style>
          <a:lnRef idx="1">
            <a:schemeClr val="accent4"/>
          </a:lnRef>
          <a:fillRef idx="3">
            <a:schemeClr val="accent4"/>
          </a:fillRef>
          <a:effectRef idx="2">
            <a:schemeClr val="accent4"/>
          </a:effectRef>
          <a:fontRef idx="minor">
            <a:schemeClr val="lt1"/>
          </a:fontRef>
        </p:style>
        <p:txBody>
          <a:bodyPr wrap="none" anchor="ctr"/>
          <a:lstStyle/>
          <a:p>
            <a:pPr algn="ctr"/>
            <a:r>
              <a:rPr lang="zh-CN" altLang="en-US" dirty="0">
                <a:latin typeface="+mn-ea"/>
              </a:rPr>
              <a:t>退出</a:t>
            </a:r>
          </a:p>
        </p:txBody>
      </p:sp>
      <p:sp>
        <p:nvSpPr>
          <p:cNvPr id="22" name="任意多边形 21"/>
          <p:cNvSpPr/>
          <p:nvPr/>
        </p:nvSpPr>
        <p:spPr>
          <a:xfrm>
            <a:off x="6264322" y="4722125"/>
            <a:ext cx="887105" cy="614150"/>
          </a:xfrm>
          <a:custGeom>
            <a:avLst/>
            <a:gdLst>
              <a:gd name="connsiteX0" fmla="*/ 0 w 887105"/>
              <a:gd name="connsiteY0" fmla="*/ 0 h 614150"/>
              <a:gd name="connsiteX1" fmla="*/ 232012 w 887105"/>
              <a:gd name="connsiteY1" fmla="*/ 368490 h 614150"/>
              <a:gd name="connsiteX2" fmla="*/ 887105 w 887105"/>
              <a:gd name="connsiteY2" fmla="*/ 614150 h 614150"/>
            </a:gdLst>
            <a:ahLst/>
            <a:cxnLst>
              <a:cxn ang="0">
                <a:pos x="connsiteX0" y="connsiteY0"/>
              </a:cxn>
              <a:cxn ang="0">
                <a:pos x="connsiteX1" y="connsiteY1"/>
              </a:cxn>
              <a:cxn ang="0">
                <a:pos x="connsiteX2" y="connsiteY2"/>
              </a:cxn>
            </a:cxnLst>
            <a:rect l="l" t="t" r="r" b="b"/>
            <a:pathLst>
              <a:path w="887105" h="614150">
                <a:moveTo>
                  <a:pt x="0" y="0"/>
                </a:moveTo>
                <a:cubicBezTo>
                  <a:pt x="42080" y="133066"/>
                  <a:pt x="84161" y="266132"/>
                  <a:pt x="232012" y="368490"/>
                </a:cubicBezTo>
                <a:cubicBezTo>
                  <a:pt x="379863" y="470848"/>
                  <a:pt x="633484" y="542499"/>
                  <a:pt x="887105" y="614150"/>
                </a:cubicBezTo>
              </a:path>
            </a:pathLst>
          </a:custGeom>
          <a:noFill/>
          <a:ln>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2"/>
                </a:solidFill>
              </a:rPr>
              <a:t>完成</a:t>
            </a:r>
          </a:p>
        </p:txBody>
      </p:sp>
      <p:sp>
        <p:nvSpPr>
          <p:cNvPr id="23" name="Oval 5"/>
          <p:cNvSpPr>
            <a:spLocks noChangeArrowheads="1"/>
          </p:cNvSpPr>
          <p:nvPr/>
        </p:nvSpPr>
        <p:spPr bwMode="auto">
          <a:xfrm>
            <a:off x="1092725" y="3057949"/>
            <a:ext cx="1296987" cy="792163"/>
          </a:xfrm>
          <a:prstGeom prst="ellipse">
            <a:avLst/>
          </a:prstGeom>
          <a:ln>
            <a:headEnd/>
            <a:tailEnd/>
          </a:ln>
        </p:spPr>
        <p:style>
          <a:lnRef idx="1">
            <a:schemeClr val="accent1"/>
          </a:lnRef>
          <a:fillRef idx="3">
            <a:schemeClr val="accent1"/>
          </a:fillRef>
          <a:effectRef idx="2">
            <a:schemeClr val="accent1"/>
          </a:effectRef>
          <a:fontRef idx="minor">
            <a:schemeClr val="lt1"/>
          </a:fontRef>
        </p:style>
        <p:txBody>
          <a:bodyPr wrap="none" anchor="ctr"/>
          <a:lstStyle/>
          <a:p>
            <a:pPr algn="ctr"/>
            <a:r>
              <a:rPr lang="zh-CN" altLang="en-US" dirty="0">
                <a:latin typeface="+mn-ea"/>
              </a:rPr>
              <a:t>挂起</a:t>
            </a:r>
          </a:p>
        </p:txBody>
      </p:sp>
      <p:sp>
        <p:nvSpPr>
          <p:cNvPr id="24" name="Freeform 13"/>
          <p:cNvSpPr>
            <a:spLocks/>
          </p:cNvSpPr>
          <p:nvPr/>
        </p:nvSpPr>
        <p:spPr bwMode="auto">
          <a:xfrm>
            <a:off x="1858169" y="2470150"/>
            <a:ext cx="2028825" cy="669925"/>
          </a:xfrm>
          <a:custGeom>
            <a:avLst/>
            <a:gdLst>
              <a:gd name="T0" fmla="*/ 0 w 681"/>
              <a:gd name="T1" fmla="*/ 862 h 862"/>
              <a:gd name="T2" fmla="*/ 227 w 681"/>
              <a:gd name="T3" fmla="*/ 318 h 862"/>
              <a:gd name="T4" fmla="*/ 681 w 681"/>
              <a:gd name="T5" fmla="*/ 0 h 862"/>
            </a:gdLst>
            <a:ahLst/>
            <a:cxnLst>
              <a:cxn ang="0">
                <a:pos x="T0" y="T1"/>
              </a:cxn>
              <a:cxn ang="0">
                <a:pos x="T2" y="T3"/>
              </a:cxn>
              <a:cxn ang="0">
                <a:pos x="T4" y="T5"/>
              </a:cxn>
            </a:cxnLst>
            <a:rect l="0" t="0" r="r" b="b"/>
            <a:pathLst>
              <a:path w="681" h="862">
                <a:moveTo>
                  <a:pt x="0" y="862"/>
                </a:moveTo>
                <a:cubicBezTo>
                  <a:pt x="57" y="662"/>
                  <a:pt x="114" y="462"/>
                  <a:pt x="227" y="318"/>
                </a:cubicBezTo>
                <a:cubicBezTo>
                  <a:pt x="340" y="174"/>
                  <a:pt x="606" y="53"/>
                  <a:pt x="681" y="0"/>
                </a:cubicBezTo>
              </a:path>
            </a:pathLst>
          </a:custGeom>
          <a:noFill/>
          <a:ln w="25400" cap="flat" cmpd="sng">
            <a:solidFill>
              <a:schemeClr val="tx1"/>
            </a:solidFill>
            <a:prstDash val="solid"/>
            <a:miter lim="800000"/>
            <a:headEnd type="none" w="med" len="med"/>
            <a:tailEnd type="triangl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r>
              <a:rPr lang="zh-CN" altLang="en-US" dirty="0">
                <a:latin typeface="+mn-ea"/>
              </a:rPr>
              <a:t>激活</a:t>
            </a:r>
          </a:p>
        </p:txBody>
      </p:sp>
      <p:sp>
        <p:nvSpPr>
          <p:cNvPr id="25" name="Freeform 14"/>
          <p:cNvSpPr>
            <a:spLocks/>
          </p:cNvSpPr>
          <p:nvPr/>
        </p:nvSpPr>
        <p:spPr bwMode="auto">
          <a:xfrm rot="2222701">
            <a:off x="1095731" y="4048524"/>
            <a:ext cx="1155947" cy="272947"/>
          </a:xfrm>
          <a:custGeom>
            <a:avLst/>
            <a:gdLst>
              <a:gd name="T0" fmla="*/ 1270 w 1270"/>
              <a:gd name="T1" fmla="*/ 0 h 189"/>
              <a:gd name="T2" fmla="*/ 726 w 1270"/>
              <a:gd name="T3" fmla="*/ 181 h 189"/>
              <a:gd name="T4" fmla="*/ 0 w 1270"/>
              <a:gd name="T5" fmla="*/ 45 h 189"/>
            </a:gdLst>
            <a:ahLst/>
            <a:cxnLst>
              <a:cxn ang="0">
                <a:pos x="T0" y="T1"/>
              </a:cxn>
              <a:cxn ang="0">
                <a:pos x="T2" y="T3"/>
              </a:cxn>
              <a:cxn ang="0">
                <a:pos x="T4" y="T5"/>
              </a:cxn>
            </a:cxnLst>
            <a:rect l="0" t="0" r="r" b="b"/>
            <a:pathLst>
              <a:path w="1270" h="189">
                <a:moveTo>
                  <a:pt x="1270" y="0"/>
                </a:moveTo>
                <a:cubicBezTo>
                  <a:pt x="1104" y="86"/>
                  <a:pt x="938" y="173"/>
                  <a:pt x="726" y="181"/>
                </a:cubicBezTo>
                <a:cubicBezTo>
                  <a:pt x="514" y="189"/>
                  <a:pt x="121" y="68"/>
                  <a:pt x="0" y="45"/>
                </a:cubicBezTo>
              </a:path>
            </a:pathLst>
          </a:custGeom>
          <a:noFill/>
          <a:ln w="25400" cap="flat" cmpd="sng">
            <a:solidFill>
              <a:schemeClr val="tx1"/>
            </a:solidFill>
            <a:prstDash val="solid"/>
            <a:miter lim="800000"/>
            <a:headEnd type="none" w="med" len="med"/>
            <a:tailEnd type="triangl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en-US" altLang="zh-CN" dirty="0">
              <a:latin typeface="+mn-ea"/>
            </a:endParaRPr>
          </a:p>
          <a:p>
            <a:r>
              <a:rPr lang="zh-CN" altLang="en-US" dirty="0">
                <a:latin typeface="+mn-ea"/>
              </a:rPr>
              <a:t>挂起</a:t>
            </a:r>
          </a:p>
        </p:txBody>
      </p:sp>
      <p:cxnSp>
        <p:nvCxnSpPr>
          <p:cNvPr id="3" name="曲线连接符 2"/>
          <p:cNvCxnSpPr>
            <a:stCxn id="8" idx="2"/>
            <a:endCxn id="23" idx="2"/>
          </p:cNvCxnSpPr>
          <p:nvPr/>
        </p:nvCxnSpPr>
        <p:spPr>
          <a:xfrm rot="10800000" flipV="1">
            <a:off x="1092726" y="2310607"/>
            <a:ext cx="2794269" cy="1143424"/>
          </a:xfrm>
          <a:prstGeom prst="curvedConnector3">
            <a:avLst>
              <a:gd name="adj1" fmla="val 10818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30" name="Text Box 19"/>
          <p:cNvSpPr txBox="1">
            <a:spLocks noChangeArrowheads="1"/>
          </p:cNvSpPr>
          <p:nvPr/>
        </p:nvSpPr>
        <p:spPr bwMode="auto">
          <a:xfrm>
            <a:off x="244981" y="2417763"/>
            <a:ext cx="761908"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p>
            <a:r>
              <a:rPr lang="zh-CN" altLang="en-US" sz="2000" dirty="0">
                <a:latin typeface="+mn-ea"/>
              </a:rPr>
              <a:t>挂起</a:t>
            </a:r>
          </a:p>
        </p:txBody>
      </p:sp>
      <p:sp>
        <p:nvSpPr>
          <p:cNvPr id="28" name="Freeform 13"/>
          <p:cNvSpPr>
            <a:spLocks/>
          </p:cNvSpPr>
          <p:nvPr/>
        </p:nvSpPr>
        <p:spPr bwMode="auto">
          <a:xfrm flipV="1">
            <a:off x="1858169" y="3777089"/>
            <a:ext cx="528637" cy="346864"/>
          </a:xfrm>
          <a:custGeom>
            <a:avLst/>
            <a:gdLst>
              <a:gd name="T0" fmla="*/ 0 w 681"/>
              <a:gd name="T1" fmla="*/ 862 h 862"/>
              <a:gd name="T2" fmla="*/ 227 w 681"/>
              <a:gd name="T3" fmla="*/ 318 h 862"/>
              <a:gd name="T4" fmla="*/ 681 w 681"/>
              <a:gd name="T5" fmla="*/ 0 h 862"/>
            </a:gdLst>
            <a:ahLst/>
            <a:cxnLst>
              <a:cxn ang="0">
                <a:pos x="T0" y="T1"/>
              </a:cxn>
              <a:cxn ang="0">
                <a:pos x="T2" y="T3"/>
              </a:cxn>
              <a:cxn ang="0">
                <a:pos x="T4" y="T5"/>
              </a:cxn>
            </a:cxnLst>
            <a:rect l="0" t="0" r="r" b="b"/>
            <a:pathLst>
              <a:path w="681" h="862">
                <a:moveTo>
                  <a:pt x="0" y="862"/>
                </a:moveTo>
                <a:cubicBezTo>
                  <a:pt x="57" y="662"/>
                  <a:pt x="114" y="462"/>
                  <a:pt x="227" y="318"/>
                </a:cubicBezTo>
                <a:cubicBezTo>
                  <a:pt x="340" y="174"/>
                  <a:pt x="606" y="53"/>
                  <a:pt x="681" y="0"/>
                </a:cubicBezTo>
              </a:path>
            </a:pathLst>
          </a:custGeom>
          <a:noFill/>
          <a:ln w="25400" cap="flat" cmpd="sng">
            <a:solidFill>
              <a:schemeClr val="tx1"/>
            </a:solidFill>
            <a:prstDash val="solid"/>
            <a:miter lim="800000"/>
            <a:headEnd type="none" w="med" len="med"/>
            <a:tailEnd type="triangl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zh-CN" altLang="en-US" dirty="0">
              <a:latin typeface="+mn-ea"/>
            </a:endParaRPr>
          </a:p>
        </p:txBody>
      </p:sp>
      <p:sp>
        <p:nvSpPr>
          <p:cNvPr id="27" name="文本框 26"/>
          <p:cNvSpPr txBox="1"/>
          <p:nvPr/>
        </p:nvSpPr>
        <p:spPr>
          <a:xfrm>
            <a:off x="2057483" y="3672499"/>
            <a:ext cx="646331" cy="369332"/>
          </a:xfrm>
          <a:prstGeom prst="rect">
            <a:avLst/>
          </a:prstGeom>
          <a:noFill/>
        </p:spPr>
        <p:txBody>
          <a:bodyPr wrap="none" rtlCol="0">
            <a:spAutoFit/>
          </a:bodyPr>
          <a:lstStyle/>
          <a:p>
            <a:r>
              <a:rPr kumimoji="1" lang="zh-CN" altLang="en-US"/>
              <a:t>激活</a:t>
            </a:r>
          </a:p>
        </p:txBody>
      </p:sp>
    </p:spTree>
    <p:extLst>
      <p:ext uri="{BB962C8B-B14F-4D97-AF65-F5344CB8AC3E}">
        <p14:creationId xmlns:p14="http://schemas.microsoft.com/office/powerpoint/2010/main" val="19741293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双挂起</a:t>
            </a:r>
          </a:p>
        </p:txBody>
      </p:sp>
      <p:sp>
        <p:nvSpPr>
          <p:cNvPr id="3" name="内容占位符 2"/>
          <p:cNvSpPr>
            <a:spLocks noGrp="1"/>
          </p:cNvSpPr>
          <p:nvPr>
            <p:ph idx="1"/>
          </p:nvPr>
        </p:nvSpPr>
        <p:spPr/>
        <p:txBody>
          <a:bodyPr>
            <a:normAutofit fontScale="92500" lnSpcReduction="10000"/>
          </a:bodyPr>
          <a:lstStyle/>
          <a:p>
            <a:r>
              <a:rPr lang="zh-CN" altLang="en-US" dirty="0"/>
              <a:t>就绪</a:t>
            </a:r>
            <a:r>
              <a:rPr lang="en-US" altLang="zh-CN" dirty="0"/>
              <a:t>(Ready)</a:t>
            </a:r>
            <a:r>
              <a:rPr lang="zh-CN" altLang="en-US" dirty="0"/>
              <a:t>：进程在内存且可立即进入运行状态（活动就绪）；</a:t>
            </a:r>
          </a:p>
          <a:p>
            <a:r>
              <a:rPr lang="zh-CN" altLang="en-US" dirty="0"/>
              <a:t>阻塞</a:t>
            </a:r>
            <a:r>
              <a:rPr lang="en-US" altLang="zh-CN" dirty="0"/>
              <a:t>(Blocked)</a:t>
            </a:r>
            <a:r>
              <a:rPr lang="zh-CN" altLang="en-US" dirty="0"/>
              <a:t>：进程在内存，并等待某事件的出现（活动阻塞）；</a:t>
            </a:r>
          </a:p>
          <a:p>
            <a:r>
              <a:rPr lang="zh-CN" altLang="en-US" dirty="0"/>
              <a:t>阻塞 </a:t>
            </a:r>
            <a:r>
              <a:rPr lang="en-US" altLang="zh-CN" dirty="0"/>
              <a:t>/ </a:t>
            </a:r>
            <a:r>
              <a:rPr lang="zh-CN" altLang="en-US" dirty="0"/>
              <a:t>挂起（</a:t>
            </a:r>
            <a:r>
              <a:rPr lang="en-US" altLang="zh-CN" dirty="0"/>
              <a:t>Blocked, suspend</a:t>
            </a:r>
            <a:r>
              <a:rPr lang="zh-CN" altLang="en-US" dirty="0"/>
              <a:t>）：进程在外存并等待某事件的出现；</a:t>
            </a:r>
          </a:p>
          <a:p>
            <a:r>
              <a:rPr lang="zh-CN" altLang="en-US" dirty="0"/>
              <a:t>就绪 </a:t>
            </a:r>
            <a:r>
              <a:rPr lang="en-US" altLang="zh-CN" dirty="0"/>
              <a:t>/ </a:t>
            </a:r>
            <a:r>
              <a:rPr lang="zh-CN" altLang="en-US" dirty="0"/>
              <a:t>挂起（</a:t>
            </a:r>
            <a:r>
              <a:rPr lang="en-US" altLang="zh-CN" dirty="0"/>
              <a:t>Ready, suspend</a:t>
            </a:r>
            <a:r>
              <a:rPr lang="zh-CN" altLang="en-US" dirty="0"/>
              <a:t>）：进程在外存，但只要进入内存，即可运行；</a:t>
            </a:r>
          </a:p>
          <a:p>
            <a:endParaRPr lang="zh-CN" altLang="en-US" dirty="0"/>
          </a:p>
        </p:txBody>
      </p:sp>
      <p:sp>
        <p:nvSpPr>
          <p:cNvPr id="4" name="日期占位符 3"/>
          <p:cNvSpPr>
            <a:spLocks noGrp="1"/>
          </p:cNvSpPr>
          <p:nvPr>
            <p:ph type="dt" sz="half" idx="10"/>
          </p:nvPr>
        </p:nvSpPr>
        <p:spPr/>
        <p:txBody>
          <a:bodyPr/>
          <a:lstStyle/>
          <a:p>
            <a:fld id="{4F9D7801-AC06-4E64-B9F6-6CA7C29830A9}" type="datetime1">
              <a:rPr lang="en-US" altLang="zh-CN" smtClean="0"/>
              <a:t>12/28/2019</a:t>
            </a:fld>
            <a:endParaRPr lang="zh-CN" altLang="en-US"/>
          </a:p>
        </p:txBody>
      </p:sp>
      <p:sp>
        <p:nvSpPr>
          <p:cNvPr id="5" name="页脚占位符 4"/>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p>
        </p:txBody>
      </p:sp>
      <p:sp>
        <p:nvSpPr>
          <p:cNvPr id="6" name="灯片编号占位符 5"/>
          <p:cNvSpPr>
            <a:spLocks noGrp="1"/>
          </p:cNvSpPr>
          <p:nvPr>
            <p:ph type="sldNum" sz="quarter" idx="12"/>
          </p:nvPr>
        </p:nvSpPr>
        <p:spPr/>
        <p:txBody>
          <a:bodyPr/>
          <a:lstStyle/>
          <a:p>
            <a:fld id="{B09550E6-D85C-43A8-841D-66A200A3DB30}" type="slidenum">
              <a:rPr lang="zh-CN" altLang="en-US" smtClean="0"/>
              <a:t>28</a:t>
            </a:fld>
            <a:endParaRPr lang="zh-CN" altLang="en-US"/>
          </a:p>
        </p:txBody>
      </p:sp>
    </p:spTree>
    <p:extLst>
      <p:ext uri="{BB962C8B-B14F-4D97-AF65-F5344CB8AC3E}">
        <p14:creationId xmlns:p14="http://schemas.microsoft.com/office/powerpoint/2010/main" val="36235691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p:cNvSpPr/>
          <p:nvPr/>
        </p:nvSpPr>
        <p:spPr>
          <a:xfrm>
            <a:off x="0" y="4941888"/>
            <a:ext cx="9144000" cy="1414462"/>
          </a:xfrm>
          <a:prstGeom prst="rect">
            <a:avLst/>
          </a:prstGeom>
        </p:spPr>
        <p:style>
          <a:lnRef idx="1">
            <a:schemeClr val="accent4"/>
          </a:lnRef>
          <a:fillRef idx="2">
            <a:schemeClr val="accent4"/>
          </a:fillRef>
          <a:effectRef idx="1">
            <a:schemeClr val="accent4"/>
          </a:effectRef>
          <a:fontRef idx="minor">
            <a:schemeClr val="dk1"/>
          </a:fontRef>
        </p:style>
        <p:txBody>
          <a:bodyPr rtlCol="0" anchor="t" anchorCtr="0"/>
          <a:lstStyle/>
          <a:p>
            <a:r>
              <a:rPr kumimoji="1" lang="zh-CN" altLang="en-US" dirty="0"/>
              <a:t>外存</a:t>
            </a:r>
            <a:endParaRPr kumimoji="1" lang="en-US" altLang="zh-CN" dirty="0"/>
          </a:p>
          <a:p>
            <a:r>
              <a:rPr kumimoji="1" lang="en-US" altLang="zh-CN" dirty="0"/>
              <a:t>Swap</a:t>
            </a:r>
            <a:r>
              <a:rPr kumimoji="1" lang="zh-CN" altLang="en-US" dirty="0"/>
              <a:t> </a:t>
            </a:r>
            <a:r>
              <a:rPr kumimoji="1" lang="en-US" altLang="zh-CN" dirty="0"/>
              <a:t>Page File</a:t>
            </a:r>
            <a:endParaRPr kumimoji="1" lang="zh-CN" altLang="en-US" dirty="0"/>
          </a:p>
        </p:txBody>
      </p:sp>
      <p:sp>
        <p:nvSpPr>
          <p:cNvPr id="5" name="矩形 4"/>
          <p:cNvSpPr/>
          <p:nvPr/>
        </p:nvSpPr>
        <p:spPr>
          <a:xfrm>
            <a:off x="0" y="2065328"/>
            <a:ext cx="9144000" cy="2853814"/>
          </a:xfrm>
          <a:prstGeom prst="rect">
            <a:avLst/>
          </a:prstGeom>
        </p:spPr>
        <p:style>
          <a:lnRef idx="1">
            <a:schemeClr val="accent3"/>
          </a:lnRef>
          <a:fillRef idx="2">
            <a:schemeClr val="accent3"/>
          </a:fillRef>
          <a:effectRef idx="1">
            <a:schemeClr val="accent3"/>
          </a:effectRef>
          <a:fontRef idx="minor">
            <a:schemeClr val="dk1"/>
          </a:fontRef>
        </p:style>
        <p:txBody>
          <a:bodyPr rtlCol="0" anchor="t" anchorCtr="0"/>
          <a:lstStyle/>
          <a:p>
            <a:r>
              <a:rPr kumimoji="1" lang="zh-CN" altLang="en-US" dirty="0"/>
              <a:t>内存</a:t>
            </a:r>
            <a:r>
              <a:rPr kumimoji="1" lang="en-US" altLang="zh-CN" dirty="0"/>
              <a:t>/Main Memory</a:t>
            </a:r>
            <a:endParaRPr kumimoji="1" lang="zh-CN" altLang="en-US" dirty="0"/>
          </a:p>
        </p:txBody>
      </p:sp>
      <p:sp>
        <p:nvSpPr>
          <p:cNvPr id="515074" name="Rectangle 2"/>
          <p:cNvSpPr>
            <a:spLocks noGrp="1" noChangeArrowheads="1"/>
          </p:cNvSpPr>
          <p:nvPr>
            <p:ph type="title"/>
          </p:nvPr>
        </p:nvSpPr>
        <p:spPr/>
        <p:txBody>
          <a:bodyPr/>
          <a:lstStyle/>
          <a:p>
            <a:r>
              <a:rPr lang="zh-CN" altLang="en-US" dirty="0"/>
              <a:t>具有双挂起状态的进程状态图</a:t>
            </a:r>
          </a:p>
        </p:txBody>
      </p:sp>
      <p:sp>
        <p:nvSpPr>
          <p:cNvPr id="515076" name="Oval 4"/>
          <p:cNvSpPr>
            <a:spLocks noChangeArrowheads="1"/>
          </p:cNvSpPr>
          <p:nvPr/>
        </p:nvSpPr>
        <p:spPr bwMode="auto">
          <a:xfrm>
            <a:off x="3770623" y="2119543"/>
            <a:ext cx="1223962" cy="1008062"/>
          </a:xfrm>
          <a:prstGeom prst="ellipse">
            <a:avLst/>
          </a:pr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algn="ctr"/>
            <a:r>
              <a:rPr lang="zh-CN" altLang="en-US" dirty="0">
                <a:latin typeface="+mn-ea"/>
              </a:rPr>
              <a:t>执行</a:t>
            </a:r>
          </a:p>
        </p:txBody>
      </p:sp>
      <p:sp>
        <p:nvSpPr>
          <p:cNvPr id="515078" name="Oval 6"/>
          <p:cNvSpPr>
            <a:spLocks noChangeArrowheads="1"/>
          </p:cNvSpPr>
          <p:nvPr/>
        </p:nvSpPr>
        <p:spPr bwMode="auto">
          <a:xfrm>
            <a:off x="2128445" y="3487708"/>
            <a:ext cx="1420813" cy="1008062"/>
          </a:xfrm>
          <a:prstGeom prst="ellipse">
            <a:avLst/>
          </a:pr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algn="ctr"/>
            <a:r>
              <a:rPr lang="zh-CN" altLang="en-US" dirty="0">
                <a:latin typeface="+mn-ea"/>
              </a:rPr>
              <a:t>就绪</a:t>
            </a:r>
          </a:p>
        </p:txBody>
      </p:sp>
      <p:sp>
        <p:nvSpPr>
          <p:cNvPr id="515079" name="Oval 7"/>
          <p:cNvSpPr>
            <a:spLocks noChangeArrowheads="1"/>
          </p:cNvSpPr>
          <p:nvPr/>
        </p:nvSpPr>
        <p:spPr bwMode="auto">
          <a:xfrm>
            <a:off x="5297095" y="3560733"/>
            <a:ext cx="1709738" cy="1008062"/>
          </a:xfrm>
          <a:prstGeom prst="ellipse">
            <a:avLst/>
          </a:pr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algn="ctr"/>
            <a:r>
              <a:rPr lang="zh-CN" altLang="en-US" dirty="0">
                <a:latin typeface="+mn-ea"/>
              </a:rPr>
              <a:t>阻塞</a:t>
            </a:r>
          </a:p>
        </p:txBody>
      </p:sp>
      <p:sp>
        <p:nvSpPr>
          <p:cNvPr id="515080" name="Oval 8"/>
          <p:cNvSpPr>
            <a:spLocks noChangeArrowheads="1"/>
          </p:cNvSpPr>
          <p:nvPr/>
        </p:nvSpPr>
        <p:spPr bwMode="auto">
          <a:xfrm>
            <a:off x="1692275" y="5252618"/>
            <a:ext cx="1584325" cy="1008062"/>
          </a:xfrm>
          <a:prstGeom prst="ellipse">
            <a:avLst/>
          </a:prstGeom>
          <a:ln>
            <a:headEnd/>
            <a:tailEnd/>
          </a:ln>
        </p:spPr>
        <p:style>
          <a:lnRef idx="1">
            <a:schemeClr val="accent1"/>
          </a:lnRef>
          <a:fillRef idx="3">
            <a:schemeClr val="accent1"/>
          </a:fillRef>
          <a:effectRef idx="2">
            <a:schemeClr val="accent1"/>
          </a:effectRef>
          <a:fontRef idx="minor">
            <a:schemeClr val="lt1"/>
          </a:fontRef>
        </p:style>
        <p:txBody>
          <a:bodyPr wrap="none" anchor="ctr"/>
          <a:lstStyle/>
          <a:p>
            <a:pPr algn="ctr"/>
            <a:r>
              <a:rPr lang="zh-CN" altLang="en-US" dirty="0">
                <a:latin typeface="+mn-ea"/>
              </a:rPr>
              <a:t>挂起</a:t>
            </a:r>
          </a:p>
          <a:p>
            <a:pPr algn="ctr"/>
            <a:r>
              <a:rPr lang="zh-CN" altLang="en-US" dirty="0">
                <a:latin typeface="+mn-ea"/>
              </a:rPr>
              <a:t>就绪</a:t>
            </a:r>
          </a:p>
        </p:txBody>
      </p:sp>
      <p:sp>
        <p:nvSpPr>
          <p:cNvPr id="515081" name="Oval 9"/>
          <p:cNvSpPr>
            <a:spLocks noChangeArrowheads="1"/>
          </p:cNvSpPr>
          <p:nvPr/>
        </p:nvSpPr>
        <p:spPr bwMode="auto">
          <a:xfrm>
            <a:off x="4860925" y="5325643"/>
            <a:ext cx="1727200" cy="1008062"/>
          </a:xfrm>
          <a:prstGeom prst="ellipse">
            <a:avLst/>
          </a:prstGeom>
          <a:ln>
            <a:headEnd/>
            <a:tailEnd/>
          </a:ln>
        </p:spPr>
        <p:style>
          <a:lnRef idx="1">
            <a:schemeClr val="accent1"/>
          </a:lnRef>
          <a:fillRef idx="3">
            <a:schemeClr val="accent1"/>
          </a:fillRef>
          <a:effectRef idx="2">
            <a:schemeClr val="accent1"/>
          </a:effectRef>
          <a:fontRef idx="minor">
            <a:schemeClr val="lt1"/>
          </a:fontRef>
        </p:style>
        <p:txBody>
          <a:bodyPr wrap="none" anchor="ctr"/>
          <a:lstStyle/>
          <a:p>
            <a:pPr algn="ctr"/>
            <a:r>
              <a:rPr lang="zh-CN" altLang="en-US" dirty="0">
                <a:latin typeface="+mn-ea"/>
              </a:rPr>
              <a:t>挂起</a:t>
            </a:r>
          </a:p>
          <a:p>
            <a:pPr algn="ctr"/>
            <a:r>
              <a:rPr lang="zh-CN" altLang="en-US" dirty="0">
                <a:latin typeface="+mn-ea"/>
              </a:rPr>
              <a:t>阻塞</a:t>
            </a:r>
          </a:p>
        </p:txBody>
      </p:sp>
      <p:sp>
        <p:nvSpPr>
          <p:cNvPr id="515083" name="Text Box 11"/>
          <p:cNvSpPr txBox="1">
            <a:spLocks noChangeArrowheads="1"/>
          </p:cNvSpPr>
          <p:nvPr/>
        </p:nvSpPr>
        <p:spPr bwMode="auto">
          <a:xfrm>
            <a:off x="4017427" y="4051836"/>
            <a:ext cx="1190559"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p>
            <a:r>
              <a:rPr lang="zh-CN" altLang="en-US" dirty="0">
                <a:latin typeface="Arial"/>
                <a:cs typeface="Arial"/>
              </a:rPr>
              <a:t>事件发生</a:t>
            </a:r>
          </a:p>
        </p:txBody>
      </p:sp>
      <p:sp>
        <p:nvSpPr>
          <p:cNvPr id="515089" name="Text Box 17"/>
          <p:cNvSpPr txBox="1">
            <a:spLocks noChangeArrowheads="1"/>
          </p:cNvSpPr>
          <p:nvPr/>
        </p:nvSpPr>
        <p:spPr bwMode="auto">
          <a:xfrm>
            <a:off x="1480502" y="4498188"/>
            <a:ext cx="647943"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p>
            <a:r>
              <a:rPr lang="zh-CN" altLang="en-US" dirty="0">
                <a:latin typeface="+mn-ea"/>
              </a:rPr>
              <a:t>挂起</a:t>
            </a:r>
          </a:p>
        </p:txBody>
      </p:sp>
      <p:sp>
        <p:nvSpPr>
          <p:cNvPr id="515091" name="Text Box 19"/>
          <p:cNvSpPr txBox="1">
            <a:spLocks noChangeArrowheads="1"/>
          </p:cNvSpPr>
          <p:nvPr/>
        </p:nvSpPr>
        <p:spPr bwMode="auto">
          <a:xfrm>
            <a:off x="3600482" y="5375944"/>
            <a:ext cx="1152525"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r>
              <a:rPr lang="zh-CN" altLang="en-US" dirty="0">
                <a:latin typeface="+mn-ea"/>
              </a:rPr>
              <a:t>事件发生</a:t>
            </a:r>
          </a:p>
        </p:txBody>
      </p:sp>
      <p:sp>
        <p:nvSpPr>
          <p:cNvPr id="515095" name="Text Box 23"/>
          <p:cNvSpPr txBox="1">
            <a:spLocks noChangeArrowheads="1"/>
          </p:cNvSpPr>
          <p:nvPr/>
        </p:nvSpPr>
        <p:spPr bwMode="auto">
          <a:xfrm>
            <a:off x="2684884" y="4784130"/>
            <a:ext cx="656301"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p>
            <a:r>
              <a:rPr lang="zh-CN" altLang="en-US" dirty="0">
                <a:latin typeface="+mn-ea"/>
              </a:rPr>
              <a:t>激活</a:t>
            </a:r>
          </a:p>
        </p:txBody>
      </p:sp>
      <p:sp>
        <p:nvSpPr>
          <p:cNvPr id="515096" name="Text Box 24"/>
          <p:cNvSpPr txBox="1">
            <a:spLocks noChangeArrowheads="1"/>
          </p:cNvSpPr>
          <p:nvPr/>
        </p:nvSpPr>
        <p:spPr bwMode="auto">
          <a:xfrm>
            <a:off x="6501349" y="4968796"/>
            <a:ext cx="722989"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p>
            <a:r>
              <a:rPr lang="zh-CN" altLang="en-US" dirty="0">
                <a:latin typeface="+mn-ea"/>
              </a:rPr>
              <a:t>挂起</a:t>
            </a:r>
          </a:p>
        </p:txBody>
      </p:sp>
      <p:sp>
        <p:nvSpPr>
          <p:cNvPr id="515100" name="Text Box 28"/>
          <p:cNvSpPr txBox="1">
            <a:spLocks noChangeArrowheads="1"/>
          </p:cNvSpPr>
          <p:nvPr/>
        </p:nvSpPr>
        <p:spPr bwMode="auto">
          <a:xfrm>
            <a:off x="5025490" y="2942939"/>
            <a:ext cx="1126474"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p>
            <a:r>
              <a:rPr lang="zh-CN" altLang="en-US" dirty="0">
                <a:latin typeface="+mn-ea"/>
              </a:rPr>
              <a:t>等待事件</a:t>
            </a:r>
          </a:p>
        </p:txBody>
      </p:sp>
      <p:sp>
        <p:nvSpPr>
          <p:cNvPr id="515102" name="Text Box 30"/>
          <p:cNvSpPr txBox="1">
            <a:spLocks noChangeArrowheads="1"/>
          </p:cNvSpPr>
          <p:nvPr/>
        </p:nvSpPr>
        <p:spPr bwMode="auto">
          <a:xfrm>
            <a:off x="1482114" y="2764770"/>
            <a:ext cx="646331"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r>
              <a:rPr lang="zh-CN" altLang="en-US" dirty="0">
                <a:latin typeface="+mn-ea"/>
              </a:rPr>
              <a:t>接纳</a:t>
            </a:r>
            <a:endParaRPr lang="en-US" altLang="zh-CN" dirty="0">
              <a:latin typeface="+mn-ea"/>
            </a:endParaRPr>
          </a:p>
        </p:txBody>
      </p:sp>
      <p:sp>
        <p:nvSpPr>
          <p:cNvPr id="2" name="日期占位符 1"/>
          <p:cNvSpPr>
            <a:spLocks noGrp="1"/>
          </p:cNvSpPr>
          <p:nvPr>
            <p:ph type="dt" sz="half" idx="10"/>
          </p:nvPr>
        </p:nvSpPr>
        <p:spPr/>
        <p:txBody>
          <a:bodyPr/>
          <a:lstStyle/>
          <a:p>
            <a:fld id="{A4329A32-8D68-403B-A145-BCF4E44B893F}" type="datetime1">
              <a:rPr lang="en-US" altLang="zh-CN" smtClean="0"/>
              <a:t>12/28/2019</a:t>
            </a:fld>
            <a:endParaRPr lang="zh-CN" altLang="en-US"/>
          </a:p>
        </p:txBody>
      </p:sp>
      <p:sp>
        <p:nvSpPr>
          <p:cNvPr id="3" name="页脚占位符 2"/>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p>
        </p:txBody>
      </p:sp>
      <p:sp>
        <p:nvSpPr>
          <p:cNvPr id="4" name="灯片编号占位符 3"/>
          <p:cNvSpPr>
            <a:spLocks noGrp="1"/>
          </p:cNvSpPr>
          <p:nvPr>
            <p:ph type="sldNum" sz="quarter" idx="12"/>
          </p:nvPr>
        </p:nvSpPr>
        <p:spPr/>
        <p:txBody>
          <a:bodyPr/>
          <a:lstStyle/>
          <a:p>
            <a:fld id="{B09550E6-D85C-43A8-841D-66A200A3DB30}" type="slidenum">
              <a:rPr lang="zh-CN" altLang="en-US" smtClean="0"/>
              <a:t>29</a:t>
            </a:fld>
            <a:endParaRPr lang="zh-CN" altLang="en-US"/>
          </a:p>
        </p:txBody>
      </p:sp>
      <p:sp>
        <p:nvSpPr>
          <p:cNvPr id="34" name="Text Box 11"/>
          <p:cNvSpPr txBox="1">
            <a:spLocks noChangeArrowheads="1"/>
          </p:cNvSpPr>
          <p:nvPr/>
        </p:nvSpPr>
        <p:spPr bwMode="auto">
          <a:xfrm>
            <a:off x="2708606" y="2749129"/>
            <a:ext cx="686527"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p>
            <a:r>
              <a:rPr lang="zh-CN" altLang="en-US" dirty="0">
                <a:latin typeface="Arial"/>
                <a:cs typeface="Arial"/>
              </a:rPr>
              <a:t>调度</a:t>
            </a:r>
          </a:p>
        </p:txBody>
      </p:sp>
      <p:sp>
        <p:nvSpPr>
          <p:cNvPr id="36" name="Text Box 11"/>
          <p:cNvSpPr txBox="1">
            <a:spLocks noChangeArrowheads="1"/>
          </p:cNvSpPr>
          <p:nvPr/>
        </p:nvSpPr>
        <p:spPr bwMode="auto">
          <a:xfrm>
            <a:off x="3513396" y="3266003"/>
            <a:ext cx="1008063"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p>
            <a:r>
              <a:rPr lang="zh-CN" altLang="en-US" dirty="0">
                <a:latin typeface="Arial"/>
                <a:cs typeface="Arial"/>
              </a:rPr>
              <a:t>时间片</a:t>
            </a:r>
          </a:p>
        </p:txBody>
      </p:sp>
      <p:cxnSp>
        <p:nvCxnSpPr>
          <p:cNvPr id="8" name="直线箭头连接符 7"/>
          <p:cNvCxnSpPr>
            <a:stCxn id="515079" idx="5"/>
            <a:endCxn id="515081" idx="7"/>
          </p:cNvCxnSpPr>
          <p:nvPr/>
        </p:nvCxnSpPr>
        <p:spPr>
          <a:xfrm flipH="1">
            <a:off x="6335182" y="4421168"/>
            <a:ext cx="421266" cy="105210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 name="直线箭头连接符 9"/>
          <p:cNvCxnSpPr>
            <a:stCxn id="515076" idx="5"/>
            <a:endCxn id="515079" idx="1"/>
          </p:cNvCxnSpPr>
          <p:nvPr/>
        </p:nvCxnSpPr>
        <p:spPr>
          <a:xfrm>
            <a:off x="4815340" y="2979978"/>
            <a:ext cx="732140" cy="72838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 name="直线箭头连接符 11"/>
          <p:cNvCxnSpPr>
            <a:stCxn id="515076" idx="3"/>
            <a:endCxn id="515078" idx="7"/>
          </p:cNvCxnSpPr>
          <p:nvPr/>
        </p:nvCxnSpPr>
        <p:spPr>
          <a:xfrm flipH="1">
            <a:off x="3341185" y="2979978"/>
            <a:ext cx="608683" cy="65535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4" name="直线箭头连接符 13"/>
          <p:cNvCxnSpPr>
            <a:stCxn id="515078" idx="0"/>
            <a:endCxn id="515076" idx="2"/>
          </p:cNvCxnSpPr>
          <p:nvPr/>
        </p:nvCxnSpPr>
        <p:spPr>
          <a:xfrm flipV="1">
            <a:off x="2838852" y="2623574"/>
            <a:ext cx="931771" cy="86413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54" name="Oval 6"/>
          <p:cNvSpPr>
            <a:spLocks noChangeArrowheads="1"/>
          </p:cNvSpPr>
          <p:nvPr/>
        </p:nvSpPr>
        <p:spPr bwMode="auto">
          <a:xfrm>
            <a:off x="1513311" y="1207129"/>
            <a:ext cx="1277480" cy="831353"/>
          </a:xfrm>
          <a:prstGeom prst="ellipse">
            <a:avLst/>
          </a:prstGeom>
          <a:ln>
            <a:headEnd/>
            <a:tailEnd/>
          </a:ln>
        </p:spPr>
        <p:style>
          <a:lnRef idx="1">
            <a:schemeClr val="accent4"/>
          </a:lnRef>
          <a:fillRef idx="3">
            <a:schemeClr val="accent4"/>
          </a:fillRef>
          <a:effectRef idx="2">
            <a:schemeClr val="accent4"/>
          </a:effectRef>
          <a:fontRef idx="minor">
            <a:schemeClr val="lt1"/>
          </a:fontRef>
        </p:style>
        <p:txBody>
          <a:bodyPr wrap="none" anchor="ctr"/>
          <a:lstStyle/>
          <a:p>
            <a:pPr algn="ctr"/>
            <a:r>
              <a:rPr lang="zh-CN" altLang="en-US" dirty="0">
                <a:latin typeface="+mn-ea"/>
              </a:rPr>
              <a:t>新建</a:t>
            </a:r>
          </a:p>
        </p:txBody>
      </p:sp>
      <p:cxnSp>
        <p:nvCxnSpPr>
          <p:cNvPr id="24" name="直线箭头连接符 23"/>
          <p:cNvCxnSpPr>
            <a:stCxn id="54" idx="4"/>
            <a:endCxn id="515078" idx="1"/>
          </p:cNvCxnSpPr>
          <p:nvPr/>
        </p:nvCxnSpPr>
        <p:spPr>
          <a:xfrm>
            <a:off x="2152051" y="2038482"/>
            <a:ext cx="184467" cy="159685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6" name="直线箭头连接符 25"/>
          <p:cNvCxnSpPr>
            <a:stCxn id="515079" idx="2"/>
            <a:endCxn id="515078" idx="6"/>
          </p:cNvCxnSpPr>
          <p:nvPr/>
        </p:nvCxnSpPr>
        <p:spPr>
          <a:xfrm flipH="1" flipV="1">
            <a:off x="3549258" y="3991739"/>
            <a:ext cx="1747837" cy="730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8" name="直线箭头连接符 27"/>
          <p:cNvCxnSpPr>
            <a:stCxn id="515078" idx="3"/>
            <a:endCxn id="515080" idx="1"/>
          </p:cNvCxnSpPr>
          <p:nvPr/>
        </p:nvCxnSpPr>
        <p:spPr>
          <a:xfrm flipH="1">
            <a:off x="1924294" y="4348143"/>
            <a:ext cx="412224" cy="105210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9" name="直线箭头连接符 38"/>
          <p:cNvCxnSpPr>
            <a:stCxn id="515080" idx="0"/>
            <a:endCxn id="515078" idx="4"/>
          </p:cNvCxnSpPr>
          <p:nvPr/>
        </p:nvCxnSpPr>
        <p:spPr>
          <a:xfrm flipV="1">
            <a:off x="2484438" y="4495770"/>
            <a:ext cx="354414" cy="75684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5" name="直线箭头连接符 44"/>
          <p:cNvCxnSpPr>
            <a:stCxn id="515081" idx="2"/>
            <a:endCxn id="515080" idx="6"/>
          </p:cNvCxnSpPr>
          <p:nvPr/>
        </p:nvCxnSpPr>
        <p:spPr>
          <a:xfrm flipH="1" flipV="1">
            <a:off x="3276600" y="5756649"/>
            <a:ext cx="1584325" cy="730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0" name="直线箭头连接符 69"/>
          <p:cNvCxnSpPr>
            <a:stCxn id="515081" idx="0"/>
            <a:endCxn id="515079" idx="4"/>
          </p:cNvCxnSpPr>
          <p:nvPr/>
        </p:nvCxnSpPr>
        <p:spPr>
          <a:xfrm flipV="1">
            <a:off x="5724525" y="4568795"/>
            <a:ext cx="427439" cy="75684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73" name="Text Box 23"/>
          <p:cNvSpPr txBox="1">
            <a:spLocks noChangeArrowheads="1"/>
          </p:cNvSpPr>
          <p:nvPr/>
        </p:nvSpPr>
        <p:spPr bwMode="auto">
          <a:xfrm>
            <a:off x="5284124" y="4601064"/>
            <a:ext cx="656301"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p>
            <a:r>
              <a:rPr lang="zh-CN" altLang="en-US" dirty="0">
                <a:latin typeface="+mn-ea"/>
              </a:rPr>
              <a:t>激活</a:t>
            </a:r>
          </a:p>
        </p:txBody>
      </p:sp>
      <p:sp>
        <p:nvSpPr>
          <p:cNvPr id="75" name="Oval 6"/>
          <p:cNvSpPr>
            <a:spLocks noChangeArrowheads="1"/>
          </p:cNvSpPr>
          <p:nvPr/>
        </p:nvSpPr>
        <p:spPr bwMode="auto">
          <a:xfrm>
            <a:off x="5346504" y="1133757"/>
            <a:ext cx="1187842" cy="904725"/>
          </a:xfrm>
          <a:prstGeom prst="ellipse">
            <a:avLst/>
          </a:prstGeom>
          <a:ln>
            <a:headEnd/>
            <a:tailEnd/>
          </a:ln>
        </p:spPr>
        <p:style>
          <a:lnRef idx="1">
            <a:schemeClr val="accent4"/>
          </a:lnRef>
          <a:fillRef idx="3">
            <a:schemeClr val="accent4"/>
          </a:fillRef>
          <a:effectRef idx="2">
            <a:schemeClr val="accent4"/>
          </a:effectRef>
          <a:fontRef idx="minor">
            <a:schemeClr val="lt1"/>
          </a:fontRef>
        </p:style>
        <p:txBody>
          <a:bodyPr wrap="none" anchor="ctr"/>
          <a:lstStyle/>
          <a:p>
            <a:pPr algn="ctr"/>
            <a:r>
              <a:rPr lang="zh-CN" altLang="en-US" dirty="0">
                <a:latin typeface="+mn-ea"/>
              </a:rPr>
              <a:t>退出</a:t>
            </a:r>
          </a:p>
        </p:txBody>
      </p:sp>
      <p:cxnSp>
        <p:nvCxnSpPr>
          <p:cNvPr id="76" name="直线箭头连接符 75"/>
          <p:cNvCxnSpPr>
            <a:stCxn id="515076" idx="7"/>
            <a:endCxn id="75" idx="3"/>
          </p:cNvCxnSpPr>
          <p:nvPr/>
        </p:nvCxnSpPr>
        <p:spPr>
          <a:xfrm flipV="1">
            <a:off x="4815340" y="1905988"/>
            <a:ext cx="705119" cy="36118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79" name="Text Box 11"/>
          <p:cNvSpPr txBox="1">
            <a:spLocks noChangeArrowheads="1"/>
          </p:cNvSpPr>
          <p:nvPr/>
        </p:nvSpPr>
        <p:spPr bwMode="auto">
          <a:xfrm>
            <a:off x="4521459" y="1669150"/>
            <a:ext cx="686527"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p>
            <a:r>
              <a:rPr lang="zh-CN" altLang="en-US" dirty="0">
                <a:latin typeface="Arial"/>
                <a:cs typeface="Arial"/>
              </a:rPr>
              <a:t>完成</a:t>
            </a:r>
          </a:p>
        </p:txBody>
      </p:sp>
    </p:spTree>
    <p:extLst>
      <p:ext uri="{BB962C8B-B14F-4D97-AF65-F5344CB8AC3E}">
        <p14:creationId xmlns:p14="http://schemas.microsoft.com/office/powerpoint/2010/main" val="24404086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p:txBody>
          <a:bodyPr/>
          <a:lstStyle/>
          <a:p>
            <a:r>
              <a:rPr lang="zh-CN" altLang="en-US" dirty="0"/>
              <a:t>前趋图定义</a:t>
            </a:r>
          </a:p>
        </p:txBody>
      </p:sp>
      <p:sp>
        <p:nvSpPr>
          <p:cNvPr id="4" name="内容占位符 3"/>
          <p:cNvSpPr>
            <a:spLocks noGrp="1"/>
          </p:cNvSpPr>
          <p:nvPr>
            <p:ph idx="1"/>
          </p:nvPr>
        </p:nvSpPr>
        <p:spPr>
          <a:xfrm>
            <a:off x="457200" y="1351128"/>
            <a:ext cx="8229600" cy="3589172"/>
          </a:xfrm>
        </p:spPr>
        <p:txBody>
          <a:bodyPr>
            <a:normAutofit fontScale="92500"/>
          </a:bodyPr>
          <a:lstStyle/>
          <a:p>
            <a:r>
              <a:rPr lang="zh-CN" altLang="en-US" dirty="0"/>
              <a:t>有向无循环图</a:t>
            </a:r>
          </a:p>
          <a:p>
            <a:r>
              <a:rPr lang="zh-CN" altLang="en-US" dirty="0"/>
              <a:t>表示方式</a:t>
            </a:r>
          </a:p>
          <a:p>
            <a:pPr lvl="1"/>
            <a:r>
              <a:rPr lang="en-US" altLang="zh-CN" dirty="0"/>
              <a:t>p1</a:t>
            </a:r>
            <a:r>
              <a:rPr lang="en-US" altLang="zh-CN" dirty="0">
                <a:sym typeface="Wingdings" pitchFamily="2" charset="2"/>
              </a:rPr>
              <a:t></a:t>
            </a:r>
            <a:r>
              <a:rPr lang="en-US" altLang="zh-CN" dirty="0"/>
              <a:t>p2</a:t>
            </a:r>
          </a:p>
          <a:p>
            <a:pPr lvl="1"/>
            <a:r>
              <a:rPr lang="en-US" altLang="zh-CN" dirty="0">
                <a:sym typeface="Wingdings" pitchFamily="2" charset="2"/>
              </a:rPr>
              <a:t></a:t>
            </a:r>
            <a:r>
              <a:rPr lang="en-US" altLang="zh-CN" dirty="0"/>
              <a:t>={(p1,p2)| p1 </a:t>
            </a:r>
            <a:r>
              <a:rPr lang="zh-CN" altLang="en-US" dirty="0"/>
              <a:t>必须在</a:t>
            </a:r>
            <a:r>
              <a:rPr lang="en-US" altLang="zh-CN" dirty="0"/>
              <a:t>p2</a:t>
            </a:r>
            <a:r>
              <a:rPr lang="zh-CN" altLang="en-US" dirty="0"/>
              <a:t>开始前完成</a:t>
            </a:r>
            <a:r>
              <a:rPr lang="en-US" altLang="zh-CN" dirty="0"/>
              <a:t>}</a:t>
            </a:r>
          </a:p>
          <a:p>
            <a:r>
              <a:rPr lang="zh-CN" altLang="en-US" dirty="0"/>
              <a:t>节点表示：一条语句，一个程序段，一进程。</a:t>
            </a:r>
          </a:p>
        </p:txBody>
      </p:sp>
      <p:sp>
        <p:nvSpPr>
          <p:cNvPr id="37894" name="Oval 6"/>
          <p:cNvSpPr>
            <a:spLocks noChangeArrowheads="1"/>
          </p:cNvSpPr>
          <p:nvPr/>
        </p:nvSpPr>
        <p:spPr bwMode="auto">
          <a:xfrm>
            <a:off x="3671888" y="4950418"/>
            <a:ext cx="504825" cy="503238"/>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altLang="zh-CN"/>
              <a:t>P1</a:t>
            </a:r>
          </a:p>
        </p:txBody>
      </p:sp>
      <p:sp>
        <p:nvSpPr>
          <p:cNvPr id="37896" name="Oval 8"/>
          <p:cNvSpPr>
            <a:spLocks noChangeArrowheads="1"/>
          </p:cNvSpPr>
          <p:nvPr/>
        </p:nvSpPr>
        <p:spPr bwMode="auto">
          <a:xfrm>
            <a:off x="5111750" y="4734518"/>
            <a:ext cx="504825" cy="503238"/>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altLang="zh-CN" dirty="0"/>
              <a:t>P2</a:t>
            </a:r>
          </a:p>
        </p:txBody>
      </p:sp>
      <p:sp>
        <p:nvSpPr>
          <p:cNvPr id="37897" name="Oval 9"/>
          <p:cNvSpPr>
            <a:spLocks noChangeArrowheads="1"/>
          </p:cNvSpPr>
          <p:nvPr/>
        </p:nvSpPr>
        <p:spPr bwMode="auto">
          <a:xfrm>
            <a:off x="5111750" y="5598118"/>
            <a:ext cx="504825" cy="503238"/>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altLang="zh-CN" dirty="0"/>
              <a:t>P3</a:t>
            </a:r>
          </a:p>
        </p:txBody>
      </p:sp>
      <p:sp>
        <p:nvSpPr>
          <p:cNvPr id="37898" name="Oval 10"/>
          <p:cNvSpPr>
            <a:spLocks noChangeArrowheads="1"/>
          </p:cNvSpPr>
          <p:nvPr/>
        </p:nvSpPr>
        <p:spPr bwMode="auto">
          <a:xfrm>
            <a:off x="6408738" y="4805956"/>
            <a:ext cx="504825" cy="503237"/>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altLang="zh-CN" dirty="0"/>
              <a:t>P4</a:t>
            </a:r>
          </a:p>
        </p:txBody>
      </p:sp>
      <p:sp>
        <p:nvSpPr>
          <p:cNvPr id="37899" name="Line 11"/>
          <p:cNvSpPr>
            <a:spLocks noChangeShapeType="1"/>
          </p:cNvSpPr>
          <p:nvPr/>
        </p:nvSpPr>
        <p:spPr bwMode="auto">
          <a:xfrm flipV="1">
            <a:off x="4176713" y="4877393"/>
            <a:ext cx="935037" cy="2159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zh-CN" altLang="en-US"/>
          </a:p>
        </p:txBody>
      </p:sp>
      <p:sp>
        <p:nvSpPr>
          <p:cNvPr id="37900" name="Line 12"/>
          <p:cNvSpPr>
            <a:spLocks noChangeShapeType="1"/>
          </p:cNvSpPr>
          <p:nvPr/>
        </p:nvSpPr>
        <p:spPr bwMode="auto">
          <a:xfrm>
            <a:off x="4176713" y="5310781"/>
            <a:ext cx="935037" cy="4318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zh-CN" altLang="en-US"/>
          </a:p>
        </p:txBody>
      </p:sp>
      <p:sp>
        <p:nvSpPr>
          <p:cNvPr id="37901" name="Line 13"/>
          <p:cNvSpPr>
            <a:spLocks noChangeShapeType="1"/>
          </p:cNvSpPr>
          <p:nvPr/>
        </p:nvSpPr>
        <p:spPr bwMode="auto">
          <a:xfrm>
            <a:off x="5616575" y="4950418"/>
            <a:ext cx="792163" cy="71438"/>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zh-CN" altLang="en-US"/>
          </a:p>
        </p:txBody>
      </p:sp>
      <p:sp>
        <p:nvSpPr>
          <p:cNvPr id="37902" name="Line 14"/>
          <p:cNvSpPr>
            <a:spLocks noChangeShapeType="1"/>
          </p:cNvSpPr>
          <p:nvPr/>
        </p:nvSpPr>
        <p:spPr bwMode="auto">
          <a:xfrm flipV="1">
            <a:off x="5616575" y="5237756"/>
            <a:ext cx="792163" cy="576262"/>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zh-CN" altLang="en-US"/>
          </a:p>
        </p:txBody>
      </p:sp>
      <p:sp>
        <p:nvSpPr>
          <p:cNvPr id="2" name="日期占位符 1"/>
          <p:cNvSpPr>
            <a:spLocks noGrp="1"/>
          </p:cNvSpPr>
          <p:nvPr>
            <p:ph type="dt" sz="half" idx="10"/>
          </p:nvPr>
        </p:nvSpPr>
        <p:spPr/>
        <p:txBody>
          <a:bodyPr/>
          <a:lstStyle/>
          <a:p>
            <a:fld id="{29CECE96-C196-4233-9B1C-517A0A9496F3}" type="datetime1">
              <a:rPr lang="en-US" altLang="zh-CN" smtClean="0"/>
              <a:t>12/28/2019</a:t>
            </a:fld>
            <a:endParaRPr lang="zh-CN" altLang="en-US"/>
          </a:p>
        </p:txBody>
      </p:sp>
      <p:sp>
        <p:nvSpPr>
          <p:cNvPr id="3" name="页脚占位符 2"/>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p>
        </p:txBody>
      </p:sp>
      <p:sp>
        <p:nvSpPr>
          <p:cNvPr id="5" name="灯片编号占位符 4"/>
          <p:cNvSpPr>
            <a:spLocks noGrp="1"/>
          </p:cNvSpPr>
          <p:nvPr>
            <p:ph type="sldNum" sz="quarter" idx="12"/>
          </p:nvPr>
        </p:nvSpPr>
        <p:spPr/>
        <p:txBody>
          <a:bodyPr/>
          <a:lstStyle/>
          <a:p>
            <a:fld id="{B09550E6-D85C-43A8-841D-66A200A3DB30}" type="slidenum">
              <a:rPr lang="zh-CN" altLang="en-US" smtClean="0"/>
              <a:t>3</a:t>
            </a:fld>
            <a:endParaRPr lang="zh-CN" altLang="en-US"/>
          </a:p>
        </p:txBody>
      </p:sp>
    </p:spTree>
    <p:extLst>
      <p:ext uri="{BB962C8B-B14F-4D97-AF65-F5344CB8AC3E}">
        <p14:creationId xmlns:p14="http://schemas.microsoft.com/office/powerpoint/2010/main" val="284736169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Linux</a:t>
            </a:r>
            <a:endParaRPr kumimoji="1" lang="zh-CN" altLang="en-US" dirty="0"/>
          </a:p>
        </p:txBody>
      </p:sp>
      <p:sp>
        <p:nvSpPr>
          <p:cNvPr id="3" name="日期占位符 2"/>
          <p:cNvSpPr>
            <a:spLocks noGrp="1"/>
          </p:cNvSpPr>
          <p:nvPr>
            <p:ph type="dt" sz="half" idx="10"/>
          </p:nvPr>
        </p:nvSpPr>
        <p:spPr/>
        <p:txBody>
          <a:bodyPr/>
          <a:lstStyle/>
          <a:p>
            <a:fld id="{8F28E616-C854-4F64-9339-2A692E0BBB8B}" type="datetime1">
              <a:rPr lang="en-US" altLang="zh-CN" smtClean="0"/>
              <a:t>12/28/2019</a:t>
            </a:fld>
            <a:endParaRPr lang="zh-CN" altLang="en-US"/>
          </a:p>
        </p:txBody>
      </p:sp>
      <p:sp>
        <p:nvSpPr>
          <p:cNvPr id="4" name="页脚占位符 3"/>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p>
        </p:txBody>
      </p:sp>
      <p:sp>
        <p:nvSpPr>
          <p:cNvPr id="5" name="幻灯片编号占位符 4"/>
          <p:cNvSpPr>
            <a:spLocks noGrp="1"/>
          </p:cNvSpPr>
          <p:nvPr>
            <p:ph type="sldNum" sz="quarter" idx="12"/>
          </p:nvPr>
        </p:nvSpPr>
        <p:spPr/>
        <p:txBody>
          <a:bodyPr/>
          <a:lstStyle/>
          <a:p>
            <a:fld id="{B09550E6-D85C-43A8-841D-66A200A3DB30}" type="slidenum">
              <a:rPr lang="zh-CN" altLang="en-US" smtClean="0"/>
              <a:t>30</a:t>
            </a:fld>
            <a:endParaRPr lang="zh-CN" altLang="en-US"/>
          </a:p>
        </p:txBody>
      </p:sp>
      <p:pic>
        <p:nvPicPr>
          <p:cNvPr id="6" name="图片 5"/>
          <p:cNvPicPr>
            <a:picLocks noChangeAspect="1"/>
          </p:cNvPicPr>
          <p:nvPr/>
        </p:nvPicPr>
        <p:blipFill>
          <a:blip r:embed="rId3"/>
          <a:stretch>
            <a:fillRect/>
          </a:stretch>
        </p:blipFill>
        <p:spPr>
          <a:xfrm>
            <a:off x="1756512" y="1376454"/>
            <a:ext cx="5914001" cy="4681446"/>
          </a:xfrm>
          <a:prstGeom prst="rect">
            <a:avLst/>
          </a:prstGeom>
        </p:spPr>
      </p:pic>
      <p:sp>
        <p:nvSpPr>
          <p:cNvPr id="8" name="椭圆 7"/>
          <p:cNvSpPr/>
          <p:nvPr/>
        </p:nvSpPr>
        <p:spPr>
          <a:xfrm>
            <a:off x="3600850" y="4028698"/>
            <a:ext cx="882000" cy="882000"/>
          </a:xfrm>
          <a:prstGeom prst="ellipse">
            <a:avLst/>
          </a:prstGeom>
          <a:solidFill>
            <a:schemeClr val="accent5">
              <a:lumMod val="40000"/>
              <a:lumOff val="60000"/>
            </a:schemeClr>
          </a:solidFill>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kumimoji="1" lang="en-US" altLang="zh-CN" sz="1400" b="1" dirty="0">
                <a:solidFill>
                  <a:schemeClr val="tx1"/>
                </a:solidFill>
                <a:latin typeface="Times New Roman"/>
                <a:cs typeface="Times New Roman"/>
              </a:rPr>
              <a:t>Ready</a:t>
            </a:r>
            <a:endParaRPr kumimoji="1" lang="zh-CN" altLang="en-US" sz="1400" b="1" dirty="0">
              <a:solidFill>
                <a:schemeClr val="tx1"/>
              </a:solidFill>
              <a:latin typeface="Times New Roman"/>
              <a:cs typeface="Times New Roman"/>
            </a:endParaRPr>
          </a:p>
        </p:txBody>
      </p:sp>
      <p:sp>
        <p:nvSpPr>
          <p:cNvPr id="9" name="椭圆 8"/>
          <p:cNvSpPr/>
          <p:nvPr/>
        </p:nvSpPr>
        <p:spPr>
          <a:xfrm>
            <a:off x="2375511" y="2798258"/>
            <a:ext cx="882000" cy="882000"/>
          </a:xfrm>
          <a:prstGeom prst="ellipse">
            <a:avLst/>
          </a:prstGeom>
          <a:solidFill>
            <a:schemeClr val="accent5">
              <a:lumMod val="40000"/>
              <a:lumOff val="60000"/>
            </a:schemeClr>
          </a:solidFill>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kumimoji="1" lang="en-US" altLang="zh-CN" sz="1400" b="1" dirty="0">
                <a:solidFill>
                  <a:schemeClr val="tx1"/>
                </a:solidFill>
                <a:latin typeface="Times New Roman"/>
                <a:cs typeface="Times New Roman"/>
              </a:rPr>
              <a:t>Traced</a:t>
            </a:r>
            <a:endParaRPr kumimoji="1" lang="zh-CN" altLang="en-US" sz="1400" b="1" dirty="0">
              <a:solidFill>
                <a:schemeClr val="tx1"/>
              </a:solidFill>
              <a:latin typeface="Times New Roman"/>
              <a:cs typeface="Times New Roman"/>
            </a:endParaRPr>
          </a:p>
        </p:txBody>
      </p:sp>
    </p:spTree>
    <p:extLst>
      <p:ext uri="{BB962C8B-B14F-4D97-AF65-F5344CB8AC3E}">
        <p14:creationId xmlns:p14="http://schemas.microsoft.com/office/powerpoint/2010/main" val="37670476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top: mac </a:t>
            </a:r>
            <a:r>
              <a:rPr kumimoji="1" lang="en-US" altLang="zh-CN" dirty="0" err="1"/>
              <a:t>os</a:t>
            </a:r>
            <a:r>
              <a:rPr kumimoji="1" lang="en-US" altLang="zh-CN" dirty="0"/>
              <a:t> x</a:t>
            </a:r>
            <a:endParaRPr kumimoji="1" lang="zh-CN" altLang="en-US" dirty="0"/>
          </a:p>
        </p:txBody>
      </p:sp>
      <p:sp>
        <p:nvSpPr>
          <p:cNvPr id="3" name="日期占位符 2"/>
          <p:cNvSpPr>
            <a:spLocks noGrp="1"/>
          </p:cNvSpPr>
          <p:nvPr>
            <p:ph type="dt" sz="half" idx="10"/>
          </p:nvPr>
        </p:nvSpPr>
        <p:spPr/>
        <p:txBody>
          <a:bodyPr/>
          <a:lstStyle/>
          <a:p>
            <a:fld id="{8F28E616-C854-4F64-9339-2A692E0BBB8B}" type="datetime1">
              <a:rPr lang="en-US" altLang="zh-CN" smtClean="0"/>
              <a:t>12/28/2019</a:t>
            </a:fld>
            <a:endParaRPr lang="zh-CN" altLang="en-US"/>
          </a:p>
        </p:txBody>
      </p:sp>
      <p:sp>
        <p:nvSpPr>
          <p:cNvPr id="4" name="页脚占位符 3"/>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p>
        </p:txBody>
      </p:sp>
      <p:sp>
        <p:nvSpPr>
          <p:cNvPr id="5" name="幻灯片编号占位符 4"/>
          <p:cNvSpPr>
            <a:spLocks noGrp="1"/>
          </p:cNvSpPr>
          <p:nvPr>
            <p:ph type="sldNum" sz="quarter" idx="12"/>
          </p:nvPr>
        </p:nvSpPr>
        <p:spPr/>
        <p:txBody>
          <a:bodyPr/>
          <a:lstStyle/>
          <a:p>
            <a:fld id="{B09550E6-D85C-43A8-841D-66A200A3DB30}" type="slidenum">
              <a:rPr lang="zh-CN" altLang="en-US" smtClean="0"/>
              <a:t>31</a:t>
            </a:fld>
            <a:endParaRPr lang="zh-CN" altLang="en-US"/>
          </a:p>
        </p:txBody>
      </p:sp>
      <p:pic>
        <p:nvPicPr>
          <p:cNvPr id="6" name="图片 5"/>
          <p:cNvPicPr>
            <a:picLocks noChangeAspect="1"/>
          </p:cNvPicPr>
          <p:nvPr/>
        </p:nvPicPr>
        <p:blipFill>
          <a:blip r:embed="rId2"/>
          <a:stretch>
            <a:fillRect/>
          </a:stretch>
        </p:blipFill>
        <p:spPr>
          <a:xfrm>
            <a:off x="0" y="1144678"/>
            <a:ext cx="9144000" cy="5686425"/>
          </a:xfrm>
          <a:prstGeom prst="rect">
            <a:avLst/>
          </a:prstGeom>
        </p:spPr>
      </p:pic>
      <p:sp>
        <p:nvSpPr>
          <p:cNvPr id="7" name="圆角矩形 6"/>
          <p:cNvSpPr/>
          <p:nvPr/>
        </p:nvSpPr>
        <p:spPr>
          <a:xfrm>
            <a:off x="7831414" y="2339892"/>
            <a:ext cx="773073" cy="4518108"/>
          </a:xfrm>
          <a:prstGeom prst="roundRect">
            <a:avLst>
              <a:gd name="adj" fmla="val 10583"/>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2326090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err="1"/>
              <a:t>htop</a:t>
            </a:r>
            <a:endParaRPr kumimoji="1" lang="zh-CN" altLang="en-US" dirty="0"/>
          </a:p>
        </p:txBody>
      </p:sp>
      <p:sp>
        <p:nvSpPr>
          <p:cNvPr id="3" name="日期占位符 2"/>
          <p:cNvSpPr>
            <a:spLocks noGrp="1"/>
          </p:cNvSpPr>
          <p:nvPr>
            <p:ph type="dt" sz="half" idx="10"/>
          </p:nvPr>
        </p:nvSpPr>
        <p:spPr/>
        <p:txBody>
          <a:bodyPr/>
          <a:lstStyle/>
          <a:p>
            <a:fld id="{8F28E616-C854-4F64-9339-2A692E0BBB8B}" type="datetime1">
              <a:rPr lang="en-US" altLang="zh-CN" smtClean="0"/>
              <a:t>12/28/2019</a:t>
            </a:fld>
            <a:endParaRPr lang="zh-CN" altLang="en-US"/>
          </a:p>
        </p:txBody>
      </p:sp>
      <p:sp>
        <p:nvSpPr>
          <p:cNvPr id="4" name="页脚占位符 3"/>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p>
        </p:txBody>
      </p:sp>
      <p:sp>
        <p:nvSpPr>
          <p:cNvPr id="5" name="幻灯片编号占位符 4"/>
          <p:cNvSpPr>
            <a:spLocks noGrp="1"/>
          </p:cNvSpPr>
          <p:nvPr>
            <p:ph type="sldNum" sz="quarter" idx="12"/>
          </p:nvPr>
        </p:nvSpPr>
        <p:spPr/>
        <p:txBody>
          <a:bodyPr/>
          <a:lstStyle/>
          <a:p>
            <a:fld id="{B09550E6-D85C-43A8-841D-66A200A3DB30}" type="slidenum">
              <a:rPr lang="zh-CN" altLang="en-US" smtClean="0"/>
              <a:t>32</a:t>
            </a:fld>
            <a:endParaRPr lang="zh-CN" altLang="en-US"/>
          </a:p>
        </p:txBody>
      </p:sp>
      <p:pic>
        <p:nvPicPr>
          <p:cNvPr id="10" name="图片 9"/>
          <p:cNvPicPr>
            <a:picLocks noChangeAspect="1"/>
          </p:cNvPicPr>
          <p:nvPr/>
        </p:nvPicPr>
        <p:blipFill>
          <a:blip r:embed="rId2"/>
          <a:stretch>
            <a:fillRect/>
          </a:stretch>
        </p:blipFill>
        <p:spPr>
          <a:xfrm>
            <a:off x="0" y="1283574"/>
            <a:ext cx="9144000" cy="5519651"/>
          </a:xfrm>
          <a:prstGeom prst="rect">
            <a:avLst/>
          </a:prstGeom>
        </p:spPr>
      </p:pic>
      <p:sp>
        <p:nvSpPr>
          <p:cNvPr id="9" name="圆角矩形 8"/>
          <p:cNvSpPr/>
          <p:nvPr/>
        </p:nvSpPr>
        <p:spPr>
          <a:xfrm>
            <a:off x="3398317" y="3080658"/>
            <a:ext cx="223418" cy="3515721"/>
          </a:xfrm>
          <a:prstGeom prst="roundRect">
            <a:avLst>
              <a:gd name="adj" fmla="val 10583"/>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3291034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zh-CN" altLang="en-US" dirty="0"/>
              <a:t>思考</a:t>
            </a:r>
          </a:p>
        </p:txBody>
      </p:sp>
      <p:sp>
        <p:nvSpPr>
          <p:cNvPr id="7" name="副标题 6"/>
          <p:cNvSpPr>
            <a:spLocks noGrp="1"/>
          </p:cNvSpPr>
          <p:nvPr>
            <p:ph idx="1"/>
          </p:nvPr>
        </p:nvSpPr>
        <p:spPr/>
        <p:txBody>
          <a:bodyPr/>
          <a:lstStyle/>
          <a:p>
            <a:r>
              <a:rPr kumimoji="1" lang="zh-CN" altLang="en-US" dirty="0"/>
              <a:t>这些模型是不是完善的？</a:t>
            </a:r>
            <a:endParaRPr kumimoji="1" lang="en-US" altLang="zh-CN" dirty="0"/>
          </a:p>
          <a:p>
            <a:pPr lvl="1"/>
            <a:r>
              <a:rPr kumimoji="1" lang="en-US" altLang="zh-CN" dirty="0"/>
              <a:t>Error handling</a:t>
            </a:r>
            <a:endParaRPr kumimoji="1" lang="zh-CN" altLang="en-US" dirty="0"/>
          </a:p>
        </p:txBody>
      </p:sp>
      <p:sp>
        <p:nvSpPr>
          <p:cNvPr id="3" name="日期占位符 2"/>
          <p:cNvSpPr>
            <a:spLocks noGrp="1"/>
          </p:cNvSpPr>
          <p:nvPr>
            <p:ph type="dt" sz="half" idx="10"/>
          </p:nvPr>
        </p:nvSpPr>
        <p:spPr/>
        <p:txBody>
          <a:bodyPr/>
          <a:lstStyle/>
          <a:p>
            <a:fld id="{8F28E616-C854-4F64-9339-2A692E0BBB8B}" type="datetime1">
              <a:rPr lang="en-US" altLang="zh-CN" smtClean="0"/>
              <a:t>12/28/2019</a:t>
            </a:fld>
            <a:endParaRPr lang="zh-CN" altLang="en-US"/>
          </a:p>
        </p:txBody>
      </p:sp>
      <p:sp>
        <p:nvSpPr>
          <p:cNvPr id="4" name="页脚占位符 3"/>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p>
        </p:txBody>
      </p:sp>
      <p:sp>
        <p:nvSpPr>
          <p:cNvPr id="5" name="幻灯片编号占位符 4"/>
          <p:cNvSpPr>
            <a:spLocks noGrp="1"/>
          </p:cNvSpPr>
          <p:nvPr>
            <p:ph type="sldNum" sz="quarter" idx="12"/>
          </p:nvPr>
        </p:nvSpPr>
        <p:spPr/>
        <p:txBody>
          <a:bodyPr/>
          <a:lstStyle/>
          <a:p>
            <a:fld id="{B09550E6-D85C-43A8-841D-66A200A3DB30}" type="slidenum">
              <a:rPr lang="zh-CN" altLang="en-US" smtClean="0"/>
              <a:t>33</a:t>
            </a:fld>
            <a:endParaRPr lang="zh-CN" altLang="en-US"/>
          </a:p>
        </p:txBody>
      </p:sp>
    </p:spTree>
    <p:extLst>
      <p:ext uri="{BB962C8B-B14F-4D97-AF65-F5344CB8AC3E}">
        <p14:creationId xmlns:p14="http://schemas.microsoft.com/office/powerpoint/2010/main" val="3562766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zh-CN" altLang="en-US" dirty="0"/>
              <a:t>操作系统对进程的控制</a:t>
            </a:r>
          </a:p>
        </p:txBody>
      </p:sp>
      <p:sp>
        <p:nvSpPr>
          <p:cNvPr id="7" name="内容占位符 6"/>
          <p:cNvSpPr>
            <a:spLocks noGrp="1"/>
          </p:cNvSpPr>
          <p:nvPr>
            <p:ph idx="1"/>
          </p:nvPr>
        </p:nvSpPr>
        <p:spPr/>
        <p:txBody>
          <a:bodyPr/>
          <a:lstStyle/>
          <a:p>
            <a:r>
              <a:rPr lang="zh-CN" altLang="en-US" dirty="0"/>
              <a:t>操作系统内核</a:t>
            </a:r>
            <a:endParaRPr lang="en-US" altLang="zh-CN" dirty="0"/>
          </a:p>
          <a:p>
            <a:pPr lvl="1"/>
            <a:r>
              <a:rPr lang="zh-CN" altLang="en-US" dirty="0"/>
              <a:t>一些与硬件紧密相关的模块或运行频率较高的模块，公用基本操作模块等常驻内存，便于提高操作系统运行效能的软件，称为操作系统的内核。</a:t>
            </a:r>
          </a:p>
          <a:p>
            <a:endParaRPr lang="zh-CN" altLang="en-US" dirty="0"/>
          </a:p>
          <a:p>
            <a:endParaRPr lang="zh-CN" altLang="en-US" dirty="0"/>
          </a:p>
        </p:txBody>
      </p:sp>
      <p:sp>
        <p:nvSpPr>
          <p:cNvPr id="3" name="日期占位符 2"/>
          <p:cNvSpPr>
            <a:spLocks noGrp="1"/>
          </p:cNvSpPr>
          <p:nvPr>
            <p:ph type="dt" sz="half" idx="10"/>
          </p:nvPr>
        </p:nvSpPr>
        <p:spPr/>
        <p:txBody>
          <a:bodyPr/>
          <a:lstStyle/>
          <a:p>
            <a:fld id="{8F28E616-C854-4F64-9339-2A692E0BBB8B}" type="datetime1">
              <a:rPr lang="en-US" altLang="zh-CN" smtClean="0"/>
              <a:t>12/28/2019</a:t>
            </a:fld>
            <a:endParaRPr lang="zh-CN" altLang="en-US"/>
          </a:p>
        </p:txBody>
      </p:sp>
      <p:sp>
        <p:nvSpPr>
          <p:cNvPr id="4" name="页脚占位符 3"/>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p>
        </p:txBody>
      </p:sp>
      <p:sp>
        <p:nvSpPr>
          <p:cNvPr id="5" name="灯片编号占位符 4"/>
          <p:cNvSpPr>
            <a:spLocks noGrp="1"/>
          </p:cNvSpPr>
          <p:nvPr>
            <p:ph type="sldNum" sz="quarter" idx="12"/>
          </p:nvPr>
        </p:nvSpPr>
        <p:spPr/>
        <p:txBody>
          <a:bodyPr/>
          <a:lstStyle/>
          <a:p>
            <a:fld id="{B09550E6-D85C-43A8-841D-66A200A3DB30}" type="slidenum">
              <a:rPr lang="zh-CN" altLang="en-US" smtClean="0"/>
              <a:t>34</a:t>
            </a:fld>
            <a:endParaRPr lang="zh-CN" altLang="en-US"/>
          </a:p>
        </p:txBody>
      </p:sp>
    </p:spTree>
    <p:extLst>
      <p:ext uri="{BB962C8B-B14F-4D97-AF65-F5344CB8AC3E}">
        <p14:creationId xmlns:p14="http://schemas.microsoft.com/office/powerpoint/2010/main" val="26187635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内核功能</a:t>
            </a:r>
          </a:p>
        </p:txBody>
      </p:sp>
      <p:sp>
        <p:nvSpPr>
          <p:cNvPr id="3" name="内容占位符 2"/>
          <p:cNvSpPr>
            <a:spLocks noGrp="1"/>
          </p:cNvSpPr>
          <p:nvPr>
            <p:ph idx="1"/>
          </p:nvPr>
        </p:nvSpPr>
        <p:spPr/>
        <p:txBody>
          <a:bodyPr/>
          <a:lstStyle/>
          <a:p>
            <a:r>
              <a:rPr lang="zh-CN" altLang="en-US" dirty="0"/>
              <a:t>进程管理：创建、撤消、调度、控制</a:t>
            </a:r>
          </a:p>
          <a:p>
            <a:r>
              <a:rPr lang="zh-CN" altLang="en-US" dirty="0"/>
              <a:t>存储管理：分配或回收空间、虚拟存储管理等。</a:t>
            </a:r>
          </a:p>
          <a:p>
            <a:r>
              <a:rPr lang="en-US" altLang="zh-CN" dirty="0"/>
              <a:t>I/O</a:t>
            </a:r>
            <a:r>
              <a:rPr lang="zh-CN" altLang="en-US" dirty="0"/>
              <a:t>设备管理：设备、通道的分配和回收、设备的管理、虚拟设备的实现等。</a:t>
            </a:r>
          </a:p>
          <a:p>
            <a:r>
              <a:rPr lang="zh-CN" altLang="en-US" dirty="0"/>
              <a:t>中断处理：操作系统的重要活动都依赖于中断。</a:t>
            </a:r>
          </a:p>
          <a:p>
            <a:endParaRPr lang="zh-CN" altLang="en-US" dirty="0"/>
          </a:p>
        </p:txBody>
      </p:sp>
      <p:sp>
        <p:nvSpPr>
          <p:cNvPr id="4" name="日期占位符 3"/>
          <p:cNvSpPr>
            <a:spLocks noGrp="1"/>
          </p:cNvSpPr>
          <p:nvPr>
            <p:ph type="dt" sz="half" idx="10"/>
          </p:nvPr>
        </p:nvSpPr>
        <p:spPr/>
        <p:txBody>
          <a:bodyPr/>
          <a:lstStyle/>
          <a:p>
            <a:fld id="{75FA8B9D-F670-49DA-8C1F-19BDEDCA8C4D}" type="datetime1">
              <a:rPr lang="en-US" altLang="zh-CN" smtClean="0"/>
              <a:t>12/28/2019</a:t>
            </a:fld>
            <a:endParaRPr lang="zh-CN" altLang="en-US"/>
          </a:p>
        </p:txBody>
      </p:sp>
      <p:sp>
        <p:nvSpPr>
          <p:cNvPr id="5" name="页脚占位符 4"/>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p>
        </p:txBody>
      </p:sp>
      <p:sp>
        <p:nvSpPr>
          <p:cNvPr id="6" name="灯片编号占位符 5"/>
          <p:cNvSpPr>
            <a:spLocks noGrp="1"/>
          </p:cNvSpPr>
          <p:nvPr>
            <p:ph type="sldNum" sz="quarter" idx="12"/>
          </p:nvPr>
        </p:nvSpPr>
        <p:spPr/>
        <p:txBody>
          <a:bodyPr/>
          <a:lstStyle/>
          <a:p>
            <a:fld id="{B09550E6-D85C-43A8-841D-66A200A3DB30}" type="slidenum">
              <a:rPr lang="zh-CN" altLang="en-US" smtClean="0"/>
              <a:t>35</a:t>
            </a:fld>
            <a:endParaRPr lang="zh-CN" altLang="en-US"/>
          </a:p>
        </p:txBody>
      </p:sp>
    </p:spTree>
    <p:extLst>
      <p:ext uri="{BB962C8B-B14F-4D97-AF65-F5344CB8AC3E}">
        <p14:creationId xmlns:p14="http://schemas.microsoft.com/office/powerpoint/2010/main" val="126972016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原语</a:t>
            </a:r>
            <a:r>
              <a:rPr lang="en-US" altLang="zh-CN" dirty="0"/>
              <a:t>(Primitive)</a:t>
            </a:r>
            <a:endParaRPr lang="zh-CN" altLang="en-US" dirty="0"/>
          </a:p>
        </p:txBody>
      </p:sp>
      <p:sp>
        <p:nvSpPr>
          <p:cNvPr id="3" name="内容占位符 2"/>
          <p:cNvSpPr>
            <a:spLocks noGrp="1"/>
          </p:cNvSpPr>
          <p:nvPr>
            <p:ph idx="1"/>
          </p:nvPr>
        </p:nvSpPr>
        <p:spPr/>
        <p:txBody>
          <a:bodyPr>
            <a:normAutofit lnSpcReduction="10000"/>
          </a:bodyPr>
          <a:lstStyle/>
          <a:p>
            <a:r>
              <a:rPr lang="zh-CN" altLang="en-US" dirty="0"/>
              <a:t>由若干机器指令构成用以完成特定功能的一段程序，并在执行中不可分割的</a:t>
            </a:r>
            <a:endParaRPr lang="en-US" altLang="zh-CN" dirty="0"/>
          </a:p>
          <a:p>
            <a:pPr lvl="1"/>
            <a:r>
              <a:rPr lang="zh-CN" altLang="en-US" dirty="0"/>
              <a:t>操作系统内核的功能大都通过执行各种原语实现</a:t>
            </a:r>
          </a:p>
          <a:p>
            <a:r>
              <a:rPr lang="zh-CN" altLang="en-US" dirty="0"/>
              <a:t>原子操作</a:t>
            </a:r>
          </a:p>
          <a:p>
            <a:pPr lvl="1"/>
            <a:r>
              <a:rPr lang="zh-CN" altLang="en-US" dirty="0"/>
              <a:t>在一个操作中的所有动作，要么全做，要么全不做</a:t>
            </a:r>
            <a:endParaRPr lang="en-US" altLang="zh-CN" dirty="0"/>
          </a:p>
          <a:p>
            <a:pPr lvl="1"/>
            <a:r>
              <a:rPr lang="en-US" altLang="zh-CN" dirty="0"/>
              <a:t>All-or-None</a:t>
            </a:r>
            <a:endParaRPr lang="zh-CN" altLang="en-US" dirty="0"/>
          </a:p>
          <a:p>
            <a:endParaRPr lang="zh-CN" altLang="en-US" dirty="0"/>
          </a:p>
        </p:txBody>
      </p:sp>
      <p:sp>
        <p:nvSpPr>
          <p:cNvPr id="4" name="日期占位符 3"/>
          <p:cNvSpPr>
            <a:spLocks noGrp="1"/>
          </p:cNvSpPr>
          <p:nvPr>
            <p:ph type="dt" sz="half" idx="10"/>
          </p:nvPr>
        </p:nvSpPr>
        <p:spPr/>
        <p:txBody>
          <a:bodyPr/>
          <a:lstStyle/>
          <a:p>
            <a:fld id="{75FA8B9D-F670-49DA-8C1F-19BDEDCA8C4D}" type="datetime1">
              <a:rPr lang="en-US" altLang="zh-CN" smtClean="0"/>
              <a:t>12/28/2019</a:t>
            </a:fld>
            <a:endParaRPr lang="zh-CN" altLang="en-US"/>
          </a:p>
        </p:txBody>
      </p:sp>
      <p:sp>
        <p:nvSpPr>
          <p:cNvPr id="5" name="页脚占位符 4"/>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p>
        </p:txBody>
      </p:sp>
      <p:sp>
        <p:nvSpPr>
          <p:cNvPr id="6" name="灯片编号占位符 5"/>
          <p:cNvSpPr>
            <a:spLocks noGrp="1"/>
          </p:cNvSpPr>
          <p:nvPr>
            <p:ph type="sldNum" sz="quarter" idx="12"/>
          </p:nvPr>
        </p:nvSpPr>
        <p:spPr/>
        <p:txBody>
          <a:bodyPr/>
          <a:lstStyle/>
          <a:p>
            <a:fld id="{B09550E6-D85C-43A8-841D-66A200A3DB30}" type="slidenum">
              <a:rPr lang="zh-CN" altLang="en-US" smtClean="0"/>
              <a:t>36</a:t>
            </a:fld>
            <a:endParaRPr lang="zh-CN" altLang="en-US"/>
          </a:p>
        </p:txBody>
      </p:sp>
    </p:spTree>
    <p:extLst>
      <p:ext uri="{BB962C8B-B14F-4D97-AF65-F5344CB8AC3E}">
        <p14:creationId xmlns:p14="http://schemas.microsoft.com/office/powerpoint/2010/main" val="118330319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原子操作</a:t>
            </a:r>
          </a:p>
        </p:txBody>
      </p:sp>
      <p:sp>
        <p:nvSpPr>
          <p:cNvPr id="3" name="内容占位符 2"/>
          <p:cNvSpPr>
            <a:spLocks noGrp="1"/>
          </p:cNvSpPr>
          <p:nvPr>
            <p:ph idx="1"/>
          </p:nvPr>
        </p:nvSpPr>
        <p:spPr/>
        <p:txBody>
          <a:bodyPr>
            <a:normAutofit/>
          </a:bodyPr>
          <a:lstStyle/>
          <a:p>
            <a:r>
              <a:rPr lang="zh-CN" altLang="en-US" dirty="0"/>
              <a:t>在单机系统</a:t>
            </a:r>
            <a:endParaRPr lang="en-US" altLang="zh-CN" dirty="0"/>
          </a:p>
          <a:p>
            <a:pPr lvl="1"/>
            <a:r>
              <a:rPr lang="zh-CN" altLang="en-US" dirty="0"/>
              <a:t>单条指令</a:t>
            </a:r>
            <a:endParaRPr lang="en-US" altLang="zh-CN" dirty="0"/>
          </a:p>
          <a:p>
            <a:pPr lvl="1"/>
            <a:r>
              <a:rPr lang="zh-CN" altLang="en-US" dirty="0"/>
              <a:t>采用屏蔽中断的方式来保证操作的原子性。</a:t>
            </a:r>
          </a:p>
          <a:p>
            <a:r>
              <a:rPr kumimoji="1" lang="zh-CN" altLang="en-US" dirty="0"/>
              <a:t>多核系统中：内存栅障（</a:t>
            </a:r>
            <a:r>
              <a:rPr kumimoji="1" lang="en-US" altLang="zh-CN" dirty="0"/>
              <a:t>memory barrier</a:t>
            </a:r>
            <a:r>
              <a:rPr kumimoji="1" lang="zh-CN" altLang="en-US" dirty="0"/>
              <a:t>）</a:t>
            </a:r>
            <a:endParaRPr kumimoji="1" lang="en-US" altLang="zh-CN" dirty="0"/>
          </a:p>
          <a:p>
            <a:pPr lvl="1"/>
            <a:r>
              <a:rPr kumimoji="1" lang="zh-CN" altLang="en-US" dirty="0"/>
              <a:t>一个</a:t>
            </a:r>
            <a:r>
              <a:rPr kumimoji="1" lang="en-US" altLang="zh-CN" dirty="0"/>
              <a:t>CPU</a:t>
            </a:r>
            <a:r>
              <a:rPr kumimoji="1" lang="zh-CN" altLang="en-US" dirty="0"/>
              <a:t>核在执行原子操作时，其他</a:t>
            </a:r>
            <a:r>
              <a:rPr kumimoji="1" lang="en-US" altLang="zh-CN" dirty="0"/>
              <a:t>CPU</a:t>
            </a:r>
            <a:r>
              <a:rPr kumimoji="1" lang="zh-CN" altLang="en-US" dirty="0"/>
              <a:t>核必须停止对内存操作或者不对指定的内存进行操作，避免数据竞争（</a:t>
            </a:r>
            <a:r>
              <a:rPr kumimoji="1" lang="en-US" altLang="zh-CN" dirty="0"/>
              <a:t>data race</a:t>
            </a:r>
            <a:r>
              <a:rPr kumimoji="1" lang="zh-CN" altLang="en-US" dirty="0"/>
              <a:t>）问题。</a:t>
            </a:r>
          </a:p>
        </p:txBody>
      </p:sp>
      <p:sp>
        <p:nvSpPr>
          <p:cNvPr id="4" name="日期占位符 3"/>
          <p:cNvSpPr>
            <a:spLocks noGrp="1"/>
          </p:cNvSpPr>
          <p:nvPr>
            <p:ph type="dt" sz="half" idx="10"/>
          </p:nvPr>
        </p:nvSpPr>
        <p:spPr/>
        <p:txBody>
          <a:bodyPr/>
          <a:lstStyle/>
          <a:p>
            <a:fld id="{75FA8B9D-F670-49DA-8C1F-19BDEDCA8C4D}" type="datetime1">
              <a:rPr lang="en-US" altLang="zh-CN" smtClean="0"/>
              <a:t>12/28/2019</a:t>
            </a:fld>
            <a:endParaRPr lang="zh-CN" altLang="en-US"/>
          </a:p>
        </p:txBody>
      </p:sp>
      <p:sp>
        <p:nvSpPr>
          <p:cNvPr id="5" name="页脚占位符 4"/>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p>
        </p:txBody>
      </p:sp>
      <p:sp>
        <p:nvSpPr>
          <p:cNvPr id="6" name="幻灯片编号占位符 5"/>
          <p:cNvSpPr>
            <a:spLocks noGrp="1"/>
          </p:cNvSpPr>
          <p:nvPr>
            <p:ph type="sldNum" sz="quarter" idx="12"/>
          </p:nvPr>
        </p:nvSpPr>
        <p:spPr/>
        <p:txBody>
          <a:bodyPr/>
          <a:lstStyle/>
          <a:p>
            <a:fld id="{B09550E6-D85C-43A8-841D-66A200A3DB30}" type="slidenum">
              <a:rPr lang="zh-CN" altLang="en-US" smtClean="0"/>
              <a:t>37</a:t>
            </a:fld>
            <a:endParaRPr lang="zh-CN" altLang="en-US"/>
          </a:p>
        </p:txBody>
      </p:sp>
    </p:spTree>
    <p:extLst>
      <p:ext uri="{BB962C8B-B14F-4D97-AF65-F5344CB8AC3E}">
        <p14:creationId xmlns:p14="http://schemas.microsoft.com/office/powerpoint/2010/main" val="275505845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操作系统控制结构</a:t>
            </a:r>
          </a:p>
        </p:txBody>
      </p:sp>
      <p:sp>
        <p:nvSpPr>
          <p:cNvPr id="3" name="内容占位符 2"/>
          <p:cNvSpPr>
            <a:spLocks noGrp="1"/>
          </p:cNvSpPr>
          <p:nvPr>
            <p:ph idx="1"/>
          </p:nvPr>
        </p:nvSpPr>
        <p:spPr/>
        <p:txBody>
          <a:bodyPr/>
          <a:lstStyle/>
          <a:p>
            <a:r>
              <a:rPr lang="zh-CN" altLang="en-US" dirty="0"/>
              <a:t>操作系统是管理计算机资源的</a:t>
            </a:r>
            <a:endParaRPr lang="en-US" altLang="zh-CN" dirty="0"/>
          </a:p>
          <a:p>
            <a:pPr lvl="1"/>
            <a:r>
              <a:rPr lang="zh-CN" altLang="en-US" dirty="0"/>
              <a:t>用表格（或数据结构）来记载各资源的信息</a:t>
            </a:r>
            <a:endParaRPr lang="en-US" altLang="zh-CN" dirty="0"/>
          </a:p>
          <a:p>
            <a:pPr lvl="1"/>
            <a:r>
              <a:rPr lang="zh-CN" altLang="en-US" dirty="0"/>
              <a:t>用代码来实现对资源的管理、维护、更新等。</a:t>
            </a:r>
          </a:p>
          <a:p>
            <a:r>
              <a:rPr lang="zh-CN" altLang="en-US" dirty="0"/>
              <a:t>常见的表（或数据结构）</a:t>
            </a:r>
            <a:endParaRPr lang="en-US" altLang="zh-CN" dirty="0"/>
          </a:p>
          <a:p>
            <a:pPr lvl="1"/>
            <a:r>
              <a:rPr lang="zh-CN" altLang="en-US" dirty="0"/>
              <a:t>存储表、设备表、文件表、进程表等。</a:t>
            </a:r>
          </a:p>
        </p:txBody>
      </p:sp>
      <p:sp>
        <p:nvSpPr>
          <p:cNvPr id="4" name="日期占位符 3"/>
          <p:cNvSpPr>
            <a:spLocks noGrp="1"/>
          </p:cNvSpPr>
          <p:nvPr>
            <p:ph type="dt" sz="half" idx="10"/>
          </p:nvPr>
        </p:nvSpPr>
        <p:spPr/>
        <p:txBody>
          <a:bodyPr/>
          <a:lstStyle/>
          <a:p>
            <a:fld id="{75FA8B9D-F670-49DA-8C1F-19BDEDCA8C4D}" type="datetime1">
              <a:rPr lang="en-US" altLang="zh-CN" smtClean="0"/>
              <a:t>12/28/2019</a:t>
            </a:fld>
            <a:endParaRPr lang="zh-CN" altLang="en-US"/>
          </a:p>
        </p:txBody>
      </p:sp>
      <p:sp>
        <p:nvSpPr>
          <p:cNvPr id="5" name="页脚占位符 4"/>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p>
        </p:txBody>
      </p:sp>
      <p:sp>
        <p:nvSpPr>
          <p:cNvPr id="6" name="灯片编号占位符 5"/>
          <p:cNvSpPr>
            <a:spLocks noGrp="1"/>
          </p:cNvSpPr>
          <p:nvPr>
            <p:ph type="sldNum" sz="quarter" idx="12"/>
          </p:nvPr>
        </p:nvSpPr>
        <p:spPr/>
        <p:txBody>
          <a:bodyPr/>
          <a:lstStyle/>
          <a:p>
            <a:fld id="{B09550E6-D85C-43A8-841D-66A200A3DB30}" type="slidenum">
              <a:rPr lang="zh-CN" altLang="en-US" smtClean="0"/>
              <a:t>38</a:t>
            </a:fld>
            <a:endParaRPr lang="zh-CN" altLang="en-US"/>
          </a:p>
        </p:txBody>
      </p:sp>
    </p:spTree>
    <p:extLst>
      <p:ext uri="{BB962C8B-B14F-4D97-AF65-F5344CB8AC3E}">
        <p14:creationId xmlns:p14="http://schemas.microsoft.com/office/powerpoint/2010/main" val="352312054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ChangeArrowheads="1"/>
          </p:cNvSpPr>
          <p:nvPr>
            <p:ph type="title"/>
          </p:nvPr>
        </p:nvSpPr>
        <p:spPr/>
        <p:txBody>
          <a:bodyPr>
            <a:normAutofit/>
          </a:bodyPr>
          <a:lstStyle/>
          <a:p>
            <a:r>
              <a:rPr lang="zh-CN" altLang="en-US" dirty="0"/>
              <a:t>进程控制块</a:t>
            </a:r>
          </a:p>
        </p:txBody>
      </p:sp>
      <p:sp>
        <p:nvSpPr>
          <p:cNvPr id="83971" name="Rectangle 3"/>
          <p:cNvSpPr>
            <a:spLocks noGrp="1" noChangeArrowheads="1"/>
          </p:cNvSpPr>
          <p:nvPr>
            <p:ph sz="half" idx="1"/>
          </p:nvPr>
        </p:nvSpPr>
        <p:spPr/>
        <p:txBody>
          <a:bodyPr>
            <a:normAutofit/>
          </a:bodyPr>
          <a:lstStyle/>
          <a:p>
            <a:r>
              <a:rPr lang="en-US" altLang="zh-CN" dirty="0"/>
              <a:t>PCB</a:t>
            </a:r>
            <a:r>
              <a:rPr lang="zh-CN" altLang="en-US" dirty="0"/>
              <a:t> </a:t>
            </a:r>
            <a:r>
              <a:rPr lang="en-US" altLang="zh-CN" dirty="0"/>
              <a:t>(process control block)</a:t>
            </a:r>
          </a:p>
          <a:p>
            <a:r>
              <a:rPr lang="zh-CN" altLang="en-US" dirty="0"/>
              <a:t>一个数据结构</a:t>
            </a:r>
            <a:endParaRPr lang="en-US" altLang="zh-CN" dirty="0"/>
          </a:p>
          <a:p>
            <a:pPr lvl="1"/>
            <a:r>
              <a:rPr lang="zh-CN" altLang="en-US" dirty="0"/>
              <a:t>进程存在的唯一标志；</a:t>
            </a:r>
          </a:p>
          <a:p>
            <a:pPr lvl="1"/>
            <a:r>
              <a:rPr lang="zh-CN" altLang="en-US" dirty="0"/>
              <a:t>常驻内存</a:t>
            </a:r>
          </a:p>
        </p:txBody>
      </p:sp>
      <p:graphicFrame>
        <p:nvGraphicFramePr>
          <p:cNvPr id="12" name="Group 54"/>
          <p:cNvGraphicFramePr>
            <a:graphicFrameLocks noGrp="1"/>
          </p:cNvGraphicFramePr>
          <p:nvPr>
            <p:ph sz="quarter" idx="4294967295"/>
            <p:extLst>
              <p:ext uri="{D42A27DB-BD31-4B8C-83A1-F6EECF244321}">
                <p14:modId xmlns:p14="http://schemas.microsoft.com/office/powerpoint/2010/main" val="3049773388"/>
              </p:ext>
            </p:extLst>
          </p:nvPr>
        </p:nvGraphicFramePr>
        <p:xfrm>
          <a:off x="4719638" y="1412875"/>
          <a:ext cx="4173537" cy="4679952"/>
        </p:xfrm>
        <a:graphic>
          <a:graphicData uri="http://schemas.openxmlformats.org/drawingml/2006/table">
            <a:tbl>
              <a:tblPr/>
              <a:tblGrid>
                <a:gridCol w="4173537">
                  <a:extLst>
                    <a:ext uri="{9D8B030D-6E8A-4147-A177-3AD203B41FA5}">
                      <a16:colId xmlns:a16="http://schemas.microsoft.com/office/drawing/2014/main" val="20000"/>
                    </a:ext>
                  </a:extLst>
                </a:gridCol>
              </a:tblGrid>
              <a:tr h="520700">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2400" b="0" i="0" u="none" strike="noStrike" cap="none" normalizeH="0" baseline="0" dirty="0" err="1">
                          <a:ln>
                            <a:noFill/>
                          </a:ln>
                          <a:solidFill>
                            <a:schemeClr val="tx1"/>
                          </a:solidFill>
                          <a:effectLst/>
                          <a:latin typeface="Arial"/>
                          <a:ea typeface="+mn-ea"/>
                          <a:cs typeface="Arial"/>
                        </a:rPr>
                        <a:t>pid</a:t>
                      </a:r>
                      <a:endParaRPr kumimoji="1" lang="en-US" altLang="zh-CN" sz="2400" b="0" i="0" u="none" strike="noStrike" cap="none" normalizeH="0" baseline="0" dirty="0">
                        <a:ln>
                          <a:noFill/>
                        </a:ln>
                        <a:solidFill>
                          <a:schemeClr val="tx1"/>
                        </a:solidFill>
                        <a:effectLst/>
                        <a:latin typeface="Arial"/>
                        <a:ea typeface="+mn-ea"/>
                        <a:cs typeface="Arial"/>
                      </a:endParaRPr>
                    </a:p>
                  </a:txBody>
                  <a:tcP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19113">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zh-CN" altLang="en-US" sz="2400" b="0" i="0" u="none" strike="noStrike" cap="none" normalizeH="0" baseline="0">
                          <a:ln>
                            <a:noFill/>
                          </a:ln>
                          <a:solidFill>
                            <a:schemeClr val="tx1"/>
                          </a:solidFill>
                          <a:effectLst/>
                          <a:latin typeface="+mn-ea"/>
                          <a:ea typeface="+mn-ea"/>
                        </a:rPr>
                        <a:t>进程状态</a:t>
                      </a:r>
                    </a:p>
                  </a:txBody>
                  <a:tcP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20700">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zh-CN" altLang="en-US" sz="2400" b="0" i="0" u="none" strike="noStrike" cap="none" normalizeH="0" baseline="0" dirty="0">
                          <a:ln>
                            <a:noFill/>
                          </a:ln>
                          <a:solidFill>
                            <a:schemeClr val="tx1"/>
                          </a:solidFill>
                          <a:effectLst/>
                          <a:latin typeface="+mn-ea"/>
                          <a:ea typeface="+mn-ea"/>
                        </a:rPr>
                        <a:t>现场</a:t>
                      </a:r>
                    </a:p>
                  </a:txBody>
                  <a:tcP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19113">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zh-CN" altLang="en-US" sz="2400" b="0" i="0" u="none" strike="noStrike" cap="none" normalizeH="0" baseline="0">
                          <a:ln>
                            <a:noFill/>
                          </a:ln>
                          <a:solidFill>
                            <a:schemeClr val="tx1"/>
                          </a:solidFill>
                          <a:effectLst/>
                          <a:latin typeface="+mn-ea"/>
                          <a:ea typeface="+mn-ea"/>
                        </a:rPr>
                        <a:t>优先级</a:t>
                      </a:r>
                    </a:p>
                  </a:txBody>
                  <a:tcP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520700">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zh-CN" altLang="en-US" sz="2400" b="0" i="0" u="none" strike="noStrike" cap="none" normalizeH="0" baseline="0">
                          <a:ln>
                            <a:noFill/>
                          </a:ln>
                          <a:solidFill>
                            <a:schemeClr val="tx1"/>
                          </a:solidFill>
                          <a:effectLst/>
                          <a:latin typeface="+mn-ea"/>
                          <a:ea typeface="+mn-ea"/>
                        </a:rPr>
                        <a:t>阻塞原因</a:t>
                      </a:r>
                    </a:p>
                  </a:txBody>
                  <a:tcP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519113">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zh-CN" altLang="en-US" sz="2400" b="0" i="0" u="none" strike="noStrike" cap="none" normalizeH="0" baseline="0">
                          <a:ln>
                            <a:noFill/>
                          </a:ln>
                          <a:solidFill>
                            <a:schemeClr val="tx1"/>
                          </a:solidFill>
                          <a:effectLst/>
                          <a:latin typeface="+mn-ea"/>
                          <a:ea typeface="+mn-ea"/>
                        </a:rPr>
                        <a:t>程序地址</a:t>
                      </a:r>
                    </a:p>
                  </a:txBody>
                  <a:tcP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520700">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zh-CN" altLang="en-US" sz="2400" b="0" i="0" u="none" strike="noStrike" cap="none" normalizeH="0" baseline="0">
                          <a:ln>
                            <a:noFill/>
                          </a:ln>
                          <a:solidFill>
                            <a:schemeClr val="tx1"/>
                          </a:solidFill>
                          <a:effectLst/>
                          <a:latin typeface="+mn-ea"/>
                          <a:ea typeface="+mn-ea"/>
                        </a:rPr>
                        <a:t>同步机制</a:t>
                      </a:r>
                    </a:p>
                  </a:txBody>
                  <a:tcP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519113">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zh-CN" altLang="en-US" sz="2400" b="0" i="0" u="none" strike="noStrike" cap="none" normalizeH="0" baseline="0">
                          <a:ln>
                            <a:noFill/>
                          </a:ln>
                          <a:solidFill>
                            <a:schemeClr val="tx1"/>
                          </a:solidFill>
                          <a:effectLst/>
                          <a:latin typeface="+mn-ea"/>
                          <a:ea typeface="+mn-ea"/>
                        </a:rPr>
                        <a:t>资源清单</a:t>
                      </a:r>
                    </a:p>
                  </a:txBody>
                  <a:tcP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520700">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zh-CN" altLang="en-US" sz="2400" b="0" i="0" u="none" strike="noStrike" cap="none" normalizeH="0" baseline="0" dirty="0">
                          <a:ln>
                            <a:noFill/>
                          </a:ln>
                          <a:solidFill>
                            <a:schemeClr val="tx1"/>
                          </a:solidFill>
                          <a:effectLst/>
                          <a:latin typeface="+mn-ea"/>
                          <a:ea typeface="+mn-ea"/>
                        </a:rPr>
                        <a:t>链接指针</a:t>
                      </a:r>
                    </a:p>
                  </a:txBody>
                  <a:tcP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8"/>
                  </a:ext>
                </a:extLst>
              </a:tr>
            </a:tbl>
          </a:graphicData>
        </a:graphic>
      </p:graphicFrame>
      <p:sp>
        <p:nvSpPr>
          <p:cNvPr id="2" name="日期占位符 1"/>
          <p:cNvSpPr>
            <a:spLocks noGrp="1"/>
          </p:cNvSpPr>
          <p:nvPr>
            <p:ph type="dt" sz="half" idx="10"/>
          </p:nvPr>
        </p:nvSpPr>
        <p:spPr/>
        <p:txBody>
          <a:bodyPr/>
          <a:lstStyle/>
          <a:p>
            <a:fld id="{BACA1008-8290-430F-83C5-897F7F5D1425}" type="datetime1">
              <a:rPr lang="en-US" altLang="zh-CN" smtClean="0"/>
              <a:t>12/28/2019</a:t>
            </a:fld>
            <a:endParaRPr lang="zh-CN" altLang="en-US"/>
          </a:p>
        </p:txBody>
      </p:sp>
      <p:sp>
        <p:nvSpPr>
          <p:cNvPr id="3" name="页脚占位符 2"/>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p>
        </p:txBody>
      </p:sp>
      <p:sp>
        <p:nvSpPr>
          <p:cNvPr id="4" name="灯片编号占位符 3"/>
          <p:cNvSpPr>
            <a:spLocks noGrp="1"/>
          </p:cNvSpPr>
          <p:nvPr>
            <p:ph type="sldNum" sz="quarter" idx="12"/>
          </p:nvPr>
        </p:nvSpPr>
        <p:spPr/>
        <p:txBody>
          <a:bodyPr/>
          <a:lstStyle/>
          <a:p>
            <a:fld id="{B09550E6-D85C-43A8-841D-66A200A3DB30}" type="slidenum">
              <a:rPr lang="zh-CN" altLang="en-US" smtClean="0"/>
              <a:t>39</a:t>
            </a:fld>
            <a:endParaRPr lang="zh-CN" altLang="en-US"/>
          </a:p>
        </p:txBody>
      </p:sp>
    </p:spTree>
    <p:extLst>
      <p:ext uri="{BB962C8B-B14F-4D97-AF65-F5344CB8AC3E}">
        <p14:creationId xmlns:p14="http://schemas.microsoft.com/office/powerpoint/2010/main" val="15610513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p:txBody>
          <a:bodyPr/>
          <a:lstStyle/>
          <a:p>
            <a:r>
              <a:rPr lang="zh-CN" altLang="en-US" dirty="0"/>
              <a:t>程序的并发执行</a:t>
            </a:r>
          </a:p>
        </p:txBody>
      </p:sp>
      <p:sp>
        <p:nvSpPr>
          <p:cNvPr id="52230" name="Oval 6"/>
          <p:cNvSpPr>
            <a:spLocks noChangeArrowheads="1"/>
          </p:cNvSpPr>
          <p:nvPr/>
        </p:nvSpPr>
        <p:spPr bwMode="auto">
          <a:xfrm>
            <a:off x="179388" y="2420938"/>
            <a:ext cx="576262" cy="504825"/>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altLang="zh-CN"/>
              <a:t>I1</a:t>
            </a:r>
          </a:p>
        </p:txBody>
      </p:sp>
      <p:sp>
        <p:nvSpPr>
          <p:cNvPr id="52232" name="Oval 8"/>
          <p:cNvSpPr>
            <a:spLocks noChangeArrowheads="1"/>
          </p:cNvSpPr>
          <p:nvPr/>
        </p:nvSpPr>
        <p:spPr bwMode="auto">
          <a:xfrm>
            <a:off x="1619250" y="2420938"/>
            <a:ext cx="576263" cy="504825"/>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altLang="zh-CN"/>
              <a:t>I2</a:t>
            </a:r>
          </a:p>
        </p:txBody>
      </p:sp>
      <p:sp>
        <p:nvSpPr>
          <p:cNvPr id="52233" name="Oval 9"/>
          <p:cNvSpPr>
            <a:spLocks noChangeArrowheads="1"/>
          </p:cNvSpPr>
          <p:nvPr/>
        </p:nvSpPr>
        <p:spPr bwMode="auto">
          <a:xfrm>
            <a:off x="2987675" y="2420938"/>
            <a:ext cx="576263" cy="504825"/>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altLang="zh-CN"/>
              <a:t>I3</a:t>
            </a:r>
          </a:p>
        </p:txBody>
      </p:sp>
      <p:sp>
        <p:nvSpPr>
          <p:cNvPr id="52234" name="Oval 10"/>
          <p:cNvSpPr>
            <a:spLocks noChangeArrowheads="1"/>
          </p:cNvSpPr>
          <p:nvPr/>
        </p:nvSpPr>
        <p:spPr bwMode="auto">
          <a:xfrm>
            <a:off x="4500563" y="2420938"/>
            <a:ext cx="576262" cy="504825"/>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altLang="zh-CN"/>
              <a:t>I4</a:t>
            </a:r>
          </a:p>
        </p:txBody>
      </p:sp>
      <p:sp>
        <p:nvSpPr>
          <p:cNvPr id="52235" name="Line 11"/>
          <p:cNvSpPr>
            <a:spLocks noChangeShapeType="1"/>
          </p:cNvSpPr>
          <p:nvPr/>
        </p:nvSpPr>
        <p:spPr bwMode="auto">
          <a:xfrm>
            <a:off x="755650" y="2636838"/>
            <a:ext cx="863600"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zh-CN" altLang="en-US"/>
          </a:p>
        </p:txBody>
      </p:sp>
      <p:sp>
        <p:nvSpPr>
          <p:cNvPr id="52236" name="Line 12"/>
          <p:cNvSpPr>
            <a:spLocks noChangeShapeType="1"/>
          </p:cNvSpPr>
          <p:nvPr/>
        </p:nvSpPr>
        <p:spPr bwMode="auto">
          <a:xfrm>
            <a:off x="2195513" y="2636838"/>
            <a:ext cx="792162"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zh-CN" altLang="en-US"/>
          </a:p>
        </p:txBody>
      </p:sp>
      <p:sp>
        <p:nvSpPr>
          <p:cNvPr id="52237" name="Line 13"/>
          <p:cNvSpPr>
            <a:spLocks noChangeShapeType="1"/>
          </p:cNvSpPr>
          <p:nvPr/>
        </p:nvSpPr>
        <p:spPr bwMode="auto">
          <a:xfrm>
            <a:off x="3563938" y="2636838"/>
            <a:ext cx="936625"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zh-CN" altLang="en-US"/>
          </a:p>
        </p:txBody>
      </p:sp>
      <p:sp>
        <p:nvSpPr>
          <p:cNvPr id="52238" name="Line 14"/>
          <p:cNvSpPr>
            <a:spLocks noChangeShapeType="1"/>
          </p:cNvSpPr>
          <p:nvPr/>
        </p:nvSpPr>
        <p:spPr bwMode="auto">
          <a:xfrm>
            <a:off x="5076825" y="2636838"/>
            <a:ext cx="647700"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zh-CN" altLang="en-US"/>
          </a:p>
        </p:txBody>
      </p:sp>
      <p:sp>
        <p:nvSpPr>
          <p:cNvPr id="52239" name="Oval 15"/>
          <p:cNvSpPr>
            <a:spLocks noChangeArrowheads="1"/>
          </p:cNvSpPr>
          <p:nvPr/>
        </p:nvSpPr>
        <p:spPr bwMode="auto">
          <a:xfrm>
            <a:off x="1619250" y="3573463"/>
            <a:ext cx="576263" cy="504825"/>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altLang="zh-CN"/>
              <a:t>C1</a:t>
            </a:r>
          </a:p>
        </p:txBody>
      </p:sp>
      <p:sp>
        <p:nvSpPr>
          <p:cNvPr id="52240" name="Oval 16"/>
          <p:cNvSpPr>
            <a:spLocks noChangeArrowheads="1"/>
          </p:cNvSpPr>
          <p:nvPr/>
        </p:nvSpPr>
        <p:spPr bwMode="auto">
          <a:xfrm>
            <a:off x="3059113" y="3573463"/>
            <a:ext cx="576262" cy="504825"/>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altLang="zh-CN"/>
              <a:t>C2</a:t>
            </a:r>
          </a:p>
        </p:txBody>
      </p:sp>
      <p:sp>
        <p:nvSpPr>
          <p:cNvPr id="52241" name="Oval 17"/>
          <p:cNvSpPr>
            <a:spLocks noChangeArrowheads="1"/>
          </p:cNvSpPr>
          <p:nvPr/>
        </p:nvSpPr>
        <p:spPr bwMode="auto">
          <a:xfrm>
            <a:off x="4427538" y="3573463"/>
            <a:ext cx="576262" cy="504825"/>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altLang="zh-CN"/>
              <a:t>C3</a:t>
            </a:r>
          </a:p>
        </p:txBody>
      </p:sp>
      <p:sp>
        <p:nvSpPr>
          <p:cNvPr id="52242" name="Oval 18"/>
          <p:cNvSpPr>
            <a:spLocks noChangeArrowheads="1"/>
          </p:cNvSpPr>
          <p:nvPr/>
        </p:nvSpPr>
        <p:spPr bwMode="auto">
          <a:xfrm>
            <a:off x="5940425" y="3573463"/>
            <a:ext cx="576263" cy="504825"/>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altLang="zh-CN"/>
              <a:t>C4</a:t>
            </a:r>
          </a:p>
        </p:txBody>
      </p:sp>
      <p:sp>
        <p:nvSpPr>
          <p:cNvPr id="52243" name="Line 19"/>
          <p:cNvSpPr>
            <a:spLocks noChangeShapeType="1"/>
          </p:cNvSpPr>
          <p:nvPr/>
        </p:nvSpPr>
        <p:spPr bwMode="auto">
          <a:xfrm>
            <a:off x="2195513" y="3789363"/>
            <a:ext cx="863600"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zh-CN" altLang="en-US"/>
          </a:p>
        </p:txBody>
      </p:sp>
      <p:sp>
        <p:nvSpPr>
          <p:cNvPr id="52244" name="Line 20"/>
          <p:cNvSpPr>
            <a:spLocks noChangeShapeType="1"/>
          </p:cNvSpPr>
          <p:nvPr/>
        </p:nvSpPr>
        <p:spPr bwMode="auto">
          <a:xfrm>
            <a:off x="3635375" y="3789363"/>
            <a:ext cx="792163"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zh-CN" altLang="en-US"/>
          </a:p>
        </p:txBody>
      </p:sp>
      <p:sp>
        <p:nvSpPr>
          <p:cNvPr id="52245" name="Line 21"/>
          <p:cNvSpPr>
            <a:spLocks noChangeShapeType="1"/>
          </p:cNvSpPr>
          <p:nvPr/>
        </p:nvSpPr>
        <p:spPr bwMode="auto">
          <a:xfrm>
            <a:off x="5003800" y="3789363"/>
            <a:ext cx="936625"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zh-CN" altLang="en-US"/>
          </a:p>
        </p:txBody>
      </p:sp>
      <p:sp>
        <p:nvSpPr>
          <p:cNvPr id="52246" name="Line 22"/>
          <p:cNvSpPr>
            <a:spLocks noChangeShapeType="1"/>
          </p:cNvSpPr>
          <p:nvPr/>
        </p:nvSpPr>
        <p:spPr bwMode="auto">
          <a:xfrm>
            <a:off x="6516688" y="3789363"/>
            <a:ext cx="647700"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zh-CN" altLang="en-US"/>
          </a:p>
        </p:txBody>
      </p:sp>
      <p:sp>
        <p:nvSpPr>
          <p:cNvPr id="52247" name="Oval 23"/>
          <p:cNvSpPr>
            <a:spLocks noChangeArrowheads="1"/>
          </p:cNvSpPr>
          <p:nvPr/>
        </p:nvSpPr>
        <p:spPr bwMode="auto">
          <a:xfrm>
            <a:off x="3238500" y="4797425"/>
            <a:ext cx="576263" cy="504825"/>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altLang="zh-CN"/>
              <a:t>P1</a:t>
            </a:r>
          </a:p>
        </p:txBody>
      </p:sp>
      <p:sp>
        <p:nvSpPr>
          <p:cNvPr id="52248" name="Oval 24"/>
          <p:cNvSpPr>
            <a:spLocks noChangeArrowheads="1"/>
          </p:cNvSpPr>
          <p:nvPr/>
        </p:nvSpPr>
        <p:spPr bwMode="auto">
          <a:xfrm>
            <a:off x="4678363" y="4797425"/>
            <a:ext cx="576262" cy="504825"/>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altLang="zh-CN"/>
              <a:t>P2</a:t>
            </a:r>
          </a:p>
        </p:txBody>
      </p:sp>
      <p:sp>
        <p:nvSpPr>
          <p:cNvPr id="52249" name="Oval 25"/>
          <p:cNvSpPr>
            <a:spLocks noChangeArrowheads="1"/>
          </p:cNvSpPr>
          <p:nvPr/>
        </p:nvSpPr>
        <p:spPr bwMode="auto">
          <a:xfrm>
            <a:off x="6046788" y="4797425"/>
            <a:ext cx="576262" cy="504825"/>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altLang="zh-CN"/>
              <a:t>P3</a:t>
            </a:r>
          </a:p>
        </p:txBody>
      </p:sp>
      <p:sp>
        <p:nvSpPr>
          <p:cNvPr id="52250" name="Oval 26"/>
          <p:cNvSpPr>
            <a:spLocks noChangeArrowheads="1"/>
          </p:cNvSpPr>
          <p:nvPr/>
        </p:nvSpPr>
        <p:spPr bwMode="auto">
          <a:xfrm>
            <a:off x="7559675" y="4797425"/>
            <a:ext cx="576263" cy="504825"/>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altLang="zh-CN"/>
              <a:t>P4</a:t>
            </a:r>
          </a:p>
        </p:txBody>
      </p:sp>
      <p:sp>
        <p:nvSpPr>
          <p:cNvPr id="52251" name="Line 27"/>
          <p:cNvSpPr>
            <a:spLocks noChangeShapeType="1"/>
          </p:cNvSpPr>
          <p:nvPr/>
        </p:nvSpPr>
        <p:spPr bwMode="auto">
          <a:xfrm>
            <a:off x="3814763" y="5013325"/>
            <a:ext cx="863600"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zh-CN" altLang="en-US"/>
          </a:p>
        </p:txBody>
      </p:sp>
      <p:sp>
        <p:nvSpPr>
          <p:cNvPr id="52252" name="Line 28"/>
          <p:cNvSpPr>
            <a:spLocks noChangeShapeType="1"/>
          </p:cNvSpPr>
          <p:nvPr/>
        </p:nvSpPr>
        <p:spPr bwMode="auto">
          <a:xfrm>
            <a:off x="5254625" y="5013325"/>
            <a:ext cx="792163"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zh-CN" altLang="en-US"/>
          </a:p>
        </p:txBody>
      </p:sp>
      <p:sp>
        <p:nvSpPr>
          <p:cNvPr id="52253" name="Line 29"/>
          <p:cNvSpPr>
            <a:spLocks noChangeShapeType="1"/>
          </p:cNvSpPr>
          <p:nvPr/>
        </p:nvSpPr>
        <p:spPr bwMode="auto">
          <a:xfrm>
            <a:off x="6623050" y="5013325"/>
            <a:ext cx="936625"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zh-CN" altLang="en-US"/>
          </a:p>
        </p:txBody>
      </p:sp>
      <p:sp>
        <p:nvSpPr>
          <p:cNvPr id="52254" name="Line 30"/>
          <p:cNvSpPr>
            <a:spLocks noChangeShapeType="1"/>
          </p:cNvSpPr>
          <p:nvPr/>
        </p:nvSpPr>
        <p:spPr bwMode="auto">
          <a:xfrm>
            <a:off x="8135938" y="5013325"/>
            <a:ext cx="647700"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zh-CN" altLang="en-US"/>
          </a:p>
        </p:txBody>
      </p:sp>
      <p:sp>
        <p:nvSpPr>
          <p:cNvPr id="52255" name="Line 31"/>
          <p:cNvSpPr>
            <a:spLocks noChangeShapeType="1"/>
          </p:cNvSpPr>
          <p:nvPr/>
        </p:nvSpPr>
        <p:spPr bwMode="auto">
          <a:xfrm>
            <a:off x="684213" y="2852738"/>
            <a:ext cx="1008062" cy="720725"/>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zh-CN" altLang="en-US"/>
          </a:p>
        </p:txBody>
      </p:sp>
      <p:sp>
        <p:nvSpPr>
          <p:cNvPr id="52256" name="Line 32"/>
          <p:cNvSpPr>
            <a:spLocks noChangeShapeType="1"/>
          </p:cNvSpPr>
          <p:nvPr/>
        </p:nvSpPr>
        <p:spPr bwMode="auto">
          <a:xfrm>
            <a:off x="2124075" y="4005263"/>
            <a:ext cx="1152525" cy="8636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zh-CN" altLang="en-US"/>
          </a:p>
        </p:txBody>
      </p:sp>
      <p:sp>
        <p:nvSpPr>
          <p:cNvPr id="52257" name="Line 33"/>
          <p:cNvSpPr>
            <a:spLocks noChangeShapeType="1"/>
          </p:cNvSpPr>
          <p:nvPr/>
        </p:nvSpPr>
        <p:spPr bwMode="auto">
          <a:xfrm>
            <a:off x="2052638" y="2924175"/>
            <a:ext cx="1008062" cy="720725"/>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zh-CN" altLang="en-US"/>
          </a:p>
        </p:txBody>
      </p:sp>
      <p:sp>
        <p:nvSpPr>
          <p:cNvPr id="52258" name="Line 34"/>
          <p:cNvSpPr>
            <a:spLocks noChangeShapeType="1"/>
          </p:cNvSpPr>
          <p:nvPr/>
        </p:nvSpPr>
        <p:spPr bwMode="auto">
          <a:xfrm>
            <a:off x="3492500" y="4076700"/>
            <a:ext cx="1152525" cy="8636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zh-CN" altLang="en-US"/>
          </a:p>
        </p:txBody>
      </p:sp>
      <p:sp>
        <p:nvSpPr>
          <p:cNvPr id="52259" name="Line 35"/>
          <p:cNvSpPr>
            <a:spLocks noChangeShapeType="1"/>
          </p:cNvSpPr>
          <p:nvPr/>
        </p:nvSpPr>
        <p:spPr bwMode="auto">
          <a:xfrm>
            <a:off x="3492500" y="2852738"/>
            <a:ext cx="1008063" cy="720725"/>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zh-CN" altLang="en-US"/>
          </a:p>
        </p:txBody>
      </p:sp>
      <p:sp>
        <p:nvSpPr>
          <p:cNvPr id="52260" name="Line 36"/>
          <p:cNvSpPr>
            <a:spLocks noChangeShapeType="1"/>
          </p:cNvSpPr>
          <p:nvPr/>
        </p:nvSpPr>
        <p:spPr bwMode="auto">
          <a:xfrm>
            <a:off x="4932363" y="4005263"/>
            <a:ext cx="1152525" cy="8636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zh-CN" altLang="en-US"/>
          </a:p>
        </p:txBody>
      </p:sp>
      <p:sp>
        <p:nvSpPr>
          <p:cNvPr id="52263" name="Line 39"/>
          <p:cNvSpPr>
            <a:spLocks noChangeShapeType="1"/>
          </p:cNvSpPr>
          <p:nvPr/>
        </p:nvSpPr>
        <p:spPr bwMode="auto">
          <a:xfrm>
            <a:off x="4932363" y="2852738"/>
            <a:ext cx="1008062" cy="720725"/>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zh-CN" altLang="en-US"/>
          </a:p>
        </p:txBody>
      </p:sp>
      <p:sp>
        <p:nvSpPr>
          <p:cNvPr id="52264" name="Line 40"/>
          <p:cNvSpPr>
            <a:spLocks noChangeShapeType="1"/>
          </p:cNvSpPr>
          <p:nvPr/>
        </p:nvSpPr>
        <p:spPr bwMode="auto">
          <a:xfrm>
            <a:off x="6372225" y="4005263"/>
            <a:ext cx="1152525" cy="8636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zh-CN" altLang="en-US"/>
          </a:p>
        </p:txBody>
      </p:sp>
      <p:sp>
        <p:nvSpPr>
          <p:cNvPr id="6" name="内容占位符 5"/>
          <p:cNvSpPr>
            <a:spLocks noGrp="1"/>
          </p:cNvSpPr>
          <p:nvPr>
            <p:ph idx="1"/>
          </p:nvPr>
        </p:nvSpPr>
        <p:spPr/>
        <p:txBody>
          <a:bodyPr/>
          <a:lstStyle/>
          <a:p>
            <a:r>
              <a:rPr lang="zh-CN" altLang="en-US" dirty="0"/>
              <a:t>多个程序的并发执行（可能性分析）</a:t>
            </a:r>
          </a:p>
          <a:p>
            <a:endParaRPr lang="zh-CN" altLang="en-US" dirty="0"/>
          </a:p>
        </p:txBody>
      </p:sp>
      <p:sp>
        <p:nvSpPr>
          <p:cNvPr id="2" name="日期占位符 1"/>
          <p:cNvSpPr>
            <a:spLocks noGrp="1"/>
          </p:cNvSpPr>
          <p:nvPr>
            <p:ph type="dt" sz="half" idx="10"/>
          </p:nvPr>
        </p:nvSpPr>
        <p:spPr/>
        <p:txBody>
          <a:bodyPr/>
          <a:lstStyle/>
          <a:p>
            <a:fld id="{E3D0BC00-EC27-4376-B787-06D540446177}" type="datetime1">
              <a:rPr lang="en-US" altLang="zh-CN" smtClean="0"/>
              <a:t>12/28/2019</a:t>
            </a:fld>
            <a:endParaRPr lang="zh-CN" altLang="en-US"/>
          </a:p>
        </p:txBody>
      </p:sp>
      <p:sp>
        <p:nvSpPr>
          <p:cNvPr id="3" name="页脚占位符 2"/>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p>
        </p:txBody>
      </p:sp>
      <p:sp>
        <p:nvSpPr>
          <p:cNvPr id="4" name="灯片编号占位符 3"/>
          <p:cNvSpPr>
            <a:spLocks noGrp="1"/>
          </p:cNvSpPr>
          <p:nvPr>
            <p:ph type="sldNum" sz="quarter" idx="12"/>
          </p:nvPr>
        </p:nvSpPr>
        <p:spPr/>
        <p:txBody>
          <a:bodyPr/>
          <a:lstStyle/>
          <a:p>
            <a:fld id="{B09550E6-D85C-43A8-841D-66A200A3DB30}" type="slidenum">
              <a:rPr lang="zh-CN" altLang="en-US" smtClean="0"/>
              <a:t>4</a:t>
            </a:fld>
            <a:endParaRPr lang="zh-CN" altLang="en-US"/>
          </a:p>
        </p:txBody>
      </p:sp>
    </p:spTree>
    <p:extLst>
      <p:ext uri="{BB962C8B-B14F-4D97-AF65-F5344CB8AC3E}">
        <p14:creationId xmlns:p14="http://schemas.microsoft.com/office/powerpoint/2010/main" val="30562740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r>
              <a:rPr lang="en-US" altLang="zh-CN" dirty="0"/>
              <a:t> </a:t>
            </a:r>
            <a:r>
              <a:rPr lang="zh-CN" altLang="en-US" dirty="0"/>
              <a:t>进程控制块中的信息 </a:t>
            </a:r>
          </a:p>
        </p:txBody>
      </p:sp>
      <p:sp>
        <p:nvSpPr>
          <p:cNvPr id="28675" name="Rectangle 3"/>
          <p:cNvSpPr>
            <a:spLocks noGrp="1" noChangeArrowheads="1"/>
          </p:cNvSpPr>
          <p:nvPr>
            <p:ph type="body" idx="1"/>
          </p:nvPr>
        </p:nvSpPr>
        <p:spPr/>
        <p:txBody>
          <a:bodyPr>
            <a:normAutofit/>
          </a:bodyPr>
          <a:lstStyle/>
          <a:p>
            <a:r>
              <a:rPr lang="zh-CN" altLang="en-US" dirty="0"/>
              <a:t>进程标识符</a:t>
            </a:r>
          </a:p>
          <a:p>
            <a:pPr lvl="1"/>
            <a:r>
              <a:rPr lang="zh-CN" altLang="en-US" dirty="0"/>
              <a:t>惟一地标识一个进程：为每一个进程赋予一个惟一的数字标识符，方便系统使用。</a:t>
            </a:r>
            <a:endParaRPr lang="en-US" altLang="zh-CN" dirty="0"/>
          </a:p>
          <a:p>
            <a:r>
              <a:rPr lang="zh-CN" altLang="en-US" dirty="0"/>
              <a:t>父进程</a:t>
            </a:r>
            <a:r>
              <a:rPr lang="en-US" altLang="zh-CN" dirty="0"/>
              <a:t> PPID</a:t>
            </a:r>
          </a:p>
          <a:p>
            <a:r>
              <a:rPr lang="zh-CN" altLang="en-US" dirty="0"/>
              <a:t>用户</a:t>
            </a:r>
            <a:r>
              <a:rPr lang="en-US" altLang="zh-CN" dirty="0"/>
              <a:t>UID</a:t>
            </a:r>
            <a:endParaRPr lang="zh-CN" altLang="en-US" dirty="0"/>
          </a:p>
        </p:txBody>
      </p:sp>
    </p:spTree>
    <p:extLst>
      <p:ext uri="{BB962C8B-B14F-4D97-AF65-F5344CB8AC3E}">
        <p14:creationId xmlns:p14="http://schemas.microsoft.com/office/powerpoint/2010/main" val="315832412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2"/>
          <p:cNvSpPr>
            <a:spLocks noGrp="1" noChangeArrowheads="1"/>
          </p:cNvSpPr>
          <p:nvPr>
            <p:ph type="title"/>
          </p:nvPr>
        </p:nvSpPr>
        <p:spPr/>
        <p:txBody>
          <a:bodyPr/>
          <a:lstStyle/>
          <a:p>
            <a:r>
              <a:rPr lang="zh-CN" altLang="en-US" dirty="0"/>
              <a:t>处理机状态</a:t>
            </a:r>
          </a:p>
        </p:txBody>
      </p:sp>
      <p:sp>
        <p:nvSpPr>
          <p:cNvPr id="158723" name="Rectangle 3"/>
          <p:cNvSpPr>
            <a:spLocks noGrp="1" noChangeArrowheads="1"/>
          </p:cNvSpPr>
          <p:nvPr>
            <p:ph type="body" idx="1"/>
          </p:nvPr>
        </p:nvSpPr>
        <p:spPr/>
        <p:txBody>
          <a:bodyPr>
            <a:normAutofit lnSpcReduction="10000"/>
          </a:bodyPr>
          <a:lstStyle/>
          <a:p>
            <a:r>
              <a:rPr lang="zh-CN" altLang="en-US" dirty="0"/>
              <a:t>主要由处理机的各种寄存器中的内容组成</a:t>
            </a:r>
          </a:p>
          <a:p>
            <a:pPr lvl="1"/>
            <a:r>
              <a:rPr lang="zh-CN" altLang="en-US" dirty="0"/>
              <a:t>通用寄存器，又称为用户可视寄存器。</a:t>
            </a:r>
          </a:p>
          <a:p>
            <a:pPr lvl="1"/>
            <a:r>
              <a:rPr lang="zh-CN" altLang="en-US" dirty="0"/>
              <a:t>指令计数器</a:t>
            </a:r>
            <a:r>
              <a:rPr lang="en-US" altLang="zh-CN" dirty="0"/>
              <a:t>PC</a:t>
            </a:r>
            <a:r>
              <a:rPr lang="zh-CN" altLang="en-US" dirty="0"/>
              <a:t>（</a:t>
            </a:r>
            <a:r>
              <a:rPr lang="en-US" altLang="zh-CN" dirty="0"/>
              <a:t>Program Counter</a:t>
            </a:r>
            <a:r>
              <a:rPr lang="zh-CN" altLang="en-US" dirty="0"/>
              <a:t>），存放了要访问的下一条指令的地址。</a:t>
            </a:r>
          </a:p>
          <a:p>
            <a:pPr lvl="1"/>
            <a:r>
              <a:rPr lang="zh-CN" altLang="en-US" dirty="0"/>
              <a:t>程序状态字</a:t>
            </a:r>
            <a:r>
              <a:rPr lang="en-US" altLang="zh-CN" dirty="0"/>
              <a:t>PSW</a:t>
            </a:r>
            <a:r>
              <a:rPr lang="zh-CN" altLang="en-US" dirty="0"/>
              <a:t>，其中含有状态信息，如条件码、执行方式、中断屏蔽标志等。</a:t>
            </a:r>
          </a:p>
          <a:p>
            <a:pPr lvl="1"/>
            <a:r>
              <a:rPr lang="zh-CN" altLang="en-US" dirty="0"/>
              <a:t>用户栈指针，存放过程和系统调用参数及调用地址。栈指针指向该栈的栈顶。</a:t>
            </a:r>
          </a:p>
        </p:txBody>
      </p:sp>
    </p:spTree>
    <p:extLst>
      <p:ext uri="{BB962C8B-B14F-4D97-AF65-F5344CB8AC3E}">
        <p14:creationId xmlns:p14="http://schemas.microsoft.com/office/powerpoint/2010/main" val="422899214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2"/>
          <p:cNvSpPr>
            <a:spLocks noGrp="1" noChangeArrowheads="1"/>
          </p:cNvSpPr>
          <p:nvPr>
            <p:ph type="title"/>
          </p:nvPr>
        </p:nvSpPr>
        <p:spPr/>
        <p:txBody>
          <a:bodyPr/>
          <a:lstStyle/>
          <a:p>
            <a:r>
              <a:rPr lang="zh-CN" altLang="en-US" dirty="0"/>
              <a:t>进程调度信息</a:t>
            </a:r>
          </a:p>
        </p:txBody>
      </p:sp>
      <p:sp>
        <p:nvSpPr>
          <p:cNvPr id="159747" name="Rectangle 3"/>
          <p:cNvSpPr>
            <a:spLocks noGrp="1" noChangeArrowheads="1"/>
          </p:cNvSpPr>
          <p:nvPr>
            <p:ph type="body" idx="1"/>
          </p:nvPr>
        </p:nvSpPr>
        <p:spPr/>
        <p:txBody>
          <a:bodyPr>
            <a:normAutofit/>
          </a:bodyPr>
          <a:lstStyle/>
          <a:p>
            <a:r>
              <a:rPr lang="zh-CN" altLang="en-US" dirty="0"/>
              <a:t>进程状态，指明进程的当前状态。</a:t>
            </a:r>
          </a:p>
          <a:p>
            <a:r>
              <a:rPr lang="zh-CN" altLang="en-US" dirty="0"/>
              <a:t>进程优先级。</a:t>
            </a:r>
          </a:p>
          <a:p>
            <a:r>
              <a:rPr lang="zh-CN" altLang="en-US" dirty="0"/>
              <a:t>进程调度所需的其它信息。比如，进程已等待</a:t>
            </a:r>
            <a:r>
              <a:rPr lang="en-US" altLang="zh-CN" dirty="0"/>
              <a:t>CPU</a:t>
            </a:r>
            <a:r>
              <a:rPr lang="zh-CN" altLang="en-US" dirty="0"/>
              <a:t>的时间总和、进程已执行的时间总和等。</a:t>
            </a:r>
          </a:p>
          <a:p>
            <a:r>
              <a:rPr lang="zh-CN" altLang="en-US" dirty="0"/>
              <a:t>事件，由执行状态转变为阻塞状态所等待发生的事件，即阻塞原因。</a:t>
            </a:r>
          </a:p>
        </p:txBody>
      </p:sp>
    </p:spTree>
    <p:extLst>
      <p:ext uri="{BB962C8B-B14F-4D97-AF65-F5344CB8AC3E}">
        <p14:creationId xmlns:p14="http://schemas.microsoft.com/office/powerpoint/2010/main" val="356577435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2"/>
          <p:cNvSpPr>
            <a:spLocks noGrp="1" noChangeArrowheads="1"/>
          </p:cNvSpPr>
          <p:nvPr>
            <p:ph type="title"/>
          </p:nvPr>
        </p:nvSpPr>
        <p:spPr/>
        <p:txBody>
          <a:bodyPr/>
          <a:lstStyle/>
          <a:p>
            <a:r>
              <a:rPr lang="zh-CN" altLang="en-US" dirty="0"/>
              <a:t>进程控制信息</a:t>
            </a:r>
          </a:p>
        </p:txBody>
      </p:sp>
      <p:sp>
        <p:nvSpPr>
          <p:cNvPr id="160771" name="Rectangle 3"/>
          <p:cNvSpPr>
            <a:spLocks noGrp="1" noChangeArrowheads="1"/>
          </p:cNvSpPr>
          <p:nvPr>
            <p:ph type="body" idx="1"/>
          </p:nvPr>
        </p:nvSpPr>
        <p:spPr/>
        <p:txBody>
          <a:bodyPr>
            <a:normAutofit fontScale="92500" lnSpcReduction="10000"/>
          </a:bodyPr>
          <a:lstStyle/>
          <a:p>
            <a:r>
              <a:rPr lang="zh-CN" altLang="en-US" dirty="0"/>
              <a:t>程序和数据的地址，是指进程的程序和数据所在的内存或外存地址。</a:t>
            </a:r>
          </a:p>
          <a:p>
            <a:r>
              <a:rPr lang="zh-CN" altLang="en-US" dirty="0"/>
              <a:t>进程同步和通信机制，指实现进程同步和进程通信时必需的机制，如消息队列指针、信号量等。</a:t>
            </a:r>
          </a:p>
          <a:p>
            <a:r>
              <a:rPr lang="zh-CN" altLang="en-US" dirty="0"/>
              <a:t>资源清单，进程所需的全部资源及已经分配到该进程的资源的清单；</a:t>
            </a:r>
          </a:p>
          <a:p>
            <a:r>
              <a:rPr lang="zh-CN" altLang="en-US" dirty="0"/>
              <a:t>链接指针。</a:t>
            </a:r>
          </a:p>
        </p:txBody>
      </p:sp>
    </p:spTree>
    <p:extLst>
      <p:ext uri="{BB962C8B-B14F-4D97-AF65-F5344CB8AC3E}">
        <p14:creationId xmlns:p14="http://schemas.microsoft.com/office/powerpoint/2010/main" val="348908234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r>
              <a:rPr lang="zh-CN" altLang="en-US" dirty="0"/>
              <a:t>进程控制块的组织方式 </a:t>
            </a:r>
          </a:p>
        </p:txBody>
      </p:sp>
      <p:sp>
        <p:nvSpPr>
          <p:cNvPr id="32771" name="Rectangle 3"/>
          <p:cNvSpPr>
            <a:spLocks noGrp="1" noChangeArrowheads="1"/>
          </p:cNvSpPr>
          <p:nvPr>
            <p:ph type="body" idx="1"/>
          </p:nvPr>
        </p:nvSpPr>
        <p:spPr/>
        <p:txBody>
          <a:bodyPr/>
          <a:lstStyle/>
          <a:p>
            <a:r>
              <a:rPr lang="zh-CN" altLang="en-US" dirty="0"/>
              <a:t>链接方式</a:t>
            </a:r>
          </a:p>
          <a:p>
            <a:pPr lvl="1"/>
            <a:r>
              <a:rPr lang="zh-CN" altLang="en-US" dirty="0"/>
              <a:t>把具有同一状态的</a:t>
            </a:r>
            <a:r>
              <a:rPr lang="en-US" altLang="zh-CN" dirty="0"/>
              <a:t>PCB</a:t>
            </a:r>
            <a:r>
              <a:rPr lang="zh-CN" altLang="en-US" dirty="0"/>
              <a:t>，用其中的链接字段链接成一个队列。</a:t>
            </a:r>
          </a:p>
          <a:p>
            <a:r>
              <a:rPr lang="zh-CN" altLang="en-US" dirty="0"/>
              <a:t>索引方式</a:t>
            </a:r>
          </a:p>
          <a:p>
            <a:pPr lvl="1"/>
            <a:r>
              <a:rPr lang="zh-CN" altLang="en-US" dirty="0"/>
              <a:t>系统根据所有进程的状态建立几张索引表。 </a:t>
            </a:r>
          </a:p>
        </p:txBody>
      </p:sp>
    </p:spTree>
    <p:extLst>
      <p:ext uri="{BB962C8B-B14F-4D97-AF65-F5344CB8AC3E}">
        <p14:creationId xmlns:p14="http://schemas.microsoft.com/office/powerpoint/2010/main" val="173996609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8146" name="Rectangle 2"/>
          <p:cNvSpPr>
            <a:spLocks noGrp="1" noChangeArrowheads="1"/>
          </p:cNvSpPr>
          <p:nvPr>
            <p:ph type="title"/>
          </p:nvPr>
        </p:nvSpPr>
        <p:spPr/>
        <p:txBody>
          <a:bodyPr/>
          <a:lstStyle/>
          <a:p>
            <a:r>
              <a:rPr lang="zh-CN" altLang="en-US" dirty="0"/>
              <a:t>进程控制块连接方式</a:t>
            </a:r>
            <a:endParaRPr lang="en-US" altLang="zh-CN" dirty="0"/>
          </a:p>
        </p:txBody>
      </p:sp>
      <p:sp>
        <p:nvSpPr>
          <p:cNvPr id="518147" name="Rectangle 3"/>
          <p:cNvSpPr>
            <a:spLocks noGrp="1" noChangeArrowheads="1"/>
          </p:cNvSpPr>
          <p:nvPr>
            <p:ph sz="half" idx="1"/>
          </p:nvPr>
        </p:nvSpPr>
        <p:spPr/>
        <p:txBody>
          <a:bodyPr/>
          <a:lstStyle/>
          <a:p>
            <a:r>
              <a:rPr lang="zh-CN" altLang="en-US" dirty="0"/>
              <a:t>链接</a:t>
            </a:r>
            <a:endParaRPr lang="en-US" altLang="zh-CN" dirty="0"/>
          </a:p>
        </p:txBody>
      </p:sp>
      <p:sp>
        <p:nvSpPr>
          <p:cNvPr id="42" name="Rectangle 28"/>
          <p:cNvSpPr>
            <a:spLocks noChangeArrowheads="1"/>
          </p:cNvSpPr>
          <p:nvPr/>
        </p:nvSpPr>
        <p:spPr bwMode="auto">
          <a:xfrm>
            <a:off x="1593844" y="3339130"/>
            <a:ext cx="2232025" cy="431800"/>
          </a:xfrm>
          <a:prstGeom prst="rect">
            <a:avLst/>
          </a:pr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algn="ctr"/>
            <a:r>
              <a:rPr lang="zh-CN" altLang="en-US" b="1" dirty="0">
                <a:ea typeface="楷体_GB2312" pitchFamily="49" charset="-122"/>
              </a:rPr>
              <a:t>执行指针</a:t>
            </a:r>
          </a:p>
        </p:txBody>
      </p:sp>
      <p:sp>
        <p:nvSpPr>
          <p:cNvPr id="43" name="Rectangle 30"/>
          <p:cNvSpPr>
            <a:spLocks noChangeArrowheads="1"/>
          </p:cNvSpPr>
          <p:nvPr/>
        </p:nvSpPr>
        <p:spPr bwMode="auto">
          <a:xfrm>
            <a:off x="1593844" y="4204317"/>
            <a:ext cx="2232025" cy="431800"/>
          </a:xfrm>
          <a:prstGeom prst="rect">
            <a:avLst/>
          </a:pr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algn="ctr"/>
            <a:r>
              <a:rPr lang="zh-CN" altLang="en-US" b="1">
                <a:ea typeface="楷体_GB2312" pitchFamily="49" charset="-122"/>
              </a:rPr>
              <a:t>就绪队列指针</a:t>
            </a:r>
          </a:p>
        </p:txBody>
      </p:sp>
      <p:sp>
        <p:nvSpPr>
          <p:cNvPr id="44" name="Rectangle 31"/>
          <p:cNvSpPr>
            <a:spLocks noChangeArrowheads="1"/>
          </p:cNvSpPr>
          <p:nvPr/>
        </p:nvSpPr>
        <p:spPr bwMode="auto">
          <a:xfrm>
            <a:off x="1593844" y="5067917"/>
            <a:ext cx="2232025" cy="431800"/>
          </a:xfrm>
          <a:prstGeom prst="rect">
            <a:avLst/>
          </a:pr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algn="ctr"/>
            <a:r>
              <a:rPr lang="zh-CN" altLang="en-US" b="1">
                <a:ea typeface="楷体_GB2312" pitchFamily="49" charset="-122"/>
              </a:rPr>
              <a:t>阻塞队列指针</a:t>
            </a:r>
          </a:p>
        </p:txBody>
      </p:sp>
      <p:sp>
        <p:nvSpPr>
          <p:cNvPr id="45" name="Rectangle 32"/>
          <p:cNvSpPr>
            <a:spLocks noChangeArrowheads="1"/>
          </p:cNvSpPr>
          <p:nvPr/>
        </p:nvSpPr>
        <p:spPr bwMode="auto">
          <a:xfrm>
            <a:off x="1593844" y="5931517"/>
            <a:ext cx="2232025" cy="431800"/>
          </a:xfrm>
          <a:prstGeom prst="rect">
            <a:avLst/>
          </a:pr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algn="ctr"/>
            <a:r>
              <a:rPr lang="zh-CN" altLang="en-US" b="1">
                <a:ea typeface="楷体_GB2312" pitchFamily="49" charset="-122"/>
              </a:rPr>
              <a:t>挂起队列指针</a:t>
            </a:r>
          </a:p>
        </p:txBody>
      </p:sp>
      <p:graphicFrame>
        <p:nvGraphicFramePr>
          <p:cNvPr id="46" name="Group 92"/>
          <p:cNvGraphicFramePr>
            <a:graphicFrameLocks noGrp="1"/>
          </p:cNvGraphicFramePr>
          <p:nvPr>
            <p:ph sz="half" idx="2"/>
            <p:extLst>
              <p:ext uri="{D42A27DB-BD31-4B8C-83A1-F6EECF244321}">
                <p14:modId xmlns:p14="http://schemas.microsoft.com/office/powerpoint/2010/main" val="1038348390"/>
              </p:ext>
            </p:extLst>
          </p:nvPr>
        </p:nvGraphicFramePr>
        <p:xfrm>
          <a:off x="5702294" y="1754805"/>
          <a:ext cx="2012950" cy="4392615"/>
        </p:xfrm>
        <a:graphic>
          <a:graphicData uri="http://schemas.openxmlformats.org/drawingml/2006/table">
            <a:tbl>
              <a:tblPr/>
              <a:tblGrid>
                <a:gridCol w="1397000">
                  <a:extLst>
                    <a:ext uri="{9D8B030D-6E8A-4147-A177-3AD203B41FA5}">
                      <a16:colId xmlns:a16="http://schemas.microsoft.com/office/drawing/2014/main" val="20000"/>
                    </a:ext>
                  </a:extLst>
                </a:gridCol>
                <a:gridCol w="615950">
                  <a:extLst>
                    <a:ext uri="{9D8B030D-6E8A-4147-A177-3AD203B41FA5}">
                      <a16:colId xmlns:a16="http://schemas.microsoft.com/office/drawing/2014/main" val="20001"/>
                    </a:ext>
                  </a:extLst>
                </a:gridCol>
              </a:tblGrid>
              <a:tr h="488950">
                <a:tc>
                  <a:txBody>
                    <a:bodyPr/>
                    <a:lstStyle/>
                    <a:p>
                      <a:pPr marL="0" marR="0" lvl="0" indent="0" algn="l" defTabSz="914400" rtl="0" eaLnBrk="1" fontAlgn="base" latinLnBrk="0" hangingPunct="1">
                        <a:lnSpc>
                          <a:spcPct val="100000"/>
                        </a:lnSpc>
                        <a:spcBef>
                          <a:spcPct val="20000"/>
                        </a:spcBef>
                        <a:spcAft>
                          <a:spcPct val="0"/>
                        </a:spcAft>
                        <a:buClr>
                          <a:srgbClr val="1F05E3"/>
                        </a:buClr>
                        <a:buSzTx/>
                        <a:buFont typeface="Wingdings" pitchFamily="2" charset="2"/>
                        <a:buNone/>
                        <a:tabLst/>
                      </a:pPr>
                      <a:r>
                        <a:rPr kumimoji="0" lang="en-US" altLang="zh-CN" sz="2400" b="0" i="0" u="none" strike="noStrike" cap="none" normalizeH="0" baseline="0" dirty="0">
                          <a:ln>
                            <a:noFill/>
                          </a:ln>
                          <a:solidFill>
                            <a:schemeClr val="tx1"/>
                          </a:solidFill>
                          <a:effectLst/>
                          <a:latin typeface="Times New Roman" pitchFamily="18" charset="0"/>
                          <a:ea typeface="宋体" charset="-122"/>
                        </a:rPr>
                        <a:t>PCB1</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1F05E3"/>
                        </a:buClr>
                        <a:buSzTx/>
                        <a:buFont typeface="Wingdings" pitchFamily="2" charset="2"/>
                        <a:buNone/>
                        <a:tabLst/>
                      </a:pPr>
                      <a:r>
                        <a:rPr kumimoji="0" lang="en-US" altLang="zh-CN" sz="2400" b="0" i="0" u="none" strike="noStrike" cap="none" normalizeH="0" baseline="0">
                          <a:ln>
                            <a:noFill/>
                          </a:ln>
                          <a:solidFill>
                            <a:schemeClr val="tx1"/>
                          </a:solidFill>
                          <a:effectLst/>
                          <a:latin typeface="Times New Roman" pitchFamily="18" charset="0"/>
                          <a:ea typeface="宋体" charset="-122"/>
                        </a:rPr>
                        <a:t>4</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87363">
                <a:tc>
                  <a:txBody>
                    <a:bodyPr/>
                    <a:lstStyle/>
                    <a:p>
                      <a:pPr marL="0" marR="0" lvl="0" indent="0" algn="l" defTabSz="914400" rtl="0" eaLnBrk="1" fontAlgn="base" latinLnBrk="0" hangingPunct="1">
                        <a:lnSpc>
                          <a:spcPct val="100000"/>
                        </a:lnSpc>
                        <a:spcBef>
                          <a:spcPct val="20000"/>
                        </a:spcBef>
                        <a:spcAft>
                          <a:spcPct val="0"/>
                        </a:spcAft>
                        <a:buClr>
                          <a:srgbClr val="1F05E3"/>
                        </a:buClr>
                        <a:buSzTx/>
                        <a:buFont typeface="Wingdings" pitchFamily="2" charset="2"/>
                        <a:buNone/>
                        <a:tabLst/>
                      </a:pPr>
                      <a:r>
                        <a:rPr kumimoji="0" lang="en-US" altLang="zh-CN" sz="2400" b="0" i="0" u="none" strike="noStrike" cap="none" normalizeH="0" baseline="0">
                          <a:ln>
                            <a:noFill/>
                          </a:ln>
                          <a:solidFill>
                            <a:schemeClr val="tx1"/>
                          </a:solidFill>
                          <a:effectLst/>
                          <a:latin typeface="Times New Roman" pitchFamily="18" charset="0"/>
                          <a:ea typeface="宋体" charset="-122"/>
                        </a:rPr>
                        <a:t>PCB2</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1F05E3"/>
                        </a:buClr>
                        <a:buSzTx/>
                        <a:buFont typeface="Wingdings" pitchFamily="2" charset="2"/>
                        <a:buNone/>
                        <a:tabLst/>
                      </a:pPr>
                      <a:r>
                        <a:rPr kumimoji="0" lang="en-US" altLang="zh-CN" sz="2400" b="0" i="0" u="none" strike="noStrike" cap="none" normalizeH="0" baseline="0">
                          <a:ln>
                            <a:noFill/>
                          </a:ln>
                          <a:solidFill>
                            <a:schemeClr val="tx1"/>
                          </a:solidFill>
                          <a:effectLst/>
                          <a:latin typeface="Times New Roman" pitchFamily="18" charset="0"/>
                          <a:ea typeface="宋体" charset="-122"/>
                        </a:rPr>
                        <a:t>3</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87363">
                <a:tc>
                  <a:txBody>
                    <a:bodyPr/>
                    <a:lstStyle/>
                    <a:p>
                      <a:pPr marL="0" marR="0" lvl="0" indent="0" algn="l" defTabSz="914400" rtl="0" eaLnBrk="1" fontAlgn="base" latinLnBrk="0" hangingPunct="1">
                        <a:lnSpc>
                          <a:spcPct val="100000"/>
                        </a:lnSpc>
                        <a:spcBef>
                          <a:spcPct val="20000"/>
                        </a:spcBef>
                        <a:spcAft>
                          <a:spcPct val="0"/>
                        </a:spcAft>
                        <a:buClr>
                          <a:srgbClr val="1F05E3"/>
                        </a:buClr>
                        <a:buSzTx/>
                        <a:buFont typeface="Wingdings" pitchFamily="2" charset="2"/>
                        <a:buNone/>
                        <a:tabLst/>
                      </a:pPr>
                      <a:r>
                        <a:rPr kumimoji="0" lang="en-US" altLang="zh-CN" sz="2400" b="0" i="0" u="none" strike="noStrike" cap="none" normalizeH="0" baseline="0">
                          <a:ln>
                            <a:noFill/>
                          </a:ln>
                          <a:solidFill>
                            <a:schemeClr val="tx1"/>
                          </a:solidFill>
                          <a:effectLst/>
                          <a:latin typeface="Times New Roman" pitchFamily="18" charset="0"/>
                          <a:ea typeface="宋体" charset="-122"/>
                        </a:rPr>
                        <a:t>PCB3</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1F05E3"/>
                        </a:buClr>
                        <a:buSzTx/>
                        <a:buFont typeface="Wingdings" pitchFamily="2" charset="2"/>
                        <a:buNone/>
                        <a:tabLst/>
                      </a:pPr>
                      <a:r>
                        <a:rPr kumimoji="0" lang="en-US" altLang="zh-CN" sz="2400" b="0" i="0" u="none" strike="noStrike" cap="none" normalizeH="0" baseline="0">
                          <a:ln>
                            <a:noFill/>
                          </a:ln>
                          <a:solidFill>
                            <a:schemeClr val="tx1"/>
                          </a:solidFill>
                          <a:effectLst/>
                          <a:latin typeface="Times New Roman" pitchFamily="18" charset="0"/>
                          <a:ea typeface="宋体" charset="-122"/>
                        </a:rPr>
                        <a:t>0</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88950">
                <a:tc>
                  <a:txBody>
                    <a:bodyPr/>
                    <a:lstStyle/>
                    <a:p>
                      <a:pPr marL="0" marR="0" lvl="0" indent="0" algn="l" defTabSz="914400" rtl="0" eaLnBrk="1" fontAlgn="base" latinLnBrk="0" hangingPunct="1">
                        <a:lnSpc>
                          <a:spcPct val="100000"/>
                        </a:lnSpc>
                        <a:spcBef>
                          <a:spcPct val="20000"/>
                        </a:spcBef>
                        <a:spcAft>
                          <a:spcPct val="0"/>
                        </a:spcAft>
                        <a:buClr>
                          <a:srgbClr val="1F05E3"/>
                        </a:buClr>
                        <a:buSzTx/>
                        <a:buFont typeface="Wingdings" pitchFamily="2" charset="2"/>
                        <a:buNone/>
                        <a:tabLst/>
                      </a:pPr>
                      <a:r>
                        <a:rPr kumimoji="0" lang="en-US" altLang="zh-CN" sz="2400" b="0" i="0" u="none" strike="noStrike" cap="none" normalizeH="0" baseline="0">
                          <a:ln>
                            <a:noFill/>
                          </a:ln>
                          <a:solidFill>
                            <a:schemeClr val="tx1"/>
                          </a:solidFill>
                          <a:effectLst/>
                          <a:latin typeface="Times New Roman" pitchFamily="18" charset="0"/>
                          <a:ea typeface="宋体" charset="-122"/>
                        </a:rPr>
                        <a:t>PCB4</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1F05E3"/>
                        </a:buClr>
                        <a:buSzTx/>
                        <a:buFont typeface="Wingdings" pitchFamily="2" charset="2"/>
                        <a:buNone/>
                        <a:tabLst/>
                      </a:pPr>
                      <a:r>
                        <a:rPr kumimoji="0" lang="en-US" altLang="zh-CN" sz="2400" b="0" i="0" u="none" strike="noStrike" cap="none" normalizeH="0" baseline="0">
                          <a:ln>
                            <a:noFill/>
                          </a:ln>
                          <a:solidFill>
                            <a:schemeClr val="tx1"/>
                          </a:solidFill>
                          <a:effectLst/>
                          <a:latin typeface="Times New Roman" pitchFamily="18" charset="0"/>
                          <a:ea typeface="宋体" charset="-122"/>
                        </a:rPr>
                        <a:t>8</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87363">
                <a:tc>
                  <a:txBody>
                    <a:bodyPr/>
                    <a:lstStyle/>
                    <a:p>
                      <a:pPr marL="0" marR="0" lvl="0" indent="0" algn="l" defTabSz="914400" rtl="0" eaLnBrk="1" fontAlgn="base" latinLnBrk="0" hangingPunct="1">
                        <a:lnSpc>
                          <a:spcPct val="100000"/>
                        </a:lnSpc>
                        <a:spcBef>
                          <a:spcPct val="20000"/>
                        </a:spcBef>
                        <a:spcAft>
                          <a:spcPct val="0"/>
                        </a:spcAft>
                        <a:buClr>
                          <a:srgbClr val="1F05E3"/>
                        </a:buClr>
                        <a:buSzTx/>
                        <a:buFont typeface="Wingdings" pitchFamily="2" charset="2"/>
                        <a:buNone/>
                        <a:tabLst/>
                      </a:pPr>
                      <a:r>
                        <a:rPr kumimoji="0" lang="en-US" altLang="zh-CN" sz="2400" b="0" i="0" u="none" strike="noStrike" cap="none" normalizeH="0" baseline="0">
                          <a:ln>
                            <a:noFill/>
                          </a:ln>
                          <a:solidFill>
                            <a:schemeClr val="tx1"/>
                          </a:solidFill>
                          <a:effectLst/>
                          <a:latin typeface="Times New Roman" pitchFamily="18" charset="0"/>
                          <a:ea typeface="宋体" charset="-122"/>
                        </a:rPr>
                        <a:t>PCB5</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1F05E3"/>
                        </a:buClr>
                        <a:buSzTx/>
                        <a:buFont typeface="Wingdings" pitchFamily="2" charset="2"/>
                        <a:buNone/>
                        <a:tabLst/>
                      </a:pPr>
                      <a:r>
                        <a:rPr kumimoji="0" lang="en-US" altLang="zh-CN" sz="2400" b="0" i="0" u="none" strike="noStrike" cap="none" normalizeH="0" baseline="0">
                          <a:ln>
                            <a:noFill/>
                          </a:ln>
                          <a:solidFill>
                            <a:schemeClr val="tx1"/>
                          </a:solidFill>
                          <a:effectLst/>
                          <a:latin typeface="Times New Roman" pitchFamily="18" charset="0"/>
                          <a:ea typeface="宋体" charset="-122"/>
                        </a:rPr>
                        <a:t>0</a:t>
                      </a:r>
                      <a:endParaRPr kumimoji="0" lang="zh-CN" altLang="zh-CN" sz="2400" b="0" i="0" u="none" strike="noStrike" cap="none" normalizeH="0" baseline="0">
                        <a:ln>
                          <a:noFill/>
                        </a:ln>
                        <a:solidFill>
                          <a:schemeClr val="tx1"/>
                        </a:solidFill>
                        <a:effectLst/>
                        <a:latin typeface="Times New Roman" pitchFamily="18" charset="0"/>
                        <a:ea typeface="宋体" charset="-122"/>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88950">
                <a:tc>
                  <a:txBody>
                    <a:bodyPr/>
                    <a:lstStyle/>
                    <a:p>
                      <a:pPr marL="0" marR="0" lvl="0" indent="0" algn="l" defTabSz="914400" rtl="0" eaLnBrk="1" fontAlgn="base" latinLnBrk="0" hangingPunct="1">
                        <a:lnSpc>
                          <a:spcPct val="100000"/>
                        </a:lnSpc>
                        <a:spcBef>
                          <a:spcPct val="20000"/>
                        </a:spcBef>
                        <a:spcAft>
                          <a:spcPct val="0"/>
                        </a:spcAft>
                        <a:buClr>
                          <a:srgbClr val="1F05E3"/>
                        </a:buClr>
                        <a:buSzTx/>
                        <a:buFont typeface="Wingdings" pitchFamily="2" charset="2"/>
                        <a:buNone/>
                        <a:tabLst/>
                      </a:pPr>
                      <a:r>
                        <a:rPr kumimoji="0" lang="en-US" altLang="zh-CN" sz="2400" b="0" i="0" u="none" strike="noStrike" cap="none" normalizeH="0" baseline="0">
                          <a:ln>
                            <a:noFill/>
                          </a:ln>
                          <a:solidFill>
                            <a:schemeClr val="tx1"/>
                          </a:solidFill>
                          <a:effectLst/>
                          <a:latin typeface="Times New Roman" pitchFamily="18" charset="0"/>
                          <a:ea typeface="宋体" charset="-122"/>
                        </a:rPr>
                        <a:t>PCB6</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1F05E3"/>
                        </a:buClr>
                        <a:buSzTx/>
                        <a:buFont typeface="Wingdings" pitchFamily="2" charset="2"/>
                        <a:buNone/>
                        <a:tabLst/>
                      </a:pPr>
                      <a:r>
                        <a:rPr kumimoji="0" lang="en-US" altLang="zh-CN" sz="2400" b="0" i="0" u="none" strike="noStrike" cap="none" normalizeH="0" baseline="0">
                          <a:ln>
                            <a:noFill/>
                          </a:ln>
                          <a:solidFill>
                            <a:schemeClr val="tx1"/>
                          </a:solidFill>
                          <a:effectLst/>
                          <a:latin typeface="Times New Roman" pitchFamily="18" charset="0"/>
                          <a:ea typeface="宋体" charset="-122"/>
                        </a:rPr>
                        <a:t>7</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487363">
                <a:tc>
                  <a:txBody>
                    <a:bodyPr/>
                    <a:lstStyle/>
                    <a:p>
                      <a:pPr marL="0" marR="0" lvl="0" indent="0" algn="l" defTabSz="914400" rtl="0" eaLnBrk="1" fontAlgn="base" latinLnBrk="0" hangingPunct="1">
                        <a:lnSpc>
                          <a:spcPct val="100000"/>
                        </a:lnSpc>
                        <a:spcBef>
                          <a:spcPct val="20000"/>
                        </a:spcBef>
                        <a:spcAft>
                          <a:spcPct val="0"/>
                        </a:spcAft>
                        <a:buClr>
                          <a:srgbClr val="1F05E3"/>
                        </a:buClr>
                        <a:buSzTx/>
                        <a:buFont typeface="Wingdings" pitchFamily="2" charset="2"/>
                        <a:buNone/>
                        <a:tabLst/>
                      </a:pPr>
                      <a:r>
                        <a:rPr kumimoji="0" lang="en-US" altLang="zh-CN" sz="2400" b="0" i="0" u="none" strike="noStrike" cap="none" normalizeH="0" baseline="0">
                          <a:ln>
                            <a:noFill/>
                          </a:ln>
                          <a:solidFill>
                            <a:schemeClr val="tx1"/>
                          </a:solidFill>
                          <a:effectLst/>
                          <a:latin typeface="Times New Roman" pitchFamily="18" charset="0"/>
                          <a:ea typeface="宋体" charset="-122"/>
                        </a:rPr>
                        <a:t>PCB7</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1F05E3"/>
                        </a:buClr>
                        <a:buSzTx/>
                        <a:buFont typeface="Wingdings" pitchFamily="2" charset="2"/>
                        <a:buNone/>
                        <a:tabLst/>
                      </a:pPr>
                      <a:r>
                        <a:rPr kumimoji="0" lang="en-US" altLang="zh-CN" sz="2400" b="0" i="0" u="none" strike="noStrike" cap="none" normalizeH="0" baseline="0">
                          <a:ln>
                            <a:noFill/>
                          </a:ln>
                          <a:solidFill>
                            <a:schemeClr val="tx1"/>
                          </a:solidFill>
                          <a:effectLst/>
                          <a:latin typeface="Times New Roman" pitchFamily="18" charset="0"/>
                          <a:ea typeface="宋体" charset="-122"/>
                        </a:rPr>
                        <a:t>9</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487363">
                <a:tc>
                  <a:txBody>
                    <a:bodyPr/>
                    <a:lstStyle/>
                    <a:p>
                      <a:pPr marL="0" marR="0" lvl="0" indent="0" algn="l" defTabSz="914400" rtl="0" eaLnBrk="1" fontAlgn="base" latinLnBrk="0" hangingPunct="1">
                        <a:lnSpc>
                          <a:spcPct val="100000"/>
                        </a:lnSpc>
                        <a:spcBef>
                          <a:spcPct val="20000"/>
                        </a:spcBef>
                        <a:spcAft>
                          <a:spcPct val="0"/>
                        </a:spcAft>
                        <a:buClr>
                          <a:srgbClr val="1F05E3"/>
                        </a:buClr>
                        <a:buSzTx/>
                        <a:buFont typeface="Wingdings" pitchFamily="2" charset="2"/>
                        <a:buNone/>
                        <a:tabLst/>
                      </a:pPr>
                      <a:r>
                        <a:rPr kumimoji="0" lang="en-US" altLang="zh-CN" sz="2400" b="0" i="0" u="none" strike="noStrike" cap="none" normalizeH="0" baseline="0">
                          <a:ln>
                            <a:noFill/>
                          </a:ln>
                          <a:solidFill>
                            <a:schemeClr val="tx1"/>
                          </a:solidFill>
                          <a:effectLst/>
                          <a:latin typeface="Times New Roman" pitchFamily="18" charset="0"/>
                          <a:ea typeface="宋体" charset="-122"/>
                        </a:rPr>
                        <a:t>PCB8</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1F05E3"/>
                        </a:buClr>
                        <a:buSzTx/>
                        <a:buFont typeface="Wingdings" pitchFamily="2" charset="2"/>
                        <a:buNone/>
                        <a:tabLst/>
                      </a:pPr>
                      <a:r>
                        <a:rPr kumimoji="0" lang="en-US" altLang="zh-CN" sz="2400" b="0" i="0" u="none" strike="noStrike" cap="none" normalizeH="0" baseline="0">
                          <a:ln>
                            <a:noFill/>
                          </a:ln>
                          <a:solidFill>
                            <a:schemeClr val="tx1"/>
                          </a:solidFill>
                          <a:effectLst/>
                          <a:latin typeface="Times New Roman" pitchFamily="18" charset="0"/>
                          <a:ea typeface="宋体" charset="-122"/>
                        </a:rPr>
                        <a:t>0</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488950">
                <a:tc>
                  <a:txBody>
                    <a:bodyPr/>
                    <a:lstStyle/>
                    <a:p>
                      <a:pPr marL="0" marR="0" lvl="0" indent="0" algn="l" defTabSz="914400" rtl="0" eaLnBrk="1" fontAlgn="base" latinLnBrk="0" hangingPunct="1">
                        <a:lnSpc>
                          <a:spcPct val="100000"/>
                        </a:lnSpc>
                        <a:spcBef>
                          <a:spcPct val="20000"/>
                        </a:spcBef>
                        <a:spcAft>
                          <a:spcPct val="0"/>
                        </a:spcAft>
                        <a:buClr>
                          <a:srgbClr val="1F05E3"/>
                        </a:buClr>
                        <a:buSzTx/>
                        <a:buFont typeface="Wingdings" pitchFamily="2" charset="2"/>
                        <a:buNone/>
                        <a:tabLst/>
                      </a:pPr>
                      <a:r>
                        <a:rPr kumimoji="0" lang="en-US" altLang="zh-CN" sz="2400" b="0" i="0" u="none" strike="noStrike" cap="none" normalizeH="0" baseline="0">
                          <a:ln>
                            <a:noFill/>
                          </a:ln>
                          <a:solidFill>
                            <a:schemeClr val="tx1"/>
                          </a:solidFill>
                          <a:effectLst/>
                          <a:latin typeface="Times New Roman" pitchFamily="18" charset="0"/>
                          <a:ea typeface="宋体" charset="-122"/>
                        </a:rPr>
                        <a:t>PCB9</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1F05E3"/>
                        </a:buClr>
                        <a:buSzTx/>
                        <a:buFont typeface="Wingdings" pitchFamily="2" charset="2"/>
                        <a:buNone/>
                        <a:tabLst/>
                      </a:pPr>
                      <a:r>
                        <a:rPr kumimoji="0" lang="en-US" altLang="zh-CN" sz="2400" b="0" i="0" u="none" strike="noStrike" cap="none" normalizeH="0" baseline="0">
                          <a:ln>
                            <a:noFill/>
                          </a:ln>
                          <a:solidFill>
                            <a:schemeClr val="tx1"/>
                          </a:solidFill>
                          <a:effectLst/>
                          <a:latin typeface="Times New Roman" pitchFamily="18" charset="0"/>
                          <a:ea typeface="宋体" charset="-122"/>
                        </a:rPr>
                        <a:t>0</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8"/>
                  </a:ext>
                </a:extLst>
              </a:tr>
            </a:tbl>
          </a:graphicData>
        </a:graphic>
      </p:graphicFrame>
      <p:sp>
        <p:nvSpPr>
          <p:cNvPr id="47" name="Line 96"/>
          <p:cNvSpPr>
            <a:spLocks noChangeShapeType="1"/>
          </p:cNvSpPr>
          <p:nvPr/>
        </p:nvSpPr>
        <p:spPr bwMode="auto">
          <a:xfrm>
            <a:off x="7715244" y="2043730"/>
            <a:ext cx="647700" cy="0"/>
          </a:xfrm>
          <a:prstGeom prst="line">
            <a:avLst/>
          </a:prstGeom>
          <a:noFill/>
          <a:ln w="25400">
            <a:solidFill>
              <a:schemeClr val="tx1"/>
            </a:solidFill>
            <a:miter lim="800000"/>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zh-CN" altLang="en-US"/>
          </a:p>
        </p:txBody>
      </p:sp>
      <p:sp>
        <p:nvSpPr>
          <p:cNvPr id="48" name="Line 97"/>
          <p:cNvSpPr>
            <a:spLocks noChangeShapeType="1"/>
          </p:cNvSpPr>
          <p:nvPr/>
        </p:nvSpPr>
        <p:spPr bwMode="auto">
          <a:xfrm>
            <a:off x="8362944" y="2043730"/>
            <a:ext cx="0" cy="1368425"/>
          </a:xfrm>
          <a:prstGeom prst="line">
            <a:avLst/>
          </a:prstGeom>
          <a:noFill/>
          <a:ln w="25400">
            <a:solidFill>
              <a:schemeClr val="tx1"/>
            </a:solidFill>
            <a:miter lim="800000"/>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zh-CN" altLang="en-US"/>
          </a:p>
        </p:txBody>
      </p:sp>
      <p:sp>
        <p:nvSpPr>
          <p:cNvPr id="49" name="Line 98"/>
          <p:cNvSpPr>
            <a:spLocks noChangeShapeType="1"/>
          </p:cNvSpPr>
          <p:nvPr/>
        </p:nvSpPr>
        <p:spPr bwMode="auto">
          <a:xfrm flipH="1">
            <a:off x="7715244" y="3412155"/>
            <a:ext cx="647700" cy="0"/>
          </a:xfrm>
          <a:prstGeom prst="line">
            <a:avLst/>
          </a:prstGeom>
          <a:noFill/>
          <a:ln w="25400">
            <a:solidFill>
              <a:schemeClr val="tx1"/>
            </a:solidFill>
            <a:miter lim="800000"/>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zh-CN" altLang="en-US"/>
          </a:p>
        </p:txBody>
      </p:sp>
      <p:sp>
        <p:nvSpPr>
          <p:cNvPr id="50" name="Line 99"/>
          <p:cNvSpPr>
            <a:spLocks noChangeShapeType="1"/>
          </p:cNvSpPr>
          <p:nvPr/>
        </p:nvSpPr>
        <p:spPr bwMode="auto">
          <a:xfrm>
            <a:off x="7715244" y="2475530"/>
            <a:ext cx="431800" cy="0"/>
          </a:xfrm>
          <a:prstGeom prst="line">
            <a:avLst/>
          </a:prstGeom>
          <a:noFill/>
          <a:ln w="25400">
            <a:solidFill>
              <a:schemeClr val="tx1"/>
            </a:solidFill>
            <a:miter lim="800000"/>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zh-CN" altLang="en-US"/>
          </a:p>
        </p:txBody>
      </p:sp>
      <p:sp>
        <p:nvSpPr>
          <p:cNvPr id="51" name="Line 100"/>
          <p:cNvSpPr>
            <a:spLocks noChangeShapeType="1"/>
          </p:cNvSpPr>
          <p:nvPr/>
        </p:nvSpPr>
        <p:spPr bwMode="auto">
          <a:xfrm>
            <a:off x="8147044" y="2475530"/>
            <a:ext cx="0" cy="576262"/>
          </a:xfrm>
          <a:prstGeom prst="line">
            <a:avLst/>
          </a:prstGeom>
          <a:noFill/>
          <a:ln w="25400">
            <a:solidFill>
              <a:schemeClr val="tx1"/>
            </a:solidFill>
            <a:miter lim="800000"/>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zh-CN" altLang="en-US"/>
          </a:p>
        </p:txBody>
      </p:sp>
      <p:sp>
        <p:nvSpPr>
          <p:cNvPr id="52" name="Line 101"/>
          <p:cNvSpPr>
            <a:spLocks noChangeShapeType="1"/>
          </p:cNvSpPr>
          <p:nvPr/>
        </p:nvSpPr>
        <p:spPr bwMode="auto">
          <a:xfrm flipH="1">
            <a:off x="7715244" y="3051792"/>
            <a:ext cx="431800" cy="0"/>
          </a:xfrm>
          <a:prstGeom prst="line">
            <a:avLst/>
          </a:prstGeom>
          <a:noFill/>
          <a:ln w="25400">
            <a:solidFill>
              <a:schemeClr val="tx1"/>
            </a:solidFill>
            <a:miter lim="800000"/>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zh-CN" altLang="en-US"/>
          </a:p>
        </p:txBody>
      </p:sp>
      <p:sp>
        <p:nvSpPr>
          <p:cNvPr id="53" name="Line 104"/>
          <p:cNvSpPr>
            <a:spLocks noChangeShapeType="1"/>
          </p:cNvSpPr>
          <p:nvPr/>
        </p:nvSpPr>
        <p:spPr bwMode="auto">
          <a:xfrm>
            <a:off x="7715244" y="3555030"/>
            <a:ext cx="647700" cy="0"/>
          </a:xfrm>
          <a:prstGeom prst="line">
            <a:avLst/>
          </a:prstGeom>
          <a:noFill/>
          <a:ln w="25400">
            <a:solidFill>
              <a:schemeClr val="tx1"/>
            </a:solidFill>
            <a:miter lim="800000"/>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zh-CN" altLang="en-US"/>
          </a:p>
        </p:txBody>
      </p:sp>
      <p:sp>
        <p:nvSpPr>
          <p:cNvPr id="54" name="Line 105"/>
          <p:cNvSpPr>
            <a:spLocks noChangeShapeType="1"/>
          </p:cNvSpPr>
          <p:nvPr/>
        </p:nvSpPr>
        <p:spPr bwMode="auto">
          <a:xfrm>
            <a:off x="8362944" y="3555030"/>
            <a:ext cx="0" cy="1873250"/>
          </a:xfrm>
          <a:prstGeom prst="line">
            <a:avLst/>
          </a:prstGeom>
          <a:noFill/>
          <a:ln w="25400">
            <a:solidFill>
              <a:schemeClr val="tx1"/>
            </a:solidFill>
            <a:miter lim="800000"/>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zh-CN" altLang="en-US"/>
          </a:p>
        </p:txBody>
      </p:sp>
      <p:sp>
        <p:nvSpPr>
          <p:cNvPr id="55" name="Line 106"/>
          <p:cNvSpPr>
            <a:spLocks noChangeShapeType="1"/>
          </p:cNvSpPr>
          <p:nvPr/>
        </p:nvSpPr>
        <p:spPr bwMode="auto">
          <a:xfrm flipH="1">
            <a:off x="7715244" y="5428280"/>
            <a:ext cx="647700" cy="0"/>
          </a:xfrm>
          <a:prstGeom prst="line">
            <a:avLst/>
          </a:prstGeom>
          <a:noFill/>
          <a:ln w="25400">
            <a:solidFill>
              <a:schemeClr val="tx1"/>
            </a:solidFill>
            <a:miter lim="800000"/>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zh-CN" altLang="en-US"/>
          </a:p>
        </p:txBody>
      </p:sp>
      <p:sp>
        <p:nvSpPr>
          <p:cNvPr id="56" name="Line 108"/>
          <p:cNvSpPr>
            <a:spLocks noChangeShapeType="1"/>
          </p:cNvSpPr>
          <p:nvPr/>
        </p:nvSpPr>
        <p:spPr bwMode="auto">
          <a:xfrm>
            <a:off x="7715244" y="4420217"/>
            <a:ext cx="360362" cy="0"/>
          </a:xfrm>
          <a:prstGeom prst="line">
            <a:avLst/>
          </a:prstGeom>
          <a:noFill/>
          <a:ln w="25400">
            <a:solidFill>
              <a:schemeClr val="tx1"/>
            </a:solidFill>
            <a:miter lim="800000"/>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zh-CN" altLang="en-US"/>
          </a:p>
        </p:txBody>
      </p:sp>
      <p:sp>
        <p:nvSpPr>
          <p:cNvPr id="57" name="Line 109"/>
          <p:cNvSpPr>
            <a:spLocks noChangeShapeType="1"/>
          </p:cNvSpPr>
          <p:nvPr/>
        </p:nvSpPr>
        <p:spPr bwMode="auto">
          <a:xfrm>
            <a:off x="8075606" y="4420217"/>
            <a:ext cx="0" cy="358775"/>
          </a:xfrm>
          <a:prstGeom prst="line">
            <a:avLst/>
          </a:prstGeom>
          <a:noFill/>
          <a:ln w="25400">
            <a:solidFill>
              <a:schemeClr val="tx1"/>
            </a:solidFill>
            <a:miter lim="800000"/>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zh-CN" altLang="en-US"/>
          </a:p>
        </p:txBody>
      </p:sp>
      <p:sp>
        <p:nvSpPr>
          <p:cNvPr id="58" name="Line 110"/>
          <p:cNvSpPr>
            <a:spLocks noChangeShapeType="1"/>
          </p:cNvSpPr>
          <p:nvPr/>
        </p:nvSpPr>
        <p:spPr bwMode="auto">
          <a:xfrm flipH="1">
            <a:off x="7715244" y="4778992"/>
            <a:ext cx="360362" cy="0"/>
          </a:xfrm>
          <a:prstGeom prst="line">
            <a:avLst/>
          </a:prstGeom>
          <a:noFill/>
          <a:ln w="25400">
            <a:solidFill>
              <a:schemeClr val="tx1"/>
            </a:solidFill>
            <a:miter lim="800000"/>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zh-CN" altLang="en-US"/>
          </a:p>
        </p:txBody>
      </p:sp>
      <p:sp>
        <p:nvSpPr>
          <p:cNvPr id="59" name="Line 111"/>
          <p:cNvSpPr>
            <a:spLocks noChangeShapeType="1"/>
          </p:cNvSpPr>
          <p:nvPr/>
        </p:nvSpPr>
        <p:spPr bwMode="auto">
          <a:xfrm>
            <a:off x="7715244" y="5067917"/>
            <a:ext cx="360362" cy="0"/>
          </a:xfrm>
          <a:prstGeom prst="line">
            <a:avLst/>
          </a:prstGeom>
          <a:noFill/>
          <a:ln w="25400">
            <a:solidFill>
              <a:schemeClr val="tx1"/>
            </a:solidFill>
            <a:miter lim="800000"/>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zh-CN" altLang="en-US"/>
          </a:p>
        </p:txBody>
      </p:sp>
      <p:sp>
        <p:nvSpPr>
          <p:cNvPr id="60" name="Line 112"/>
          <p:cNvSpPr>
            <a:spLocks noChangeShapeType="1"/>
          </p:cNvSpPr>
          <p:nvPr/>
        </p:nvSpPr>
        <p:spPr bwMode="auto">
          <a:xfrm>
            <a:off x="8075606" y="5067917"/>
            <a:ext cx="0" cy="720725"/>
          </a:xfrm>
          <a:prstGeom prst="line">
            <a:avLst/>
          </a:prstGeom>
          <a:noFill/>
          <a:ln w="25400">
            <a:solidFill>
              <a:schemeClr val="tx1"/>
            </a:solidFill>
            <a:miter lim="800000"/>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zh-CN" altLang="en-US"/>
          </a:p>
        </p:txBody>
      </p:sp>
      <p:sp>
        <p:nvSpPr>
          <p:cNvPr id="61" name="Line 113"/>
          <p:cNvSpPr>
            <a:spLocks noChangeShapeType="1"/>
          </p:cNvSpPr>
          <p:nvPr/>
        </p:nvSpPr>
        <p:spPr bwMode="auto">
          <a:xfrm flipH="1">
            <a:off x="7715244" y="5788642"/>
            <a:ext cx="360362" cy="0"/>
          </a:xfrm>
          <a:prstGeom prst="line">
            <a:avLst/>
          </a:prstGeom>
          <a:noFill/>
          <a:ln w="25400">
            <a:solidFill>
              <a:schemeClr val="tx1"/>
            </a:solidFill>
            <a:miter lim="800000"/>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zh-CN" altLang="en-US"/>
          </a:p>
        </p:txBody>
      </p:sp>
      <p:sp>
        <p:nvSpPr>
          <p:cNvPr id="64" name="Line 116"/>
          <p:cNvSpPr>
            <a:spLocks noChangeShapeType="1"/>
          </p:cNvSpPr>
          <p:nvPr/>
        </p:nvSpPr>
        <p:spPr bwMode="auto">
          <a:xfrm>
            <a:off x="5699119" y="6075980"/>
            <a:ext cx="0" cy="431800"/>
          </a:xfrm>
          <a:prstGeom prst="line">
            <a:avLst/>
          </a:prstGeom>
          <a:noFill/>
          <a:ln w="25400">
            <a:solidFill>
              <a:schemeClr val="tx1"/>
            </a:solidFill>
            <a:miter lim="800000"/>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zh-CN" altLang="en-US"/>
          </a:p>
        </p:txBody>
      </p:sp>
      <p:sp>
        <p:nvSpPr>
          <p:cNvPr id="65" name="Line 117"/>
          <p:cNvSpPr>
            <a:spLocks noChangeShapeType="1"/>
          </p:cNvSpPr>
          <p:nvPr/>
        </p:nvSpPr>
        <p:spPr bwMode="auto">
          <a:xfrm>
            <a:off x="7100881" y="6075980"/>
            <a:ext cx="0" cy="360362"/>
          </a:xfrm>
          <a:prstGeom prst="line">
            <a:avLst/>
          </a:prstGeom>
          <a:noFill/>
          <a:ln w="9525">
            <a:solidFill>
              <a:schemeClr val="tx1"/>
            </a:solidFill>
            <a:miter lim="800000"/>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zh-CN" altLang="en-US"/>
          </a:p>
        </p:txBody>
      </p:sp>
      <p:sp>
        <p:nvSpPr>
          <p:cNvPr id="66" name="Line 118"/>
          <p:cNvSpPr>
            <a:spLocks noChangeShapeType="1"/>
          </p:cNvSpPr>
          <p:nvPr/>
        </p:nvSpPr>
        <p:spPr bwMode="auto">
          <a:xfrm>
            <a:off x="7715244" y="6075980"/>
            <a:ext cx="0" cy="503237"/>
          </a:xfrm>
          <a:prstGeom prst="line">
            <a:avLst/>
          </a:prstGeom>
          <a:noFill/>
          <a:ln w="25400">
            <a:solidFill>
              <a:schemeClr val="tx1"/>
            </a:solidFill>
            <a:miter lim="800000"/>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zh-CN" altLang="en-US"/>
          </a:p>
        </p:txBody>
      </p:sp>
      <p:sp>
        <p:nvSpPr>
          <p:cNvPr id="67" name="Line 119"/>
          <p:cNvSpPr>
            <a:spLocks noChangeShapeType="1"/>
          </p:cNvSpPr>
          <p:nvPr/>
        </p:nvSpPr>
        <p:spPr bwMode="auto">
          <a:xfrm>
            <a:off x="6346819" y="6291880"/>
            <a:ext cx="0" cy="287337"/>
          </a:xfrm>
          <a:prstGeom prst="line">
            <a:avLst/>
          </a:prstGeom>
          <a:noFill/>
          <a:ln w="25400">
            <a:solidFill>
              <a:schemeClr val="tx1"/>
            </a:solidFill>
            <a:prstDash val="sysDot"/>
            <a:miter lim="800000"/>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zh-CN" altLang="en-US"/>
          </a:p>
        </p:txBody>
      </p:sp>
      <p:sp>
        <p:nvSpPr>
          <p:cNvPr id="68" name="Line 120"/>
          <p:cNvSpPr>
            <a:spLocks noChangeShapeType="1"/>
          </p:cNvSpPr>
          <p:nvPr/>
        </p:nvSpPr>
        <p:spPr bwMode="auto">
          <a:xfrm>
            <a:off x="3825869" y="3555030"/>
            <a:ext cx="1873250" cy="360362"/>
          </a:xfrm>
          <a:prstGeom prst="line">
            <a:avLst/>
          </a:prstGeom>
          <a:noFill/>
          <a:ln w="25400">
            <a:solidFill>
              <a:schemeClr val="tx1"/>
            </a:solidFill>
            <a:miter lim="800000"/>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zh-CN" altLang="en-US"/>
          </a:p>
        </p:txBody>
      </p:sp>
      <p:sp>
        <p:nvSpPr>
          <p:cNvPr id="69" name="Line 121"/>
          <p:cNvSpPr>
            <a:spLocks noChangeShapeType="1"/>
          </p:cNvSpPr>
          <p:nvPr/>
        </p:nvSpPr>
        <p:spPr bwMode="auto">
          <a:xfrm flipV="1">
            <a:off x="3825869" y="1970704"/>
            <a:ext cx="1873250" cy="2449512"/>
          </a:xfrm>
          <a:prstGeom prst="line">
            <a:avLst/>
          </a:prstGeom>
          <a:noFill/>
          <a:ln w="25400">
            <a:solidFill>
              <a:schemeClr val="tx1"/>
            </a:solidFill>
            <a:miter lim="800000"/>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zh-CN" altLang="en-US"/>
          </a:p>
        </p:txBody>
      </p:sp>
      <p:sp>
        <p:nvSpPr>
          <p:cNvPr id="70" name="Line 122"/>
          <p:cNvSpPr>
            <a:spLocks noChangeShapeType="1"/>
          </p:cNvSpPr>
          <p:nvPr/>
        </p:nvSpPr>
        <p:spPr bwMode="auto">
          <a:xfrm flipV="1">
            <a:off x="3825869" y="2619991"/>
            <a:ext cx="1873250" cy="2663825"/>
          </a:xfrm>
          <a:prstGeom prst="line">
            <a:avLst/>
          </a:prstGeom>
          <a:noFill/>
          <a:ln w="25400">
            <a:solidFill>
              <a:schemeClr val="tx1"/>
            </a:solidFill>
            <a:miter lim="800000"/>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zh-CN" altLang="en-US"/>
          </a:p>
        </p:txBody>
      </p:sp>
      <p:sp>
        <p:nvSpPr>
          <p:cNvPr id="71" name="Line 123"/>
          <p:cNvSpPr>
            <a:spLocks noChangeShapeType="1"/>
          </p:cNvSpPr>
          <p:nvPr/>
        </p:nvSpPr>
        <p:spPr bwMode="auto">
          <a:xfrm flipV="1">
            <a:off x="3825869" y="4420216"/>
            <a:ext cx="1873250" cy="1727203"/>
          </a:xfrm>
          <a:prstGeom prst="line">
            <a:avLst/>
          </a:prstGeom>
          <a:noFill/>
          <a:ln w="25400">
            <a:solidFill>
              <a:schemeClr val="tx1"/>
            </a:solidFill>
            <a:miter lim="800000"/>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zh-CN" altLang="en-US"/>
          </a:p>
        </p:txBody>
      </p:sp>
      <p:sp>
        <p:nvSpPr>
          <p:cNvPr id="2" name="日期占位符 1"/>
          <p:cNvSpPr>
            <a:spLocks noGrp="1"/>
          </p:cNvSpPr>
          <p:nvPr>
            <p:ph type="dt" sz="half" idx="10"/>
          </p:nvPr>
        </p:nvSpPr>
        <p:spPr/>
        <p:txBody>
          <a:bodyPr/>
          <a:lstStyle/>
          <a:p>
            <a:fld id="{5FE4A3A5-D27A-4662-AD39-007DAFFDFD24}" type="datetime1">
              <a:rPr lang="en-US" altLang="zh-CN" smtClean="0"/>
              <a:t>12/28/2019</a:t>
            </a:fld>
            <a:endParaRPr lang="zh-CN" altLang="en-US"/>
          </a:p>
        </p:txBody>
      </p:sp>
      <p:sp>
        <p:nvSpPr>
          <p:cNvPr id="3" name="页脚占位符 2"/>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p>
        </p:txBody>
      </p:sp>
      <p:sp>
        <p:nvSpPr>
          <p:cNvPr id="4" name="灯片编号占位符 3"/>
          <p:cNvSpPr>
            <a:spLocks noGrp="1"/>
          </p:cNvSpPr>
          <p:nvPr>
            <p:ph type="sldNum" sz="quarter" idx="12"/>
          </p:nvPr>
        </p:nvSpPr>
        <p:spPr/>
        <p:txBody>
          <a:bodyPr/>
          <a:lstStyle/>
          <a:p>
            <a:fld id="{B09550E6-D85C-43A8-841D-66A200A3DB30}" type="slidenum">
              <a:rPr lang="zh-CN" altLang="en-US" smtClean="0"/>
              <a:t>45</a:t>
            </a:fld>
            <a:endParaRPr lang="zh-CN" altLang="en-US"/>
          </a:p>
        </p:txBody>
      </p:sp>
    </p:spTree>
    <p:extLst>
      <p:ext uri="{BB962C8B-B14F-4D97-AF65-F5344CB8AC3E}">
        <p14:creationId xmlns:p14="http://schemas.microsoft.com/office/powerpoint/2010/main" val="216601185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1218" name="Rectangle 2"/>
          <p:cNvSpPr>
            <a:spLocks noGrp="1" noChangeArrowheads="1"/>
          </p:cNvSpPr>
          <p:nvPr>
            <p:ph type="title"/>
          </p:nvPr>
        </p:nvSpPr>
        <p:spPr/>
        <p:txBody>
          <a:bodyPr/>
          <a:lstStyle/>
          <a:p>
            <a:r>
              <a:rPr lang="zh-CN" altLang="en-US" dirty="0"/>
              <a:t>进程控制块</a:t>
            </a:r>
            <a:endParaRPr lang="en-US" altLang="zh-CN" dirty="0"/>
          </a:p>
        </p:txBody>
      </p:sp>
      <p:sp>
        <p:nvSpPr>
          <p:cNvPr id="521219" name="Rectangle 3"/>
          <p:cNvSpPr>
            <a:spLocks noGrp="1" noChangeArrowheads="1"/>
          </p:cNvSpPr>
          <p:nvPr>
            <p:ph sz="half" idx="1"/>
          </p:nvPr>
        </p:nvSpPr>
        <p:spPr/>
        <p:txBody>
          <a:bodyPr/>
          <a:lstStyle/>
          <a:p>
            <a:r>
              <a:rPr lang="zh-CN" altLang="en-US" dirty="0"/>
              <a:t>索引</a:t>
            </a:r>
            <a:endParaRPr lang="en-US" altLang="zh-CN" dirty="0"/>
          </a:p>
        </p:txBody>
      </p:sp>
      <p:graphicFrame>
        <p:nvGraphicFramePr>
          <p:cNvPr id="32" name="Group 105"/>
          <p:cNvGraphicFramePr>
            <a:graphicFrameLocks noGrp="1"/>
          </p:cNvGraphicFramePr>
          <p:nvPr>
            <p:ph sz="quarter" idx="2"/>
            <p:extLst>
              <p:ext uri="{D42A27DB-BD31-4B8C-83A1-F6EECF244321}">
                <p14:modId xmlns:p14="http://schemas.microsoft.com/office/powerpoint/2010/main" val="1280619165"/>
              </p:ext>
            </p:extLst>
          </p:nvPr>
        </p:nvGraphicFramePr>
        <p:xfrm>
          <a:off x="6986234" y="1775706"/>
          <a:ext cx="1511300" cy="3692526"/>
        </p:xfrm>
        <a:graphic>
          <a:graphicData uri="http://schemas.openxmlformats.org/drawingml/2006/table">
            <a:tbl>
              <a:tblPr/>
              <a:tblGrid>
                <a:gridCol w="1511300">
                  <a:extLst>
                    <a:ext uri="{9D8B030D-6E8A-4147-A177-3AD203B41FA5}">
                      <a16:colId xmlns:a16="http://schemas.microsoft.com/office/drawing/2014/main" val="20000"/>
                    </a:ext>
                  </a:extLst>
                </a:gridCol>
              </a:tblGrid>
              <a:tr h="527050">
                <a:tc>
                  <a:txBody>
                    <a:bodyPr/>
                    <a:lstStyle/>
                    <a:p>
                      <a:pPr marL="0" marR="0" lvl="0" indent="0" algn="l" defTabSz="914400" rtl="0" eaLnBrk="1" fontAlgn="base" latinLnBrk="0" hangingPunct="1">
                        <a:lnSpc>
                          <a:spcPct val="100000"/>
                        </a:lnSpc>
                        <a:spcBef>
                          <a:spcPct val="20000"/>
                        </a:spcBef>
                        <a:spcAft>
                          <a:spcPct val="0"/>
                        </a:spcAft>
                        <a:buClr>
                          <a:srgbClr val="1F05E3"/>
                        </a:buClr>
                        <a:buSzTx/>
                        <a:buFont typeface="Wingdings" pitchFamily="2" charset="2"/>
                        <a:buNone/>
                        <a:tabLst/>
                      </a:pPr>
                      <a:r>
                        <a:rPr kumimoji="0" lang="en-US" altLang="zh-CN" sz="2400" b="0" i="0" u="none" strike="noStrike" cap="none" normalizeH="0" baseline="0">
                          <a:ln>
                            <a:noFill/>
                          </a:ln>
                          <a:solidFill>
                            <a:schemeClr val="tx1"/>
                          </a:solidFill>
                          <a:effectLst/>
                          <a:latin typeface="Times New Roman" pitchFamily="18" charset="0"/>
                          <a:ea typeface="宋体" charset="-122"/>
                        </a:rPr>
                        <a:t>PCB1</a:t>
                      </a:r>
                    </a:p>
                  </a:txBody>
                  <a:tcPr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28638">
                <a:tc>
                  <a:txBody>
                    <a:bodyPr/>
                    <a:lstStyle/>
                    <a:p>
                      <a:pPr marL="0" marR="0" lvl="0" indent="0" algn="l" defTabSz="914400" rtl="0" eaLnBrk="1" fontAlgn="base" latinLnBrk="0" hangingPunct="1">
                        <a:lnSpc>
                          <a:spcPct val="100000"/>
                        </a:lnSpc>
                        <a:spcBef>
                          <a:spcPct val="20000"/>
                        </a:spcBef>
                        <a:spcAft>
                          <a:spcPct val="0"/>
                        </a:spcAft>
                        <a:buClr>
                          <a:srgbClr val="1F05E3"/>
                        </a:buClr>
                        <a:buSzTx/>
                        <a:buFont typeface="Wingdings" pitchFamily="2" charset="2"/>
                        <a:buNone/>
                        <a:tabLst/>
                      </a:pPr>
                      <a:r>
                        <a:rPr kumimoji="0" lang="en-US" altLang="zh-CN" sz="2400" b="0" i="0" u="none" strike="noStrike" cap="none" normalizeH="0" baseline="0">
                          <a:ln>
                            <a:noFill/>
                          </a:ln>
                          <a:solidFill>
                            <a:schemeClr val="tx1"/>
                          </a:solidFill>
                          <a:effectLst/>
                          <a:latin typeface="Times New Roman" pitchFamily="18" charset="0"/>
                          <a:ea typeface="宋体" charset="-122"/>
                        </a:rPr>
                        <a:t>PCB2</a:t>
                      </a:r>
                    </a:p>
                  </a:txBody>
                  <a:tcPr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27050">
                <a:tc>
                  <a:txBody>
                    <a:bodyPr/>
                    <a:lstStyle/>
                    <a:p>
                      <a:pPr marL="0" marR="0" lvl="0" indent="0" algn="l" defTabSz="914400" rtl="0" eaLnBrk="1" fontAlgn="base" latinLnBrk="0" hangingPunct="1">
                        <a:lnSpc>
                          <a:spcPct val="100000"/>
                        </a:lnSpc>
                        <a:spcBef>
                          <a:spcPct val="20000"/>
                        </a:spcBef>
                        <a:spcAft>
                          <a:spcPct val="0"/>
                        </a:spcAft>
                        <a:buClr>
                          <a:srgbClr val="1F05E3"/>
                        </a:buClr>
                        <a:buSzTx/>
                        <a:buFont typeface="Wingdings" pitchFamily="2" charset="2"/>
                        <a:buNone/>
                        <a:tabLst/>
                      </a:pPr>
                      <a:r>
                        <a:rPr kumimoji="0" lang="en-US" altLang="zh-CN" sz="2400" b="0" i="0" u="none" strike="noStrike" cap="none" normalizeH="0" baseline="0">
                          <a:ln>
                            <a:noFill/>
                          </a:ln>
                          <a:solidFill>
                            <a:schemeClr val="tx1"/>
                          </a:solidFill>
                          <a:effectLst/>
                          <a:latin typeface="Times New Roman" pitchFamily="18" charset="0"/>
                          <a:ea typeface="宋体" charset="-122"/>
                        </a:rPr>
                        <a:t>PCB3</a:t>
                      </a:r>
                    </a:p>
                  </a:txBody>
                  <a:tcPr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27050">
                <a:tc>
                  <a:txBody>
                    <a:bodyPr/>
                    <a:lstStyle/>
                    <a:p>
                      <a:pPr marL="0" marR="0" lvl="0" indent="0" algn="l" defTabSz="914400" rtl="0" eaLnBrk="1" fontAlgn="base" latinLnBrk="0" hangingPunct="1">
                        <a:lnSpc>
                          <a:spcPct val="100000"/>
                        </a:lnSpc>
                        <a:spcBef>
                          <a:spcPct val="20000"/>
                        </a:spcBef>
                        <a:spcAft>
                          <a:spcPct val="0"/>
                        </a:spcAft>
                        <a:buClr>
                          <a:srgbClr val="1F05E3"/>
                        </a:buClr>
                        <a:buSzTx/>
                        <a:buFont typeface="Wingdings" pitchFamily="2" charset="2"/>
                        <a:buNone/>
                        <a:tabLst/>
                      </a:pPr>
                      <a:r>
                        <a:rPr kumimoji="0" lang="en-US" altLang="zh-CN" sz="2400" b="0" i="0" u="none" strike="noStrike" cap="none" normalizeH="0" baseline="0">
                          <a:ln>
                            <a:noFill/>
                          </a:ln>
                          <a:solidFill>
                            <a:schemeClr val="tx1"/>
                          </a:solidFill>
                          <a:effectLst/>
                          <a:latin typeface="Times New Roman" pitchFamily="18" charset="0"/>
                          <a:ea typeface="宋体" charset="-122"/>
                        </a:rPr>
                        <a:t>PCB4</a:t>
                      </a:r>
                    </a:p>
                  </a:txBody>
                  <a:tcPr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527050">
                <a:tc>
                  <a:txBody>
                    <a:bodyPr/>
                    <a:lstStyle/>
                    <a:p>
                      <a:pPr marL="0" marR="0" lvl="0" indent="0" algn="l" defTabSz="914400" rtl="0" eaLnBrk="1" fontAlgn="base" latinLnBrk="0" hangingPunct="1">
                        <a:lnSpc>
                          <a:spcPct val="100000"/>
                        </a:lnSpc>
                        <a:spcBef>
                          <a:spcPct val="20000"/>
                        </a:spcBef>
                        <a:spcAft>
                          <a:spcPct val="0"/>
                        </a:spcAft>
                        <a:buClr>
                          <a:srgbClr val="1F05E3"/>
                        </a:buClr>
                        <a:buSzTx/>
                        <a:buFont typeface="Wingdings" pitchFamily="2" charset="2"/>
                        <a:buNone/>
                        <a:tabLst/>
                      </a:pPr>
                      <a:r>
                        <a:rPr kumimoji="0" lang="en-US" altLang="zh-CN" sz="2400" b="0" i="0" u="none" strike="noStrike" cap="none" normalizeH="0" baseline="0">
                          <a:ln>
                            <a:noFill/>
                          </a:ln>
                          <a:solidFill>
                            <a:schemeClr val="tx1"/>
                          </a:solidFill>
                          <a:effectLst/>
                          <a:latin typeface="Times New Roman" pitchFamily="18" charset="0"/>
                          <a:ea typeface="宋体" charset="-122"/>
                        </a:rPr>
                        <a:t>PCB5</a:t>
                      </a:r>
                    </a:p>
                  </a:txBody>
                  <a:tcPr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528638">
                <a:tc>
                  <a:txBody>
                    <a:bodyPr/>
                    <a:lstStyle/>
                    <a:p>
                      <a:pPr marL="0" marR="0" lvl="0" indent="0" algn="l" defTabSz="914400" rtl="0" eaLnBrk="1" fontAlgn="base" latinLnBrk="0" hangingPunct="1">
                        <a:lnSpc>
                          <a:spcPct val="100000"/>
                        </a:lnSpc>
                        <a:spcBef>
                          <a:spcPct val="20000"/>
                        </a:spcBef>
                        <a:spcAft>
                          <a:spcPct val="0"/>
                        </a:spcAft>
                        <a:buClr>
                          <a:srgbClr val="1F05E3"/>
                        </a:buClr>
                        <a:buSzTx/>
                        <a:buFont typeface="Wingdings" pitchFamily="2" charset="2"/>
                        <a:buNone/>
                        <a:tabLst/>
                      </a:pPr>
                      <a:r>
                        <a:rPr kumimoji="0" lang="en-US" altLang="zh-CN" sz="2400" b="0" i="0" u="none" strike="noStrike" cap="none" normalizeH="0" baseline="0">
                          <a:ln>
                            <a:noFill/>
                          </a:ln>
                          <a:solidFill>
                            <a:schemeClr val="tx1"/>
                          </a:solidFill>
                          <a:effectLst/>
                          <a:latin typeface="Times New Roman" pitchFamily="18" charset="0"/>
                          <a:ea typeface="宋体" charset="-122"/>
                        </a:rPr>
                        <a:t>PCB6</a:t>
                      </a:r>
                    </a:p>
                  </a:txBody>
                  <a:tcPr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527050">
                <a:tc>
                  <a:txBody>
                    <a:bodyPr/>
                    <a:lstStyle/>
                    <a:p>
                      <a:pPr marL="0" marR="0" lvl="0" indent="0" algn="l" defTabSz="914400" rtl="0" eaLnBrk="1" fontAlgn="base" latinLnBrk="0" hangingPunct="1">
                        <a:lnSpc>
                          <a:spcPct val="100000"/>
                        </a:lnSpc>
                        <a:spcBef>
                          <a:spcPct val="20000"/>
                        </a:spcBef>
                        <a:spcAft>
                          <a:spcPct val="0"/>
                        </a:spcAft>
                        <a:buClr>
                          <a:srgbClr val="1F05E3"/>
                        </a:buClr>
                        <a:buSzTx/>
                        <a:buFont typeface="Wingdings" pitchFamily="2" charset="2"/>
                        <a:buNone/>
                        <a:tabLst/>
                      </a:pPr>
                      <a:r>
                        <a:rPr kumimoji="0" lang="en-US" altLang="zh-CN" sz="2400" b="0" i="0" u="none" strike="noStrike" cap="none" normalizeH="0" baseline="0">
                          <a:ln>
                            <a:noFill/>
                          </a:ln>
                          <a:solidFill>
                            <a:schemeClr val="tx1"/>
                          </a:solidFill>
                          <a:effectLst/>
                          <a:latin typeface="Times New Roman" pitchFamily="18" charset="0"/>
                          <a:ea typeface="宋体" charset="-122"/>
                        </a:rPr>
                        <a:t>PCB7</a:t>
                      </a:r>
                    </a:p>
                  </a:txBody>
                  <a:tcPr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6"/>
                  </a:ext>
                </a:extLst>
              </a:tr>
            </a:tbl>
          </a:graphicData>
        </a:graphic>
      </p:graphicFrame>
      <p:sp>
        <p:nvSpPr>
          <p:cNvPr id="33" name="Rectangle 4"/>
          <p:cNvSpPr>
            <a:spLocks noChangeArrowheads="1"/>
          </p:cNvSpPr>
          <p:nvPr/>
        </p:nvSpPr>
        <p:spPr bwMode="auto">
          <a:xfrm>
            <a:off x="720372" y="2855206"/>
            <a:ext cx="2232025" cy="431800"/>
          </a:xfrm>
          <a:prstGeom prst="rect">
            <a:avLst/>
          </a:pr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algn="ctr"/>
            <a:r>
              <a:rPr lang="zh-CN" altLang="en-US" b="1">
                <a:ea typeface="楷体_GB2312" pitchFamily="49" charset="-122"/>
              </a:rPr>
              <a:t>执行指针</a:t>
            </a:r>
          </a:p>
        </p:txBody>
      </p:sp>
      <p:sp>
        <p:nvSpPr>
          <p:cNvPr id="34" name="Rectangle 5"/>
          <p:cNvSpPr>
            <a:spLocks noChangeArrowheads="1"/>
          </p:cNvSpPr>
          <p:nvPr/>
        </p:nvSpPr>
        <p:spPr bwMode="auto">
          <a:xfrm>
            <a:off x="720372" y="4368093"/>
            <a:ext cx="2232025" cy="431800"/>
          </a:xfrm>
          <a:prstGeom prst="rect">
            <a:avLst/>
          </a:pr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algn="ctr"/>
            <a:r>
              <a:rPr lang="zh-CN" altLang="en-US" b="1">
                <a:ea typeface="楷体_GB2312" pitchFamily="49" charset="-122"/>
              </a:rPr>
              <a:t>就绪表指针</a:t>
            </a:r>
          </a:p>
        </p:txBody>
      </p:sp>
      <p:sp>
        <p:nvSpPr>
          <p:cNvPr id="35" name="Rectangle 6"/>
          <p:cNvSpPr>
            <a:spLocks noChangeArrowheads="1"/>
          </p:cNvSpPr>
          <p:nvPr/>
        </p:nvSpPr>
        <p:spPr bwMode="auto">
          <a:xfrm>
            <a:off x="648934" y="5807956"/>
            <a:ext cx="2232025" cy="431800"/>
          </a:xfrm>
          <a:prstGeom prst="rect">
            <a:avLst/>
          </a:pr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algn="ctr"/>
            <a:r>
              <a:rPr lang="zh-CN" altLang="en-US" b="1">
                <a:ea typeface="楷体_GB2312" pitchFamily="49" charset="-122"/>
              </a:rPr>
              <a:t>阻塞表指针</a:t>
            </a:r>
          </a:p>
        </p:txBody>
      </p:sp>
      <p:sp>
        <p:nvSpPr>
          <p:cNvPr id="36" name="Line 86"/>
          <p:cNvSpPr>
            <a:spLocks noChangeShapeType="1"/>
          </p:cNvSpPr>
          <p:nvPr/>
        </p:nvSpPr>
        <p:spPr bwMode="auto">
          <a:xfrm>
            <a:off x="6986234" y="5447593"/>
            <a:ext cx="0" cy="647700"/>
          </a:xfrm>
          <a:prstGeom prst="line">
            <a:avLst/>
          </a:prstGeom>
          <a:noFill/>
          <a:ln w="25400">
            <a:solidFill>
              <a:schemeClr val="tx1"/>
            </a:solidFill>
            <a:miter lim="800000"/>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zh-CN" altLang="en-US"/>
          </a:p>
        </p:txBody>
      </p:sp>
      <p:sp>
        <p:nvSpPr>
          <p:cNvPr id="37" name="Line 87"/>
          <p:cNvSpPr>
            <a:spLocks noChangeShapeType="1"/>
          </p:cNvSpPr>
          <p:nvPr/>
        </p:nvSpPr>
        <p:spPr bwMode="auto">
          <a:xfrm>
            <a:off x="8497534" y="5447593"/>
            <a:ext cx="0" cy="647700"/>
          </a:xfrm>
          <a:prstGeom prst="line">
            <a:avLst/>
          </a:prstGeom>
          <a:noFill/>
          <a:ln w="25400">
            <a:solidFill>
              <a:schemeClr val="tx1"/>
            </a:solidFill>
            <a:miter lim="800000"/>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zh-CN" altLang="en-US"/>
          </a:p>
        </p:txBody>
      </p:sp>
      <p:sp>
        <p:nvSpPr>
          <p:cNvPr id="38" name="Text Box 88"/>
          <p:cNvSpPr txBox="1">
            <a:spLocks noChangeArrowheads="1"/>
          </p:cNvSpPr>
          <p:nvPr/>
        </p:nvSpPr>
        <p:spPr bwMode="auto">
          <a:xfrm>
            <a:off x="7325959" y="1631243"/>
            <a:ext cx="18415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endParaRPr lang="zh-CN" altLang="zh-CN"/>
          </a:p>
        </p:txBody>
      </p:sp>
      <p:sp>
        <p:nvSpPr>
          <p:cNvPr id="39" name="Line 90"/>
          <p:cNvSpPr>
            <a:spLocks noChangeShapeType="1"/>
          </p:cNvSpPr>
          <p:nvPr/>
        </p:nvSpPr>
        <p:spPr bwMode="auto">
          <a:xfrm flipV="1">
            <a:off x="2952397" y="1991606"/>
            <a:ext cx="4033837" cy="1008062"/>
          </a:xfrm>
          <a:prstGeom prst="line">
            <a:avLst/>
          </a:prstGeom>
          <a:noFill/>
          <a:ln w="25400">
            <a:solidFill>
              <a:schemeClr val="tx1"/>
            </a:solidFill>
            <a:miter lim="800000"/>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zh-CN" altLang="en-US"/>
          </a:p>
        </p:txBody>
      </p:sp>
      <p:graphicFrame>
        <p:nvGraphicFramePr>
          <p:cNvPr id="40" name="Group 109"/>
          <p:cNvGraphicFramePr>
            <a:graphicFrameLocks/>
          </p:cNvGraphicFramePr>
          <p:nvPr>
            <p:extLst>
              <p:ext uri="{D42A27DB-BD31-4B8C-83A1-F6EECF244321}">
                <p14:modId xmlns:p14="http://schemas.microsoft.com/office/powerpoint/2010/main" val="786572770"/>
              </p:ext>
            </p:extLst>
          </p:nvPr>
        </p:nvGraphicFramePr>
        <p:xfrm>
          <a:off x="4033484" y="2783768"/>
          <a:ext cx="1295400" cy="1828800"/>
        </p:xfrm>
        <a:graphic>
          <a:graphicData uri="http://schemas.openxmlformats.org/drawingml/2006/table">
            <a:tbl>
              <a:tblPr/>
              <a:tblGrid>
                <a:gridCol w="1295400">
                  <a:extLst>
                    <a:ext uri="{9D8B030D-6E8A-4147-A177-3AD203B41FA5}">
                      <a16:colId xmlns:a16="http://schemas.microsoft.com/office/drawing/2014/main" val="20000"/>
                    </a:ext>
                  </a:extLst>
                </a:gridCol>
              </a:tblGrid>
              <a:tr h="342900">
                <a:tc>
                  <a:txBody>
                    <a:bodyPr/>
                    <a:lstStyle/>
                    <a:p>
                      <a:pPr marL="0" marR="0" lvl="0" indent="0" algn="l" defTabSz="914400" rtl="0" eaLnBrk="1" fontAlgn="base" latinLnBrk="0" hangingPunct="1">
                        <a:lnSpc>
                          <a:spcPct val="100000"/>
                        </a:lnSpc>
                        <a:spcBef>
                          <a:spcPct val="20000"/>
                        </a:spcBef>
                        <a:spcAft>
                          <a:spcPct val="0"/>
                        </a:spcAft>
                        <a:buClr>
                          <a:srgbClr val="1F05E3"/>
                        </a:buClr>
                        <a:buSzTx/>
                        <a:buFont typeface="Wingdings" pitchFamily="2" charset="2"/>
                        <a:buNone/>
                        <a:tabLst/>
                      </a:pPr>
                      <a:endParaRPr kumimoji="0" lang="zh-CN" altLang="zh-CN" sz="2400" b="0" i="0" u="none" strike="noStrike" cap="none" normalizeH="0" baseline="0">
                        <a:ln>
                          <a:noFill/>
                        </a:ln>
                        <a:solidFill>
                          <a:schemeClr val="tx1"/>
                        </a:solidFill>
                        <a:effectLst/>
                        <a:latin typeface="Times New Roman" pitchFamily="18" charset="0"/>
                        <a:ea typeface="宋体" charset="-122"/>
                      </a:endParaRPr>
                    </a:p>
                  </a:txBody>
                  <a:tcPr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41313">
                <a:tc>
                  <a:txBody>
                    <a:bodyPr/>
                    <a:lstStyle/>
                    <a:p>
                      <a:pPr marL="0" marR="0" lvl="0" indent="0" algn="l" defTabSz="914400" rtl="0" eaLnBrk="1" fontAlgn="base" latinLnBrk="0" hangingPunct="1">
                        <a:lnSpc>
                          <a:spcPct val="100000"/>
                        </a:lnSpc>
                        <a:spcBef>
                          <a:spcPct val="20000"/>
                        </a:spcBef>
                        <a:spcAft>
                          <a:spcPct val="0"/>
                        </a:spcAft>
                        <a:buClr>
                          <a:srgbClr val="1F05E3"/>
                        </a:buClr>
                        <a:buSzTx/>
                        <a:buFont typeface="Wingdings" pitchFamily="2" charset="2"/>
                        <a:buNone/>
                        <a:tabLst/>
                      </a:pPr>
                      <a:endParaRPr kumimoji="0" lang="zh-CN" altLang="zh-CN" sz="2400" b="0" i="0" u="none" strike="noStrike" cap="none" normalizeH="0" baseline="0">
                        <a:ln>
                          <a:noFill/>
                        </a:ln>
                        <a:solidFill>
                          <a:schemeClr val="tx1"/>
                        </a:solidFill>
                        <a:effectLst/>
                        <a:latin typeface="Times New Roman" pitchFamily="18" charset="0"/>
                        <a:ea typeface="宋体" charset="-122"/>
                      </a:endParaRPr>
                    </a:p>
                  </a:txBody>
                  <a:tcPr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42900">
                <a:tc>
                  <a:txBody>
                    <a:bodyPr/>
                    <a:lstStyle/>
                    <a:p>
                      <a:pPr marL="0" marR="0" lvl="0" indent="0" algn="l" defTabSz="914400" rtl="0" eaLnBrk="1" fontAlgn="base" latinLnBrk="0" hangingPunct="1">
                        <a:lnSpc>
                          <a:spcPct val="100000"/>
                        </a:lnSpc>
                        <a:spcBef>
                          <a:spcPct val="20000"/>
                        </a:spcBef>
                        <a:spcAft>
                          <a:spcPct val="0"/>
                        </a:spcAft>
                        <a:buClr>
                          <a:srgbClr val="1F05E3"/>
                        </a:buClr>
                        <a:buSzTx/>
                        <a:buFont typeface="Wingdings" pitchFamily="2" charset="2"/>
                        <a:buNone/>
                        <a:tabLst/>
                      </a:pPr>
                      <a:endParaRPr kumimoji="0" lang="zh-CN" altLang="zh-CN" sz="2400" b="0" i="0" u="none" strike="noStrike" cap="none" normalizeH="0" baseline="0">
                        <a:ln>
                          <a:noFill/>
                        </a:ln>
                        <a:solidFill>
                          <a:schemeClr val="tx1"/>
                        </a:solidFill>
                        <a:effectLst/>
                        <a:latin typeface="Times New Roman" pitchFamily="18" charset="0"/>
                        <a:ea typeface="宋体" charset="-122"/>
                      </a:endParaRPr>
                    </a:p>
                  </a:txBody>
                  <a:tcPr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41313">
                <a:tc>
                  <a:txBody>
                    <a:bodyPr/>
                    <a:lstStyle/>
                    <a:p>
                      <a:pPr marL="0" marR="0" lvl="0" indent="0" algn="l" defTabSz="914400" rtl="0" eaLnBrk="1" fontAlgn="base" latinLnBrk="0" hangingPunct="1">
                        <a:lnSpc>
                          <a:spcPct val="100000"/>
                        </a:lnSpc>
                        <a:spcBef>
                          <a:spcPct val="20000"/>
                        </a:spcBef>
                        <a:spcAft>
                          <a:spcPct val="0"/>
                        </a:spcAft>
                        <a:buClr>
                          <a:srgbClr val="1F05E3"/>
                        </a:buClr>
                        <a:buSzTx/>
                        <a:buFont typeface="Wingdings" pitchFamily="2" charset="2"/>
                        <a:buNone/>
                        <a:tabLst/>
                      </a:pPr>
                      <a:endParaRPr kumimoji="0" lang="zh-CN" altLang="zh-CN" sz="2400" b="0" i="0" u="none" strike="noStrike" cap="none" normalizeH="0" baseline="0">
                        <a:ln>
                          <a:noFill/>
                        </a:ln>
                        <a:solidFill>
                          <a:schemeClr val="tx1"/>
                        </a:solidFill>
                        <a:effectLst/>
                        <a:latin typeface="Times New Roman" pitchFamily="18" charset="0"/>
                        <a:ea typeface="宋体" charset="-122"/>
                      </a:endParaRPr>
                    </a:p>
                  </a:txBody>
                  <a:tcPr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graphicFrame>
        <p:nvGraphicFramePr>
          <p:cNvPr id="41" name="Group 110"/>
          <p:cNvGraphicFramePr>
            <a:graphicFrameLocks noGrp="1"/>
          </p:cNvGraphicFramePr>
          <p:nvPr>
            <p:extLst>
              <p:ext uri="{D42A27DB-BD31-4B8C-83A1-F6EECF244321}">
                <p14:modId xmlns:p14="http://schemas.microsoft.com/office/powerpoint/2010/main" val="233275239"/>
              </p:ext>
            </p:extLst>
          </p:nvPr>
        </p:nvGraphicFramePr>
        <p:xfrm>
          <a:off x="4033484" y="4799893"/>
          <a:ext cx="1295400" cy="1828800"/>
        </p:xfrm>
        <a:graphic>
          <a:graphicData uri="http://schemas.openxmlformats.org/drawingml/2006/table">
            <a:tbl>
              <a:tblPr/>
              <a:tblGrid>
                <a:gridCol w="1295400">
                  <a:extLst>
                    <a:ext uri="{9D8B030D-6E8A-4147-A177-3AD203B41FA5}">
                      <a16:colId xmlns:a16="http://schemas.microsoft.com/office/drawing/2014/main" val="20000"/>
                    </a:ext>
                  </a:extLst>
                </a:gridCol>
              </a:tblGrid>
              <a:tr h="342900">
                <a:tc>
                  <a:txBody>
                    <a:bodyPr/>
                    <a:lstStyle/>
                    <a:p>
                      <a:pPr marL="0" marR="0" lvl="0" indent="0" algn="l" defTabSz="914400" rtl="0" eaLnBrk="1" fontAlgn="base" latinLnBrk="0" hangingPunct="1">
                        <a:lnSpc>
                          <a:spcPct val="100000"/>
                        </a:lnSpc>
                        <a:spcBef>
                          <a:spcPct val="20000"/>
                        </a:spcBef>
                        <a:spcAft>
                          <a:spcPct val="0"/>
                        </a:spcAft>
                        <a:buClr>
                          <a:srgbClr val="1F05E3"/>
                        </a:buClr>
                        <a:buSzTx/>
                        <a:buFont typeface="Wingdings" pitchFamily="2" charset="2"/>
                        <a:buNone/>
                        <a:tabLst/>
                      </a:pPr>
                      <a:endParaRPr kumimoji="0" lang="zh-CN" altLang="zh-CN" sz="2400" b="0" i="0" u="none" strike="noStrike" cap="none" normalizeH="0" baseline="0">
                        <a:ln>
                          <a:noFill/>
                        </a:ln>
                        <a:solidFill>
                          <a:schemeClr val="tx1"/>
                        </a:solidFill>
                        <a:effectLst/>
                        <a:latin typeface="Times New Roman" pitchFamily="18" charset="0"/>
                        <a:ea typeface="宋体" charset="-122"/>
                      </a:endParaRPr>
                    </a:p>
                  </a:txBody>
                  <a:tcPr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41313">
                <a:tc>
                  <a:txBody>
                    <a:bodyPr/>
                    <a:lstStyle/>
                    <a:p>
                      <a:pPr marL="0" marR="0" lvl="0" indent="0" algn="l" defTabSz="914400" rtl="0" eaLnBrk="1" fontAlgn="base" latinLnBrk="0" hangingPunct="1">
                        <a:lnSpc>
                          <a:spcPct val="100000"/>
                        </a:lnSpc>
                        <a:spcBef>
                          <a:spcPct val="20000"/>
                        </a:spcBef>
                        <a:spcAft>
                          <a:spcPct val="0"/>
                        </a:spcAft>
                        <a:buClr>
                          <a:srgbClr val="1F05E3"/>
                        </a:buClr>
                        <a:buSzTx/>
                        <a:buFont typeface="Wingdings" pitchFamily="2" charset="2"/>
                        <a:buNone/>
                        <a:tabLst/>
                      </a:pPr>
                      <a:endParaRPr kumimoji="0" lang="zh-CN" altLang="zh-CN" sz="2400" b="0" i="0" u="none" strike="noStrike" cap="none" normalizeH="0" baseline="0">
                        <a:ln>
                          <a:noFill/>
                        </a:ln>
                        <a:solidFill>
                          <a:schemeClr val="tx1"/>
                        </a:solidFill>
                        <a:effectLst/>
                        <a:latin typeface="Times New Roman" pitchFamily="18" charset="0"/>
                        <a:ea typeface="宋体" charset="-122"/>
                      </a:endParaRPr>
                    </a:p>
                  </a:txBody>
                  <a:tcPr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42900">
                <a:tc>
                  <a:txBody>
                    <a:bodyPr/>
                    <a:lstStyle/>
                    <a:p>
                      <a:pPr marL="0" marR="0" lvl="0" indent="0" algn="l" defTabSz="914400" rtl="0" eaLnBrk="1" fontAlgn="base" latinLnBrk="0" hangingPunct="1">
                        <a:lnSpc>
                          <a:spcPct val="100000"/>
                        </a:lnSpc>
                        <a:spcBef>
                          <a:spcPct val="20000"/>
                        </a:spcBef>
                        <a:spcAft>
                          <a:spcPct val="0"/>
                        </a:spcAft>
                        <a:buClr>
                          <a:srgbClr val="1F05E3"/>
                        </a:buClr>
                        <a:buSzTx/>
                        <a:buFont typeface="Wingdings" pitchFamily="2" charset="2"/>
                        <a:buNone/>
                        <a:tabLst/>
                      </a:pPr>
                      <a:endParaRPr kumimoji="0" lang="zh-CN" altLang="zh-CN" sz="2400" b="0" i="0" u="none" strike="noStrike" cap="none" normalizeH="0" baseline="0">
                        <a:ln>
                          <a:noFill/>
                        </a:ln>
                        <a:solidFill>
                          <a:schemeClr val="tx1"/>
                        </a:solidFill>
                        <a:effectLst/>
                        <a:latin typeface="Times New Roman" pitchFamily="18" charset="0"/>
                        <a:ea typeface="宋体" charset="-122"/>
                      </a:endParaRPr>
                    </a:p>
                  </a:txBody>
                  <a:tcPr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41313">
                <a:tc>
                  <a:txBody>
                    <a:bodyPr/>
                    <a:lstStyle/>
                    <a:p>
                      <a:pPr marL="0" marR="0" lvl="0" indent="0" algn="l" defTabSz="914400" rtl="0" eaLnBrk="1" fontAlgn="base" latinLnBrk="0" hangingPunct="1">
                        <a:lnSpc>
                          <a:spcPct val="100000"/>
                        </a:lnSpc>
                        <a:spcBef>
                          <a:spcPct val="20000"/>
                        </a:spcBef>
                        <a:spcAft>
                          <a:spcPct val="0"/>
                        </a:spcAft>
                        <a:buClr>
                          <a:srgbClr val="1F05E3"/>
                        </a:buClr>
                        <a:buSzTx/>
                        <a:buFont typeface="Wingdings" pitchFamily="2" charset="2"/>
                        <a:buNone/>
                        <a:tabLst/>
                      </a:pPr>
                      <a:endParaRPr kumimoji="0" lang="zh-CN" altLang="zh-CN" sz="2400" b="0" i="0" u="none" strike="noStrike" cap="none" normalizeH="0" baseline="0">
                        <a:ln>
                          <a:noFill/>
                        </a:ln>
                        <a:solidFill>
                          <a:schemeClr val="tx1"/>
                        </a:solidFill>
                        <a:effectLst/>
                        <a:latin typeface="Times New Roman" pitchFamily="18" charset="0"/>
                        <a:ea typeface="宋体" charset="-122"/>
                      </a:endParaRPr>
                    </a:p>
                  </a:txBody>
                  <a:tcPr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
        <p:nvSpPr>
          <p:cNvPr id="42" name="Line 122"/>
          <p:cNvSpPr>
            <a:spLocks noChangeShapeType="1"/>
          </p:cNvSpPr>
          <p:nvPr/>
        </p:nvSpPr>
        <p:spPr bwMode="auto">
          <a:xfrm flipV="1">
            <a:off x="5257447" y="2567868"/>
            <a:ext cx="1728787" cy="1366838"/>
          </a:xfrm>
          <a:prstGeom prst="line">
            <a:avLst/>
          </a:prstGeom>
          <a:noFill/>
          <a:ln w="25400">
            <a:solidFill>
              <a:schemeClr val="tx1"/>
            </a:solidFill>
            <a:miter lim="800000"/>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zh-CN" altLang="en-US"/>
          </a:p>
        </p:txBody>
      </p:sp>
      <p:sp>
        <p:nvSpPr>
          <p:cNvPr id="43" name="Line 123"/>
          <p:cNvSpPr>
            <a:spLocks noChangeShapeType="1"/>
          </p:cNvSpPr>
          <p:nvPr/>
        </p:nvSpPr>
        <p:spPr bwMode="auto">
          <a:xfrm>
            <a:off x="5257447" y="2999668"/>
            <a:ext cx="1728787" cy="215900"/>
          </a:xfrm>
          <a:prstGeom prst="line">
            <a:avLst/>
          </a:prstGeom>
          <a:noFill/>
          <a:ln w="25400">
            <a:solidFill>
              <a:schemeClr val="tx1"/>
            </a:solidFill>
            <a:miter lim="800000"/>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zh-CN" altLang="en-US"/>
          </a:p>
        </p:txBody>
      </p:sp>
      <p:sp>
        <p:nvSpPr>
          <p:cNvPr id="44" name="Line 124"/>
          <p:cNvSpPr>
            <a:spLocks noChangeShapeType="1"/>
          </p:cNvSpPr>
          <p:nvPr/>
        </p:nvSpPr>
        <p:spPr bwMode="auto">
          <a:xfrm>
            <a:off x="5257447" y="3360031"/>
            <a:ext cx="1728787" cy="358775"/>
          </a:xfrm>
          <a:prstGeom prst="line">
            <a:avLst/>
          </a:prstGeom>
          <a:noFill/>
          <a:ln w="25400">
            <a:solidFill>
              <a:schemeClr val="tx1"/>
            </a:solidFill>
            <a:miter lim="800000"/>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zh-CN" altLang="en-US"/>
          </a:p>
        </p:txBody>
      </p:sp>
      <p:sp>
        <p:nvSpPr>
          <p:cNvPr id="45" name="Line 125"/>
          <p:cNvSpPr>
            <a:spLocks noChangeShapeType="1"/>
          </p:cNvSpPr>
          <p:nvPr/>
        </p:nvSpPr>
        <p:spPr bwMode="auto">
          <a:xfrm>
            <a:off x="5257447" y="5015793"/>
            <a:ext cx="1728787" cy="287338"/>
          </a:xfrm>
          <a:prstGeom prst="line">
            <a:avLst/>
          </a:prstGeom>
          <a:noFill/>
          <a:ln w="25400">
            <a:solidFill>
              <a:schemeClr val="tx1"/>
            </a:solidFill>
            <a:miter lim="800000"/>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zh-CN" altLang="en-US"/>
          </a:p>
        </p:txBody>
      </p:sp>
      <p:sp>
        <p:nvSpPr>
          <p:cNvPr id="46" name="Line 126"/>
          <p:cNvSpPr>
            <a:spLocks noChangeShapeType="1"/>
          </p:cNvSpPr>
          <p:nvPr/>
        </p:nvSpPr>
        <p:spPr bwMode="auto">
          <a:xfrm flipV="1">
            <a:off x="5257447" y="4152193"/>
            <a:ext cx="1728787" cy="1871663"/>
          </a:xfrm>
          <a:prstGeom prst="line">
            <a:avLst/>
          </a:prstGeom>
          <a:noFill/>
          <a:ln w="25400">
            <a:solidFill>
              <a:schemeClr val="tx1"/>
            </a:solidFill>
            <a:miter lim="800000"/>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zh-CN" altLang="en-US"/>
          </a:p>
        </p:txBody>
      </p:sp>
      <p:sp>
        <p:nvSpPr>
          <p:cNvPr id="47" name="Line 127"/>
          <p:cNvSpPr>
            <a:spLocks noChangeShapeType="1"/>
          </p:cNvSpPr>
          <p:nvPr/>
        </p:nvSpPr>
        <p:spPr bwMode="auto">
          <a:xfrm flipV="1">
            <a:off x="5257447" y="4726868"/>
            <a:ext cx="1728787" cy="792163"/>
          </a:xfrm>
          <a:prstGeom prst="line">
            <a:avLst/>
          </a:prstGeom>
          <a:noFill/>
          <a:ln w="25400">
            <a:solidFill>
              <a:schemeClr val="tx1"/>
            </a:solidFill>
            <a:miter lim="800000"/>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zh-CN" altLang="en-US"/>
          </a:p>
        </p:txBody>
      </p:sp>
      <p:sp>
        <p:nvSpPr>
          <p:cNvPr id="48" name="Line 128"/>
          <p:cNvSpPr>
            <a:spLocks noChangeShapeType="1"/>
          </p:cNvSpPr>
          <p:nvPr/>
        </p:nvSpPr>
        <p:spPr bwMode="auto">
          <a:xfrm flipV="1">
            <a:off x="2952397" y="2926642"/>
            <a:ext cx="1081087" cy="1685925"/>
          </a:xfrm>
          <a:prstGeom prst="line">
            <a:avLst/>
          </a:prstGeom>
          <a:noFill/>
          <a:ln w="25400">
            <a:solidFill>
              <a:schemeClr val="tx1"/>
            </a:solidFill>
            <a:miter lim="800000"/>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zh-CN" altLang="en-US"/>
          </a:p>
        </p:txBody>
      </p:sp>
      <p:sp>
        <p:nvSpPr>
          <p:cNvPr id="49" name="Line 129"/>
          <p:cNvSpPr>
            <a:spLocks noChangeShapeType="1"/>
          </p:cNvSpPr>
          <p:nvPr/>
        </p:nvSpPr>
        <p:spPr bwMode="auto">
          <a:xfrm flipV="1">
            <a:off x="2880959" y="4871331"/>
            <a:ext cx="1152525" cy="1152525"/>
          </a:xfrm>
          <a:prstGeom prst="line">
            <a:avLst/>
          </a:prstGeom>
          <a:noFill/>
          <a:ln w="25400">
            <a:solidFill>
              <a:schemeClr val="tx1"/>
            </a:solidFill>
            <a:miter lim="800000"/>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zh-CN" altLang="en-US"/>
          </a:p>
        </p:txBody>
      </p:sp>
      <p:sp>
        <p:nvSpPr>
          <p:cNvPr id="2" name="日期占位符 1"/>
          <p:cNvSpPr>
            <a:spLocks noGrp="1"/>
          </p:cNvSpPr>
          <p:nvPr>
            <p:ph type="dt" sz="half" idx="10"/>
          </p:nvPr>
        </p:nvSpPr>
        <p:spPr/>
        <p:txBody>
          <a:bodyPr/>
          <a:lstStyle/>
          <a:p>
            <a:fld id="{ECA892CA-A62A-439C-82C8-287375CA96D3}" type="datetime1">
              <a:rPr lang="en-US" altLang="zh-CN" smtClean="0"/>
              <a:t>12/28/2019</a:t>
            </a:fld>
            <a:endParaRPr lang="zh-CN" altLang="en-US"/>
          </a:p>
        </p:txBody>
      </p:sp>
      <p:sp>
        <p:nvSpPr>
          <p:cNvPr id="3" name="页脚占位符 2"/>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p>
        </p:txBody>
      </p:sp>
      <p:sp>
        <p:nvSpPr>
          <p:cNvPr id="4" name="灯片编号占位符 3"/>
          <p:cNvSpPr>
            <a:spLocks noGrp="1"/>
          </p:cNvSpPr>
          <p:nvPr>
            <p:ph type="sldNum" sz="quarter" idx="12"/>
          </p:nvPr>
        </p:nvSpPr>
        <p:spPr/>
        <p:txBody>
          <a:bodyPr/>
          <a:lstStyle/>
          <a:p>
            <a:fld id="{B09550E6-D85C-43A8-841D-66A200A3DB30}" type="slidenum">
              <a:rPr lang="zh-CN" altLang="en-US" smtClean="0"/>
              <a:t>46</a:t>
            </a:fld>
            <a:endParaRPr lang="zh-CN" altLang="en-US"/>
          </a:p>
        </p:txBody>
      </p:sp>
    </p:spTree>
    <p:extLst>
      <p:ext uri="{BB962C8B-B14F-4D97-AF65-F5344CB8AC3E}">
        <p14:creationId xmlns:p14="http://schemas.microsoft.com/office/powerpoint/2010/main" val="69602576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Linux </a:t>
            </a:r>
            <a:r>
              <a:rPr kumimoji="1" lang="en-US" altLang="zh-CN" dirty="0" err="1"/>
              <a:t>task_struct</a:t>
            </a:r>
            <a:endParaRPr kumimoji="1" lang="zh-CN" altLang="en-US" dirty="0"/>
          </a:p>
        </p:txBody>
      </p:sp>
      <p:sp>
        <p:nvSpPr>
          <p:cNvPr id="4" name="日期占位符 3"/>
          <p:cNvSpPr>
            <a:spLocks noGrp="1"/>
          </p:cNvSpPr>
          <p:nvPr>
            <p:ph type="dt" sz="half" idx="10"/>
          </p:nvPr>
        </p:nvSpPr>
        <p:spPr/>
        <p:txBody>
          <a:bodyPr/>
          <a:lstStyle/>
          <a:p>
            <a:fld id="{75FA8B9D-F670-49DA-8C1F-19BDEDCA8C4D}" type="datetime1">
              <a:rPr lang="en-US" altLang="zh-CN" smtClean="0"/>
              <a:t>12/28/2019</a:t>
            </a:fld>
            <a:endParaRPr lang="zh-CN" altLang="en-US"/>
          </a:p>
        </p:txBody>
      </p:sp>
      <p:sp>
        <p:nvSpPr>
          <p:cNvPr id="5" name="页脚占位符 4"/>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p>
        </p:txBody>
      </p:sp>
      <p:sp>
        <p:nvSpPr>
          <p:cNvPr id="6" name="幻灯片编号占位符 5"/>
          <p:cNvSpPr>
            <a:spLocks noGrp="1"/>
          </p:cNvSpPr>
          <p:nvPr>
            <p:ph type="sldNum" sz="quarter" idx="12"/>
          </p:nvPr>
        </p:nvSpPr>
        <p:spPr/>
        <p:txBody>
          <a:bodyPr/>
          <a:lstStyle/>
          <a:p>
            <a:fld id="{B09550E6-D85C-43A8-841D-66A200A3DB30}" type="slidenum">
              <a:rPr lang="zh-CN" altLang="en-US" smtClean="0"/>
              <a:t>47</a:t>
            </a:fld>
            <a:endParaRPr lang="zh-CN" altLang="en-US"/>
          </a:p>
        </p:txBody>
      </p:sp>
      <p:sp>
        <p:nvSpPr>
          <p:cNvPr id="8" name="矩形 7"/>
          <p:cNvSpPr/>
          <p:nvPr/>
        </p:nvSpPr>
        <p:spPr>
          <a:xfrm>
            <a:off x="307553" y="1363017"/>
            <a:ext cx="8470900" cy="5016758"/>
          </a:xfrm>
          <a:prstGeom prst="rect">
            <a:avLst/>
          </a:prstGeom>
          <a:solidFill>
            <a:schemeClr val="bg1">
              <a:lumMod val="95000"/>
            </a:schemeClr>
          </a:solidFill>
        </p:spPr>
        <p:txBody>
          <a:bodyPr wrap="square">
            <a:spAutoFit/>
          </a:bodyPr>
          <a:lstStyle/>
          <a:p>
            <a:r>
              <a:rPr lang="en-US" altLang="zh-CN" sz="2000" dirty="0" err="1">
                <a:latin typeface="Consolas"/>
                <a:cs typeface="Consolas"/>
              </a:rPr>
              <a:t>struct</a:t>
            </a:r>
            <a:r>
              <a:rPr lang="en-US" altLang="zh-CN" sz="2000" dirty="0">
                <a:latin typeface="Consolas"/>
                <a:cs typeface="Consolas"/>
              </a:rPr>
              <a:t> </a:t>
            </a:r>
            <a:r>
              <a:rPr lang="en-US" altLang="zh-CN" sz="2000" dirty="0" err="1">
                <a:latin typeface="Consolas"/>
                <a:cs typeface="Consolas"/>
              </a:rPr>
              <a:t>task_struct</a:t>
            </a:r>
            <a:r>
              <a:rPr lang="en-US" altLang="zh-CN" sz="2000" dirty="0">
                <a:latin typeface="Consolas"/>
                <a:cs typeface="Consolas"/>
              </a:rPr>
              <a:t> {</a:t>
            </a:r>
          </a:p>
          <a:p>
            <a:r>
              <a:rPr lang="en-US" altLang="zh-CN" sz="2000" dirty="0">
                <a:latin typeface="Consolas"/>
                <a:cs typeface="Consolas"/>
              </a:rPr>
              <a:t>  /* these are hardcoded - don't touch */</a:t>
            </a:r>
          </a:p>
          <a:p>
            <a:r>
              <a:rPr lang="zh-CN" altLang="en-US" sz="2000" dirty="0">
                <a:latin typeface="Consolas"/>
                <a:cs typeface="Consolas"/>
              </a:rPr>
              <a:t>  </a:t>
            </a:r>
            <a:r>
              <a:rPr lang="en-US" altLang="zh-CN" sz="2000" dirty="0">
                <a:latin typeface="Consolas"/>
                <a:cs typeface="Consolas"/>
              </a:rPr>
              <a:t>/*-1 </a:t>
            </a:r>
            <a:r>
              <a:rPr lang="en-US" altLang="zh-CN" sz="2000" dirty="0" err="1">
                <a:latin typeface="Consolas"/>
                <a:cs typeface="Consolas"/>
              </a:rPr>
              <a:t>unrunnable</a:t>
            </a:r>
            <a:r>
              <a:rPr lang="en-US" altLang="zh-CN" sz="2000" dirty="0">
                <a:latin typeface="Consolas"/>
                <a:cs typeface="Consolas"/>
              </a:rPr>
              <a:t>, 0 runnable, &gt;0 stopped */</a:t>
            </a:r>
          </a:p>
          <a:p>
            <a:r>
              <a:rPr lang="en-US" altLang="zh-CN" sz="2000" dirty="0">
                <a:latin typeface="Consolas"/>
                <a:cs typeface="Consolas"/>
              </a:rPr>
              <a:t>  volatile long        state; </a:t>
            </a:r>
          </a:p>
          <a:p>
            <a:r>
              <a:rPr lang="en-US" altLang="zh-CN" sz="2000" dirty="0">
                <a:latin typeface="Consolas"/>
                <a:cs typeface="Consolas"/>
              </a:rPr>
              <a:t>  long                 priority;</a:t>
            </a:r>
          </a:p>
          <a:p>
            <a:r>
              <a:rPr lang="zh-CN" altLang="en-US" sz="2000" dirty="0">
                <a:latin typeface="Consolas"/>
                <a:cs typeface="Consolas"/>
              </a:rPr>
              <a:t>  </a:t>
            </a:r>
            <a:r>
              <a:rPr lang="en-US" altLang="zh-CN" sz="2000" dirty="0">
                <a:latin typeface="Consolas"/>
                <a:cs typeface="Consolas"/>
              </a:rPr>
              <a:t>/* per process flags */</a:t>
            </a:r>
          </a:p>
          <a:p>
            <a:r>
              <a:rPr lang="en-US" altLang="zh-CN" sz="2000" dirty="0">
                <a:latin typeface="Consolas"/>
                <a:cs typeface="Consolas"/>
              </a:rPr>
              <a:t>  unsigned             long flags; </a:t>
            </a:r>
          </a:p>
          <a:p>
            <a:r>
              <a:rPr lang="en-US" altLang="zh-CN" sz="2000" dirty="0">
                <a:latin typeface="Consolas"/>
                <a:cs typeface="Consolas"/>
              </a:rPr>
              <a:t>  </a:t>
            </a:r>
            <a:r>
              <a:rPr lang="en-US" altLang="zh-CN" sz="2000" dirty="0" err="1">
                <a:latin typeface="Consolas"/>
                <a:cs typeface="Consolas"/>
              </a:rPr>
              <a:t>int</a:t>
            </a:r>
            <a:r>
              <a:rPr lang="en-US" altLang="zh-CN" sz="2000" dirty="0">
                <a:latin typeface="Consolas"/>
                <a:cs typeface="Consolas"/>
              </a:rPr>
              <a:t> </a:t>
            </a:r>
            <a:r>
              <a:rPr lang="en-US" altLang="zh-CN" sz="2000" dirty="0" err="1">
                <a:latin typeface="Consolas"/>
                <a:cs typeface="Consolas"/>
              </a:rPr>
              <a:t>errno</a:t>
            </a:r>
            <a:r>
              <a:rPr lang="en-US" altLang="zh-CN" sz="2000" dirty="0">
                <a:latin typeface="Consolas"/>
                <a:cs typeface="Consolas"/>
              </a:rPr>
              <a:t>;</a:t>
            </a:r>
          </a:p>
          <a:p>
            <a:r>
              <a:rPr lang="en-US" altLang="zh-CN" sz="2000" dirty="0">
                <a:latin typeface="Consolas"/>
                <a:cs typeface="Consolas"/>
              </a:rPr>
              <a:t>  </a:t>
            </a:r>
            <a:r>
              <a:rPr lang="en-US" altLang="zh-CN" sz="2000" dirty="0" err="1">
                <a:latin typeface="Consolas"/>
                <a:cs typeface="Consolas"/>
              </a:rPr>
              <a:t>struct</a:t>
            </a:r>
            <a:r>
              <a:rPr lang="en-US" altLang="zh-CN" sz="2000" dirty="0">
                <a:latin typeface="Consolas"/>
                <a:cs typeface="Consolas"/>
              </a:rPr>
              <a:t> </a:t>
            </a:r>
            <a:r>
              <a:rPr lang="en-US" altLang="zh-CN" sz="2000" dirty="0" err="1">
                <a:latin typeface="Consolas"/>
                <a:cs typeface="Consolas"/>
              </a:rPr>
              <a:t>task_struct</a:t>
            </a:r>
            <a:r>
              <a:rPr lang="en-US" altLang="zh-CN" sz="2000" dirty="0">
                <a:latin typeface="Consolas"/>
                <a:cs typeface="Consolas"/>
              </a:rPr>
              <a:t>   *</a:t>
            </a:r>
            <a:r>
              <a:rPr lang="en-US" altLang="zh-CN" sz="2000" dirty="0" err="1">
                <a:latin typeface="Consolas"/>
                <a:cs typeface="Consolas"/>
              </a:rPr>
              <a:t>next_task</a:t>
            </a:r>
            <a:r>
              <a:rPr lang="en-US" altLang="zh-CN" sz="2000" dirty="0">
                <a:latin typeface="Consolas"/>
                <a:cs typeface="Consolas"/>
              </a:rPr>
              <a:t>, *</a:t>
            </a:r>
            <a:r>
              <a:rPr lang="en-US" altLang="zh-CN" sz="2000" dirty="0" err="1">
                <a:latin typeface="Consolas"/>
                <a:cs typeface="Consolas"/>
              </a:rPr>
              <a:t>prev_task</a:t>
            </a:r>
            <a:r>
              <a:rPr lang="en-US" altLang="zh-CN" sz="2000" dirty="0">
                <a:latin typeface="Consolas"/>
                <a:cs typeface="Consolas"/>
              </a:rPr>
              <a:t>;</a:t>
            </a:r>
          </a:p>
          <a:p>
            <a:r>
              <a:rPr lang="en-US" altLang="zh-CN" sz="2000" dirty="0">
                <a:latin typeface="Consolas"/>
                <a:cs typeface="Consolas"/>
              </a:rPr>
              <a:t>  </a:t>
            </a:r>
            <a:r>
              <a:rPr lang="en-US" altLang="zh-CN" sz="2000" dirty="0" err="1">
                <a:latin typeface="Consolas"/>
                <a:cs typeface="Consolas"/>
              </a:rPr>
              <a:t>struct</a:t>
            </a:r>
            <a:r>
              <a:rPr lang="en-US" altLang="zh-CN" sz="2000" dirty="0">
                <a:latin typeface="Consolas"/>
                <a:cs typeface="Consolas"/>
              </a:rPr>
              <a:t> </a:t>
            </a:r>
            <a:r>
              <a:rPr lang="en-US" altLang="zh-CN" sz="2000" dirty="0" err="1">
                <a:latin typeface="Consolas"/>
                <a:cs typeface="Consolas"/>
              </a:rPr>
              <a:t>task_struct</a:t>
            </a:r>
            <a:r>
              <a:rPr lang="en-US" altLang="zh-CN" sz="2000" dirty="0">
                <a:latin typeface="Consolas"/>
                <a:cs typeface="Consolas"/>
              </a:rPr>
              <a:t>   *</a:t>
            </a:r>
            <a:r>
              <a:rPr lang="en-US" altLang="zh-CN" sz="2000" dirty="0" err="1">
                <a:latin typeface="Consolas"/>
                <a:cs typeface="Consolas"/>
              </a:rPr>
              <a:t>next_run</a:t>
            </a:r>
            <a:r>
              <a:rPr lang="en-US" altLang="zh-CN" sz="2000" dirty="0">
                <a:latin typeface="Consolas"/>
                <a:cs typeface="Consolas"/>
              </a:rPr>
              <a:t>,  *</a:t>
            </a:r>
            <a:r>
              <a:rPr lang="en-US" altLang="zh-CN" sz="2000" dirty="0" err="1">
                <a:latin typeface="Consolas"/>
                <a:cs typeface="Consolas"/>
              </a:rPr>
              <a:t>prev_run</a:t>
            </a:r>
            <a:r>
              <a:rPr lang="en-US" altLang="zh-CN" sz="2000" dirty="0">
                <a:latin typeface="Consolas"/>
                <a:cs typeface="Consolas"/>
              </a:rPr>
              <a:t>;</a:t>
            </a:r>
          </a:p>
          <a:p>
            <a:r>
              <a:rPr lang="en-US" altLang="zh-CN" sz="2000" dirty="0">
                <a:latin typeface="Consolas"/>
                <a:cs typeface="Consolas"/>
              </a:rPr>
              <a:t>  </a:t>
            </a:r>
            <a:r>
              <a:rPr lang="en-US" altLang="zh-CN" sz="2000" dirty="0" err="1">
                <a:latin typeface="Consolas"/>
                <a:cs typeface="Consolas"/>
              </a:rPr>
              <a:t>int</a:t>
            </a:r>
            <a:r>
              <a:rPr lang="en-US" altLang="zh-CN" sz="2000" dirty="0">
                <a:latin typeface="Consolas"/>
                <a:cs typeface="Consolas"/>
              </a:rPr>
              <a:t>                  </a:t>
            </a:r>
            <a:r>
              <a:rPr lang="en-US" altLang="zh-CN" sz="2000" dirty="0" err="1">
                <a:latin typeface="Consolas"/>
                <a:cs typeface="Consolas"/>
              </a:rPr>
              <a:t>pid</a:t>
            </a:r>
            <a:r>
              <a:rPr lang="en-US" altLang="zh-CN" sz="2000" dirty="0">
                <a:latin typeface="Consolas"/>
                <a:cs typeface="Consolas"/>
              </a:rPr>
              <a:t>;</a:t>
            </a:r>
          </a:p>
          <a:p>
            <a:r>
              <a:rPr lang="zh-CN" altLang="en-US" sz="2000" dirty="0">
                <a:latin typeface="Consolas"/>
                <a:cs typeface="Consolas"/>
              </a:rPr>
              <a:t>  </a:t>
            </a:r>
            <a:r>
              <a:rPr lang="en-US" altLang="zh-CN" sz="2000" dirty="0">
                <a:latin typeface="Consolas"/>
                <a:cs typeface="Consolas"/>
              </a:rPr>
              <a:t>/* memory management info */</a:t>
            </a:r>
          </a:p>
          <a:p>
            <a:r>
              <a:rPr lang="en-US" altLang="zh-CN" sz="2000" dirty="0">
                <a:latin typeface="Consolas"/>
                <a:cs typeface="Consolas"/>
              </a:rPr>
              <a:t>  </a:t>
            </a:r>
            <a:r>
              <a:rPr lang="en-US" altLang="zh-CN" sz="2000" dirty="0" err="1">
                <a:latin typeface="Consolas"/>
                <a:cs typeface="Consolas"/>
              </a:rPr>
              <a:t>struct</a:t>
            </a:r>
            <a:r>
              <a:rPr lang="en-US" altLang="zh-CN" sz="2000" dirty="0">
                <a:latin typeface="Consolas"/>
                <a:cs typeface="Consolas"/>
              </a:rPr>
              <a:t> </a:t>
            </a:r>
            <a:r>
              <a:rPr lang="en-US" altLang="zh-CN" sz="2000" dirty="0" err="1">
                <a:latin typeface="Consolas"/>
                <a:cs typeface="Consolas"/>
              </a:rPr>
              <a:t>mm_struct</a:t>
            </a:r>
            <a:r>
              <a:rPr lang="en-US" altLang="zh-CN" sz="2000" dirty="0">
                <a:latin typeface="Consolas"/>
                <a:cs typeface="Consolas"/>
              </a:rPr>
              <a:t>     *mm;</a:t>
            </a:r>
          </a:p>
          <a:p>
            <a:r>
              <a:rPr lang="zh-CN" altLang="en-US" sz="2000" dirty="0">
                <a:latin typeface="Consolas"/>
                <a:cs typeface="Consolas"/>
              </a:rPr>
              <a:t>  </a:t>
            </a:r>
            <a:r>
              <a:rPr lang="en-US" altLang="zh-CN" sz="2000" dirty="0">
                <a:latin typeface="Consolas"/>
                <a:cs typeface="Consolas"/>
              </a:rPr>
              <a:t>/* signal handlers */</a:t>
            </a:r>
          </a:p>
          <a:p>
            <a:r>
              <a:rPr lang="en-US" altLang="zh-CN" sz="2000" dirty="0">
                <a:latin typeface="Consolas"/>
                <a:cs typeface="Consolas"/>
              </a:rPr>
              <a:t>  </a:t>
            </a:r>
            <a:r>
              <a:rPr lang="en-US" altLang="zh-CN" sz="2000" dirty="0" err="1">
                <a:latin typeface="Consolas"/>
                <a:cs typeface="Consolas"/>
              </a:rPr>
              <a:t>struct</a:t>
            </a:r>
            <a:r>
              <a:rPr lang="en-US" altLang="zh-CN" sz="2000" dirty="0">
                <a:latin typeface="Consolas"/>
                <a:cs typeface="Consolas"/>
              </a:rPr>
              <a:t> </a:t>
            </a:r>
            <a:r>
              <a:rPr lang="en-US" altLang="zh-CN" sz="2000" dirty="0" err="1">
                <a:latin typeface="Consolas"/>
                <a:cs typeface="Consolas"/>
              </a:rPr>
              <a:t>signal_struct</a:t>
            </a:r>
            <a:r>
              <a:rPr lang="en-US" altLang="zh-CN" sz="2000" dirty="0">
                <a:latin typeface="Consolas"/>
                <a:cs typeface="Consolas"/>
              </a:rPr>
              <a:t> *sig;</a:t>
            </a:r>
          </a:p>
          <a:p>
            <a:r>
              <a:rPr lang="en-US" altLang="zh-CN" sz="2000" dirty="0">
                <a:latin typeface="Consolas"/>
                <a:cs typeface="Consolas"/>
              </a:rPr>
              <a:t>};</a:t>
            </a:r>
          </a:p>
        </p:txBody>
      </p:sp>
    </p:spTree>
    <p:extLst>
      <p:ext uri="{BB962C8B-B14F-4D97-AF65-F5344CB8AC3E}">
        <p14:creationId xmlns:p14="http://schemas.microsoft.com/office/powerpoint/2010/main" val="100438698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内存中的样子</a:t>
            </a:r>
          </a:p>
        </p:txBody>
      </p:sp>
      <p:sp>
        <p:nvSpPr>
          <p:cNvPr id="3" name="日期占位符 2"/>
          <p:cNvSpPr>
            <a:spLocks noGrp="1"/>
          </p:cNvSpPr>
          <p:nvPr>
            <p:ph type="dt" sz="half" idx="10"/>
          </p:nvPr>
        </p:nvSpPr>
        <p:spPr/>
        <p:txBody>
          <a:bodyPr/>
          <a:lstStyle/>
          <a:p>
            <a:fld id="{8F28E616-C854-4F64-9339-2A692E0BBB8B}" type="datetime1">
              <a:rPr lang="en-US" altLang="zh-CN" smtClean="0"/>
              <a:t>12/28/2019</a:t>
            </a:fld>
            <a:endParaRPr lang="zh-CN" altLang="en-US"/>
          </a:p>
        </p:txBody>
      </p:sp>
      <p:sp>
        <p:nvSpPr>
          <p:cNvPr id="4" name="页脚占位符 3"/>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p>
        </p:txBody>
      </p:sp>
      <p:sp>
        <p:nvSpPr>
          <p:cNvPr id="5" name="幻灯片编号占位符 4"/>
          <p:cNvSpPr>
            <a:spLocks noGrp="1"/>
          </p:cNvSpPr>
          <p:nvPr>
            <p:ph type="sldNum" sz="quarter" idx="12"/>
          </p:nvPr>
        </p:nvSpPr>
        <p:spPr/>
        <p:txBody>
          <a:bodyPr/>
          <a:lstStyle/>
          <a:p>
            <a:fld id="{B09550E6-D85C-43A8-841D-66A200A3DB30}" type="slidenum">
              <a:rPr lang="zh-CN" altLang="en-US" smtClean="0"/>
              <a:t>48</a:t>
            </a:fld>
            <a:endParaRPr lang="zh-CN" altLang="en-US"/>
          </a:p>
        </p:txBody>
      </p:sp>
      <p:pic>
        <p:nvPicPr>
          <p:cNvPr id="6" name="图片 5"/>
          <p:cNvPicPr>
            <a:picLocks noChangeAspect="1"/>
          </p:cNvPicPr>
          <p:nvPr/>
        </p:nvPicPr>
        <p:blipFill>
          <a:blip r:embed="rId3"/>
          <a:stretch>
            <a:fillRect/>
          </a:stretch>
        </p:blipFill>
        <p:spPr>
          <a:xfrm>
            <a:off x="1143837" y="1308100"/>
            <a:ext cx="6164179" cy="5048250"/>
          </a:xfrm>
          <a:prstGeom prst="rect">
            <a:avLst/>
          </a:prstGeom>
        </p:spPr>
      </p:pic>
    </p:spTree>
    <p:extLst>
      <p:ext uri="{BB962C8B-B14F-4D97-AF65-F5344CB8AC3E}">
        <p14:creationId xmlns:p14="http://schemas.microsoft.com/office/powerpoint/2010/main" val="313396727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64226" name="Rectangle 2"/>
          <p:cNvSpPr>
            <a:spLocks noGrp="1" noChangeArrowheads="1"/>
          </p:cNvSpPr>
          <p:nvPr>
            <p:ph type="title"/>
          </p:nvPr>
        </p:nvSpPr>
        <p:spPr/>
        <p:txBody>
          <a:bodyPr/>
          <a:lstStyle/>
          <a:p>
            <a:r>
              <a:rPr lang="zh-CN" altLang="en-US" dirty="0"/>
              <a:t>思考</a:t>
            </a:r>
          </a:p>
        </p:txBody>
      </p:sp>
      <p:sp>
        <p:nvSpPr>
          <p:cNvPr id="564227" name="Rectangle 3"/>
          <p:cNvSpPr>
            <a:spLocks noGrp="1" noChangeArrowheads="1"/>
          </p:cNvSpPr>
          <p:nvPr>
            <p:ph idx="1"/>
          </p:nvPr>
        </p:nvSpPr>
        <p:spPr/>
        <p:txBody>
          <a:bodyPr/>
          <a:lstStyle/>
          <a:p>
            <a:r>
              <a:rPr lang="en-US" altLang="zh-CN" dirty="0"/>
              <a:t>PCB</a:t>
            </a:r>
            <a:r>
              <a:rPr lang="zh-CN" altLang="en-US" dirty="0"/>
              <a:t>和进程的代码数据放在一起吗？</a:t>
            </a:r>
          </a:p>
          <a:p>
            <a:pPr lvl="1"/>
            <a:r>
              <a:rPr lang="zh-CN" altLang="en-US" dirty="0"/>
              <a:t>内核态和用户态</a:t>
            </a:r>
          </a:p>
          <a:p>
            <a:pPr lvl="1"/>
            <a:r>
              <a:rPr lang="zh-CN" altLang="en-US" dirty="0"/>
              <a:t>系统空间和用户空间</a:t>
            </a:r>
          </a:p>
          <a:p>
            <a:r>
              <a:rPr lang="zh-CN" altLang="en-US" dirty="0">
                <a:solidFill>
                  <a:schemeClr val="accent2"/>
                </a:solidFill>
              </a:rPr>
              <a:t>进程和程序的数量对应关系？</a:t>
            </a:r>
            <a:endParaRPr lang="en-US" altLang="zh-CN" dirty="0">
              <a:solidFill>
                <a:schemeClr val="accent2"/>
              </a:solidFill>
            </a:endParaRPr>
          </a:p>
          <a:p>
            <a:pPr lvl="1"/>
            <a:r>
              <a:rPr lang="en-US" altLang="zh-CN" dirty="0">
                <a:solidFill>
                  <a:schemeClr val="accent2"/>
                </a:solidFill>
              </a:rPr>
              <a:t>1-1</a:t>
            </a:r>
            <a:r>
              <a:rPr lang="zh-CN" altLang="en-US" dirty="0">
                <a:solidFill>
                  <a:schemeClr val="accent2"/>
                </a:solidFill>
              </a:rPr>
              <a:t>；</a:t>
            </a:r>
            <a:r>
              <a:rPr lang="en-US" altLang="zh-CN" dirty="0">
                <a:solidFill>
                  <a:schemeClr val="accent2"/>
                </a:solidFill>
              </a:rPr>
              <a:t>1-n</a:t>
            </a:r>
            <a:r>
              <a:rPr lang="zh-CN" altLang="en-US" dirty="0">
                <a:solidFill>
                  <a:schemeClr val="accent2"/>
                </a:solidFill>
              </a:rPr>
              <a:t>；</a:t>
            </a:r>
            <a:r>
              <a:rPr lang="en-US" altLang="zh-CN" dirty="0">
                <a:solidFill>
                  <a:schemeClr val="accent2"/>
                </a:solidFill>
              </a:rPr>
              <a:t>n-1</a:t>
            </a:r>
            <a:r>
              <a:rPr lang="zh-CN" altLang="en-US" dirty="0">
                <a:solidFill>
                  <a:schemeClr val="accent2"/>
                </a:solidFill>
              </a:rPr>
              <a:t>；</a:t>
            </a:r>
            <a:r>
              <a:rPr lang="en-US" altLang="zh-CN" dirty="0">
                <a:solidFill>
                  <a:schemeClr val="accent2"/>
                </a:solidFill>
              </a:rPr>
              <a:t>n-n</a:t>
            </a:r>
            <a:r>
              <a:rPr lang="zh-CN" altLang="en-US" dirty="0">
                <a:solidFill>
                  <a:schemeClr val="accent2"/>
                </a:solidFill>
              </a:rPr>
              <a:t>？</a:t>
            </a:r>
          </a:p>
          <a:p>
            <a:endParaRPr lang="en-US" altLang="zh-CN" dirty="0"/>
          </a:p>
        </p:txBody>
      </p:sp>
      <p:sp>
        <p:nvSpPr>
          <p:cNvPr id="2" name="日期占位符 1"/>
          <p:cNvSpPr>
            <a:spLocks noGrp="1"/>
          </p:cNvSpPr>
          <p:nvPr>
            <p:ph type="dt" sz="half" idx="10"/>
          </p:nvPr>
        </p:nvSpPr>
        <p:spPr/>
        <p:txBody>
          <a:bodyPr/>
          <a:lstStyle/>
          <a:p>
            <a:fld id="{EE83EAC5-198E-4DB8-A9C8-E9DE5CFAE387}" type="datetime1">
              <a:rPr lang="en-US" altLang="zh-CN" smtClean="0"/>
              <a:t>12/28/2019</a:t>
            </a:fld>
            <a:endParaRPr lang="zh-CN" altLang="en-US"/>
          </a:p>
        </p:txBody>
      </p:sp>
      <p:sp>
        <p:nvSpPr>
          <p:cNvPr id="3" name="页脚占位符 2"/>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p>
        </p:txBody>
      </p:sp>
      <p:sp>
        <p:nvSpPr>
          <p:cNvPr id="4" name="灯片编号占位符 3"/>
          <p:cNvSpPr>
            <a:spLocks noGrp="1"/>
          </p:cNvSpPr>
          <p:nvPr>
            <p:ph type="sldNum" sz="quarter" idx="12"/>
          </p:nvPr>
        </p:nvSpPr>
        <p:spPr/>
        <p:txBody>
          <a:bodyPr/>
          <a:lstStyle/>
          <a:p>
            <a:fld id="{B09550E6-D85C-43A8-841D-66A200A3DB30}" type="slidenum">
              <a:rPr lang="zh-CN" altLang="en-US" smtClean="0"/>
              <a:t>49</a:t>
            </a:fld>
            <a:endParaRPr lang="zh-CN" altLang="en-US"/>
          </a:p>
        </p:txBody>
      </p:sp>
    </p:spTree>
    <p:extLst>
      <p:ext uri="{BB962C8B-B14F-4D97-AF65-F5344CB8AC3E}">
        <p14:creationId xmlns:p14="http://schemas.microsoft.com/office/powerpoint/2010/main" val="3190989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64227">
                                            <p:txEl>
                                              <p:pRg st="1" end="1"/>
                                            </p:txEl>
                                          </p:spTgt>
                                        </p:tgtEl>
                                        <p:attrNameLst>
                                          <p:attrName>style.visibility</p:attrName>
                                        </p:attrNameLst>
                                      </p:cBhvr>
                                      <p:to>
                                        <p:strVal val="visible"/>
                                      </p:to>
                                    </p:set>
                                    <p:animEffect transition="in" filter="fade">
                                      <p:cBhvr>
                                        <p:cTn id="7" dur="500"/>
                                        <p:tgtEl>
                                          <p:spTgt spid="564227">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64227">
                                            <p:txEl>
                                              <p:pRg st="2" end="2"/>
                                            </p:txEl>
                                          </p:spTgt>
                                        </p:tgtEl>
                                        <p:attrNameLst>
                                          <p:attrName>style.visibility</p:attrName>
                                        </p:attrNameLst>
                                      </p:cBhvr>
                                      <p:to>
                                        <p:strVal val="visible"/>
                                      </p:to>
                                    </p:set>
                                    <p:animEffect transition="in" filter="fade">
                                      <p:cBhvr>
                                        <p:cTn id="10" dur="500"/>
                                        <p:tgtEl>
                                          <p:spTgt spid="564227">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64227">
                                            <p:txEl>
                                              <p:pRg st="3" end="3"/>
                                            </p:txEl>
                                          </p:spTgt>
                                        </p:tgtEl>
                                        <p:attrNameLst>
                                          <p:attrName>style.visibility</p:attrName>
                                        </p:attrNameLst>
                                      </p:cBhvr>
                                      <p:to>
                                        <p:strVal val="visible"/>
                                      </p:to>
                                    </p:set>
                                    <p:animEffect transition="in" filter="fade">
                                      <p:cBhvr>
                                        <p:cTn id="15" dur="500"/>
                                        <p:tgtEl>
                                          <p:spTgt spid="564227">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564227">
                                            <p:txEl>
                                              <p:pRg st="4" end="4"/>
                                            </p:txEl>
                                          </p:spTgt>
                                        </p:tgtEl>
                                        <p:attrNameLst>
                                          <p:attrName>style.visibility</p:attrName>
                                        </p:attrNameLst>
                                      </p:cBhvr>
                                      <p:to>
                                        <p:strVal val="visible"/>
                                      </p:to>
                                    </p:set>
                                    <p:animEffect transition="in" filter="fade">
                                      <p:cBhvr>
                                        <p:cTn id="20" dur="500"/>
                                        <p:tgtEl>
                                          <p:spTgt spid="56422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lstStyle/>
          <a:p>
            <a:r>
              <a:rPr lang="zh-CN" altLang="en-US"/>
              <a:t>程序的并发执行</a:t>
            </a:r>
            <a:r>
              <a:rPr lang="en-US" altLang="zh-CN"/>
              <a:t>(2)</a:t>
            </a:r>
          </a:p>
        </p:txBody>
      </p:sp>
      <p:sp>
        <p:nvSpPr>
          <p:cNvPr id="38915" name="Rectangle 3"/>
          <p:cNvSpPr>
            <a:spLocks noGrp="1" noChangeArrowheads="1"/>
          </p:cNvSpPr>
          <p:nvPr>
            <p:ph idx="1"/>
          </p:nvPr>
        </p:nvSpPr>
        <p:spPr/>
        <p:txBody>
          <a:bodyPr>
            <a:normAutofit/>
          </a:bodyPr>
          <a:lstStyle/>
          <a:p>
            <a:r>
              <a:rPr lang="zh-CN" altLang="en-US" dirty="0"/>
              <a:t>特征</a:t>
            </a:r>
          </a:p>
          <a:p>
            <a:pPr lvl="1"/>
            <a:r>
              <a:rPr lang="zh-CN" altLang="en-US" dirty="0"/>
              <a:t>间断性</a:t>
            </a:r>
          </a:p>
          <a:p>
            <a:pPr lvl="1"/>
            <a:r>
              <a:rPr lang="zh-CN" altLang="en-US" dirty="0"/>
              <a:t>失去封闭性：主要由共享资源引起</a:t>
            </a:r>
          </a:p>
          <a:p>
            <a:pPr lvl="1"/>
            <a:r>
              <a:rPr lang="zh-CN" altLang="en-US" dirty="0"/>
              <a:t>不可再现性：设</a:t>
            </a:r>
            <a:r>
              <a:rPr lang="en-US" altLang="zh-CN" dirty="0"/>
              <a:t>N</a:t>
            </a:r>
            <a:r>
              <a:rPr lang="zh-CN" altLang="en-US" dirty="0"/>
              <a:t>的初值为</a:t>
            </a:r>
            <a:r>
              <a:rPr lang="en-US" altLang="zh-CN" dirty="0"/>
              <a:t>n</a:t>
            </a:r>
            <a:r>
              <a:rPr lang="zh-CN" altLang="en-US" dirty="0"/>
              <a:t>。</a:t>
            </a:r>
          </a:p>
          <a:p>
            <a:pPr lvl="1"/>
            <a:r>
              <a:rPr lang="zh-CN" altLang="en-US" dirty="0"/>
              <a:t>程序</a:t>
            </a:r>
            <a:r>
              <a:rPr lang="en-US" altLang="zh-CN" dirty="0"/>
              <a:t>A</a:t>
            </a:r>
            <a:r>
              <a:rPr lang="zh-CN" altLang="en-US" dirty="0"/>
              <a:t>和</a:t>
            </a:r>
            <a:r>
              <a:rPr lang="en-US" altLang="zh-CN" dirty="0"/>
              <a:t>B</a:t>
            </a:r>
            <a:r>
              <a:rPr lang="zh-CN" altLang="en-US" dirty="0"/>
              <a:t>，共享变量</a:t>
            </a:r>
            <a:r>
              <a:rPr lang="en-US" altLang="zh-CN" dirty="0"/>
              <a:t>N</a:t>
            </a:r>
            <a:r>
              <a:rPr lang="zh-CN" altLang="en-US" dirty="0"/>
              <a:t>（初值 </a:t>
            </a:r>
            <a:r>
              <a:rPr lang="en-US" altLang="zh-CN" dirty="0"/>
              <a:t>n</a:t>
            </a:r>
            <a:r>
              <a:rPr lang="zh-CN" altLang="en-US" dirty="0"/>
              <a:t>）</a:t>
            </a:r>
            <a:endParaRPr lang="en-US" altLang="zh-CN" dirty="0"/>
          </a:p>
        </p:txBody>
      </p:sp>
      <p:sp>
        <p:nvSpPr>
          <p:cNvPr id="2" name="日期占位符 1"/>
          <p:cNvSpPr>
            <a:spLocks noGrp="1"/>
          </p:cNvSpPr>
          <p:nvPr>
            <p:ph type="dt" sz="half" idx="10"/>
          </p:nvPr>
        </p:nvSpPr>
        <p:spPr/>
        <p:txBody>
          <a:bodyPr/>
          <a:lstStyle/>
          <a:p>
            <a:fld id="{923DE045-9DDD-4285-AF29-6F440DA82683}" type="datetime1">
              <a:rPr lang="en-US" altLang="zh-CN" smtClean="0"/>
              <a:t>12/28/2019</a:t>
            </a:fld>
            <a:endParaRPr lang="zh-CN" altLang="en-US"/>
          </a:p>
        </p:txBody>
      </p:sp>
      <p:sp>
        <p:nvSpPr>
          <p:cNvPr id="3" name="页脚占位符 2"/>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p>
        </p:txBody>
      </p:sp>
      <p:sp>
        <p:nvSpPr>
          <p:cNvPr id="4" name="灯片编号占位符 3"/>
          <p:cNvSpPr>
            <a:spLocks noGrp="1"/>
          </p:cNvSpPr>
          <p:nvPr>
            <p:ph type="sldNum" sz="quarter" idx="12"/>
          </p:nvPr>
        </p:nvSpPr>
        <p:spPr/>
        <p:txBody>
          <a:bodyPr/>
          <a:lstStyle/>
          <a:p>
            <a:fld id="{B09550E6-D85C-43A8-841D-66A200A3DB30}" type="slidenum">
              <a:rPr lang="zh-CN" altLang="en-US" smtClean="0"/>
              <a:t>5</a:t>
            </a:fld>
            <a:endParaRPr lang="zh-CN" altLang="en-US"/>
          </a:p>
        </p:txBody>
      </p:sp>
      <p:sp>
        <p:nvSpPr>
          <p:cNvPr id="6" name="文本框 5"/>
          <p:cNvSpPr txBox="1"/>
          <p:nvPr/>
        </p:nvSpPr>
        <p:spPr>
          <a:xfrm>
            <a:off x="1670407" y="5512747"/>
            <a:ext cx="1453793" cy="369332"/>
          </a:xfrm>
          <a:prstGeom prst="rect">
            <a:avLst/>
          </a:prstGeom>
        </p:spPr>
        <p:style>
          <a:lnRef idx="2">
            <a:schemeClr val="accent4"/>
          </a:lnRef>
          <a:fillRef idx="1">
            <a:schemeClr val="lt1"/>
          </a:fillRef>
          <a:effectRef idx="0">
            <a:schemeClr val="accent4"/>
          </a:effectRef>
          <a:fontRef idx="minor">
            <a:schemeClr val="dk1"/>
          </a:fontRef>
        </p:style>
        <p:txBody>
          <a:bodyPr wrap="none" rtlCol="0">
            <a:spAutoFit/>
          </a:bodyPr>
          <a:lstStyle/>
          <a:p>
            <a:r>
              <a:rPr kumimoji="1" lang="en-US" altLang="zh-CN" dirty="0">
                <a:latin typeface="Consolas"/>
                <a:cs typeface="Consolas"/>
              </a:rPr>
              <a:t>N := N + 1</a:t>
            </a:r>
            <a:endParaRPr kumimoji="1" lang="zh-CN" altLang="en-US" dirty="0">
              <a:latin typeface="Consolas"/>
              <a:cs typeface="Consolas"/>
            </a:endParaRPr>
          </a:p>
        </p:txBody>
      </p:sp>
      <p:sp>
        <p:nvSpPr>
          <p:cNvPr id="7" name="文本框 6"/>
          <p:cNvSpPr txBox="1"/>
          <p:nvPr/>
        </p:nvSpPr>
        <p:spPr>
          <a:xfrm>
            <a:off x="1127607" y="5143415"/>
            <a:ext cx="369888" cy="400110"/>
          </a:xfrm>
          <a:prstGeom prst="rect">
            <a:avLst/>
          </a:prstGeom>
          <a:noFill/>
        </p:spPr>
        <p:txBody>
          <a:bodyPr wrap="none" rtlCol="0">
            <a:spAutoFit/>
          </a:bodyPr>
          <a:lstStyle/>
          <a:p>
            <a:r>
              <a:rPr kumimoji="1" lang="en-US" altLang="zh-CN" sz="2000" b="1" dirty="0"/>
              <a:t>A</a:t>
            </a:r>
            <a:endParaRPr kumimoji="1" lang="zh-CN" altLang="en-US" sz="2000" b="1" dirty="0"/>
          </a:p>
        </p:txBody>
      </p:sp>
      <p:sp>
        <p:nvSpPr>
          <p:cNvPr id="10" name="文本框 9"/>
          <p:cNvSpPr txBox="1"/>
          <p:nvPr/>
        </p:nvSpPr>
        <p:spPr>
          <a:xfrm>
            <a:off x="4216149" y="5512747"/>
            <a:ext cx="1326881" cy="646331"/>
          </a:xfrm>
          <a:prstGeom prst="rect">
            <a:avLst/>
          </a:prstGeom>
        </p:spPr>
        <p:style>
          <a:lnRef idx="2">
            <a:schemeClr val="accent4"/>
          </a:lnRef>
          <a:fillRef idx="1">
            <a:schemeClr val="lt1"/>
          </a:fillRef>
          <a:effectRef idx="0">
            <a:schemeClr val="accent4"/>
          </a:effectRef>
          <a:fontRef idx="minor">
            <a:schemeClr val="dk1"/>
          </a:fontRef>
        </p:style>
        <p:txBody>
          <a:bodyPr wrap="none" rtlCol="0">
            <a:spAutoFit/>
          </a:bodyPr>
          <a:lstStyle/>
          <a:p>
            <a:r>
              <a:rPr kumimoji="1" lang="en-US" altLang="zh-CN" dirty="0">
                <a:latin typeface="Consolas"/>
                <a:cs typeface="Consolas"/>
              </a:rPr>
              <a:t>print(N);</a:t>
            </a:r>
          </a:p>
          <a:p>
            <a:r>
              <a:rPr kumimoji="1" lang="en-US" altLang="zh-CN" dirty="0">
                <a:latin typeface="Consolas"/>
                <a:cs typeface="Consolas"/>
              </a:rPr>
              <a:t>N := 0;</a:t>
            </a:r>
            <a:endParaRPr kumimoji="1" lang="zh-CN" altLang="en-US" dirty="0">
              <a:latin typeface="Consolas"/>
              <a:cs typeface="Consolas"/>
            </a:endParaRPr>
          </a:p>
        </p:txBody>
      </p:sp>
      <p:sp>
        <p:nvSpPr>
          <p:cNvPr id="11" name="文本框 10"/>
          <p:cNvSpPr txBox="1"/>
          <p:nvPr/>
        </p:nvSpPr>
        <p:spPr>
          <a:xfrm>
            <a:off x="3782062" y="5143415"/>
            <a:ext cx="369888" cy="400110"/>
          </a:xfrm>
          <a:prstGeom prst="rect">
            <a:avLst/>
          </a:prstGeom>
          <a:noFill/>
        </p:spPr>
        <p:txBody>
          <a:bodyPr wrap="none" rtlCol="0">
            <a:spAutoFit/>
          </a:bodyPr>
          <a:lstStyle/>
          <a:p>
            <a:r>
              <a:rPr kumimoji="1" lang="en-US" altLang="zh-CN" sz="2000" b="1" dirty="0"/>
              <a:t>B</a:t>
            </a:r>
            <a:endParaRPr kumimoji="1" lang="zh-CN" altLang="en-US" sz="2000" b="1" dirty="0"/>
          </a:p>
        </p:txBody>
      </p:sp>
    </p:spTree>
    <p:extLst>
      <p:ext uri="{BB962C8B-B14F-4D97-AF65-F5344CB8AC3E}">
        <p14:creationId xmlns:p14="http://schemas.microsoft.com/office/powerpoint/2010/main" val="352076823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作业</a:t>
            </a:r>
            <a:r>
              <a:rPr lang="en-US" altLang="zh-CN" dirty="0"/>
              <a:t>1</a:t>
            </a:r>
            <a:endParaRPr lang="zh-CN" altLang="en-US" dirty="0"/>
          </a:p>
        </p:txBody>
      </p:sp>
      <p:sp>
        <p:nvSpPr>
          <p:cNvPr id="3" name="内容占位符 2"/>
          <p:cNvSpPr>
            <a:spLocks noGrp="1"/>
          </p:cNvSpPr>
          <p:nvPr>
            <p:ph idx="1"/>
          </p:nvPr>
        </p:nvSpPr>
        <p:spPr/>
        <p:txBody>
          <a:bodyPr/>
          <a:lstStyle/>
          <a:p>
            <a:r>
              <a:rPr lang="en-US" altLang="zh-CN" dirty="0"/>
              <a:t>Linux</a:t>
            </a:r>
            <a:r>
              <a:rPr lang="zh-CN" altLang="en-US" dirty="0"/>
              <a:t>内核有</a:t>
            </a:r>
            <a:r>
              <a:rPr lang="en-US" altLang="zh-CN" dirty="0" err="1"/>
              <a:t>list.h</a:t>
            </a:r>
            <a:r>
              <a:rPr lang="zh-CN" altLang="en-US" dirty="0"/>
              <a:t>，理解其设计原理，体会其设计思想</a:t>
            </a:r>
            <a:endParaRPr lang="en-US" altLang="zh-CN" dirty="0"/>
          </a:p>
          <a:p>
            <a:r>
              <a:rPr lang="zh-CN" altLang="en-US" dirty="0"/>
              <a:t>实现一个简单的进程管理程序。使用 </a:t>
            </a:r>
            <a:r>
              <a:rPr lang="en-US" altLang="zh-CN" dirty="0" err="1"/>
              <a:t>list.h</a:t>
            </a:r>
            <a:r>
              <a:rPr lang="zh-CN" altLang="en-US" dirty="0"/>
              <a:t> 维护不同状态的进程。</a:t>
            </a:r>
          </a:p>
        </p:txBody>
      </p:sp>
      <p:sp>
        <p:nvSpPr>
          <p:cNvPr id="4" name="日期占位符 3"/>
          <p:cNvSpPr>
            <a:spLocks noGrp="1"/>
          </p:cNvSpPr>
          <p:nvPr>
            <p:ph type="dt" sz="half" idx="10"/>
          </p:nvPr>
        </p:nvSpPr>
        <p:spPr/>
        <p:txBody>
          <a:bodyPr/>
          <a:lstStyle/>
          <a:p>
            <a:fld id="{75FA8B9D-F670-49DA-8C1F-19BDEDCA8C4D}" type="datetime1">
              <a:rPr lang="en-US" altLang="zh-CN" smtClean="0"/>
              <a:t>12/28/2019</a:t>
            </a:fld>
            <a:endParaRPr lang="zh-CN" altLang="en-US"/>
          </a:p>
        </p:txBody>
      </p:sp>
      <p:sp>
        <p:nvSpPr>
          <p:cNvPr id="5" name="页脚占位符 4"/>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p>
        </p:txBody>
      </p:sp>
      <p:sp>
        <p:nvSpPr>
          <p:cNvPr id="6" name="灯片编号占位符 5"/>
          <p:cNvSpPr>
            <a:spLocks noGrp="1"/>
          </p:cNvSpPr>
          <p:nvPr>
            <p:ph type="sldNum" sz="quarter" idx="12"/>
          </p:nvPr>
        </p:nvSpPr>
        <p:spPr/>
        <p:txBody>
          <a:bodyPr/>
          <a:lstStyle/>
          <a:p>
            <a:fld id="{B09550E6-D85C-43A8-841D-66A200A3DB30}" type="slidenum">
              <a:rPr lang="zh-CN" altLang="en-US" smtClean="0"/>
              <a:t>50</a:t>
            </a:fld>
            <a:endParaRPr lang="zh-CN" altLang="en-US"/>
          </a:p>
        </p:txBody>
      </p:sp>
    </p:spTree>
    <p:extLst>
      <p:ext uri="{BB962C8B-B14F-4D97-AF65-F5344CB8AC3E}">
        <p14:creationId xmlns:p14="http://schemas.microsoft.com/office/powerpoint/2010/main" val="47539743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双击应用图标</a:t>
            </a:r>
          </a:p>
        </p:txBody>
      </p:sp>
      <p:sp>
        <p:nvSpPr>
          <p:cNvPr id="3" name="内容占位符 2"/>
          <p:cNvSpPr>
            <a:spLocks noGrp="1"/>
          </p:cNvSpPr>
          <p:nvPr>
            <p:ph idx="1"/>
          </p:nvPr>
        </p:nvSpPr>
        <p:spPr/>
        <p:txBody>
          <a:bodyPr/>
          <a:lstStyle/>
          <a:p>
            <a:r>
              <a:rPr kumimoji="1" lang="zh-CN" altLang="en-US" dirty="0"/>
              <a:t>进程：程序运行的实体</a:t>
            </a:r>
            <a:endParaRPr kumimoji="1" lang="en-US" altLang="zh-CN" dirty="0"/>
          </a:p>
          <a:p>
            <a:r>
              <a:rPr kumimoji="1" lang="zh-CN" altLang="en-US" dirty="0"/>
              <a:t>操作系统做了什么？</a:t>
            </a:r>
          </a:p>
        </p:txBody>
      </p:sp>
      <p:sp>
        <p:nvSpPr>
          <p:cNvPr id="4" name="日期占位符 3"/>
          <p:cNvSpPr>
            <a:spLocks noGrp="1"/>
          </p:cNvSpPr>
          <p:nvPr>
            <p:ph type="dt" sz="half" idx="10"/>
          </p:nvPr>
        </p:nvSpPr>
        <p:spPr/>
        <p:txBody>
          <a:bodyPr/>
          <a:lstStyle/>
          <a:p>
            <a:fld id="{10674585-39EC-E84C-8231-73F0D6152227}" type="datetime5">
              <a:t>2019/12/28</a:t>
            </a:fld>
            <a:endParaRPr lang="zh-CN" altLang="en-US"/>
          </a:p>
        </p:txBody>
      </p:sp>
      <p:sp>
        <p:nvSpPr>
          <p:cNvPr id="6" name="幻灯片编号占位符 5"/>
          <p:cNvSpPr>
            <a:spLocks noGrp="1"/>
          </p:cNvSpPr>
          <p:nvPr>
            <p:ph type="sldNum" sz="quarter" idx="12"/>
          </p:nvPr>
        </p:nvSpPr>
        <p:spPr/>
        <p:txBody>
          <a:bodyPr/>
          <a:lstStyle/>
          <a:p>
            <a:fld id="{B09550E6-D85C-43A8-841D-66A200A3DB30}" type="slidenum">
              <a:rPr lang="zh-CN" altLang="en-US" smtClean="0"/>
              <a:t>51</a:t>
            </a:fld>
            <a:endParaRPr lang="zh-CN" altLang="en-US"/>
          </a:p>
        </p:txBody>
      </p:sp>
      <p:pic>
        <p:nvPicPr>
          <p:cNvPr id="8" name="图片 7"/>
          <p:cNvPicPr>
            <a:picLocks noChangeAspect="1"/>
          </p:cNvPicPr>
          <p:nvPr/>
        </p:nvPicPr>
        <p:blipFill>
          <a:blip r:embed="rId3"/>
          <a:stretch>
            <a:fillRect/>
          </a:stretch>
        </p:blipFill>
        <p:spPr>
          <a:xfrm>
            <a:off x="2124813" y="3209142"/>
            <a:ext cx="2027215" cy="2027215"/>
          </a:xfrm>
          <a:prstGeom prst="rect">
            <a:avLst/>
          </a:prstGeom>
        </p:spPr>
      </p:pic>
      <p:pic>
        <p:nvPicPr>
          <p:cNvPr id="9" name="图片 8"/>
          <p:cNvPicPr>
            <a:picLocks noChangeAspect="1"/>
          </p:cNvPicPr>
          <p:nvPr/>
        </p:nvPicPr>
        <p:blipFill>
          <a:blip r:embed="rId4"/>
          <a:stretch>
            <a:fillRect/>
          </a:stretch>
        </p:blipFill>
        <p:spPr>
          <a:xfrm>
            <a:off x="4963056" y="2089150"/>
            <a:ext cx="3884543" cy="42672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861191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p:txBody>
          <a:bodyPr/>
          <a:lstStyle/>
          <a:p>
            <a:r>
              <a:rPr lang="zh-CN" altLang="en-US" dirty="0"/>
              <a:t>进程组织</a:t>
            </a:r>
          </a:p>
        </p:txBody>
      </p:sp>
      <p:sp>
        <p:nvSpPr>
          <p:cNvPr id="3075" name="Rectangle 3"/>
          <p:cNvSpPr>
            <a:spLocks noGrp="1" noChangeArrowheads="1"/>
          </p:cNvSpPr>
          <p:nvPr>
            <p:ph sz="half" idx="1"/>
          </p:nvPr>
        </p:nvSpPr>
        <p:spPr/>
        <p:txBody>
          <a:bodyPr>
            <a:normAutofit/>
          </a:bodyPr>
          <a:lstStyle/>
          <a:p>
            <a:r>
              <a:rPr lang="zh-CN" altLang="en-US" dirty="0"/>
              <a:t>进程树</a:t>
            </a:r>
          </a:p>
          <a:p>
            <a:pPr lvl="1"/>
            <a:r>
              <a:rPr lang="zh-CN" altLang="en-US" dirty="0"/>
              <a:t>描述了进程的家族关系</a:t>
            </a:r>
            <a:endParaRPr lang="en-US" altLang="zh-CN" dirty="0"/>
          </a:p>
          <a:p>
            <a:pPr lvl="1"/>
            <a:r>
              <a:rPr lang="zh-CN" altLang="en-US" dirty="0"/>
              <a:t>子进程可继承父的资源</a:t>
            </a:r>
            <a:endParaRPr lang="en-US" altLang="zh-CN" dirty="0"/>
          </a:p>
          <a:p>
            <a:pPr lvl="1"/>
            <a:r>
              <a:rPr lang="zh-CN" altLang="en-US" dirty="0">
                <a:solidFill>
                  <a:srgbClr val="C00000"/>
                </a:solidFill>
              </a:rPr>
              <a:t>父进程的撤消会撤消全部子进程</a:t>
            </a:r>
            <a:r>
              <a:rPr lang="zh-CN" altLang="en-US" dirty="0"/>
              <a:t>。</a:t>
            </a:r>
            <a:endParaRPr lang="en-US" altLang="zh-CN" dirty="0"/>
          </a:p>
          <a:p>
            <a:pPr lvl="1"/>
            <a:r>
              <a:rPr lang="zh-CN" altLang="en-US" dirty="0" err="1"/>
              <a:t>根进程：</a:t>
            </a:r>
            <a:r>
              <a:rPr lang="en-US" altLang="zh-CN" dirty="0" err="1">
                <a:solidFill>
                  <a:srgbClr val="C00000"/>
                </a:solidFill>
              </a:rPr>
              <a:t>init</a:t>
            </a:r>
            <a:r>
              <a:rPr lang="en-US" altLang="zh-CN" dirty="0"/>
              <a:t>, </a:t>
            </a:r>
            <a:r>
              <a:rPr lang="en-US" altLang="zh-CN" dirty="0" err="1">
                <a:solidFill>
                  <a:srgbClr val="C00000"/>
                </a:solidFill>
              </a:rPr>
              <a:t>launchd</a:t>
            </a:r>
            <a:endParaRPr lang="en-US" altLang="zh-CN" dirty="0">
              <a:solidFill>
                <a:srgbClr val="C00000"/>
              </a:solidFill>
            </a:endParaRPr>
          </a:p>
          <a:p>
            <a:pPr lvl="2"/>
            <a:r>
              <a:rPr lang="en-US" altLang="zh-CN" dirty="0" err="1"/>
              <a:t>pid</a:t>
            </a:r>
            <a:r>
              <a:rPr lang="en-US" altLang="zh-CN" dirty="0"/>
              <a:t> = 1</a:t>
            </a:r>
          </a:p>
          <a:p>
            <a:pPr lvl="1"/>
            <a:r>
              <a:rPr lang="zh-CN" altLang="en-US" dirty="0"/>
              <a:t>孤儿</a:t>
            </a:r>
            <a:r>
              <a:rPr lang="zh-CN" altLang="en-US"/>
              <a:t>进程的托管</a:t>
            </a:r>
            <a:endParaRPr lang="zh-CN" altLang="en-US" dirty="0"/>
          </a:p>
        </p:txBody>
      </p:sp>
      <p:sp>
        <p:nvSpPr>
          <p:cNvPr id="2" name="日期占位符 1"/>
          <p:cNvSpPr>
            <a:spLocks noGrp="1"/>
          </p:cNvSpPr>
          <p:nvPr>
            <p:ph type="dt" sz="half" idx="10"/>
          </p:nvPr>
        </p:nvSpPr>
        <p:spPr/>
        <p:txBody>
          <a:bodyPr/>
          <a:lstStyle/>
          <a:p>
            <a:fld id="{E4DFD176-3FBA-4141-BE4C-C359804A0A39}" type="datetime5">
              <a:t>2019/12/28</a:t>
            </a:fld>
            <a:endParaRPr lang="zh-CN" altLang="en-US"/>
          </a:p>
        </p:txBody>
      </p:sp>
      <p:sp>
        <p:nvSpPr>
          <p:cNvPr id="4" name="灯片编号占位符 3"/>
          <p:cNvSpPr>
            <a:spLocks noGrp="1"/>
          </p:cNvSpPr>
          <p:nvPr>
            <p:ph type="sldNum" sz="quarter" idx="12"/>
          </p:nvPr>
        </p:nvSpPr>
        <p:spPr/>
        <p:txBody>
          <a:bodyPr/>
          <a:lstStyle/>
          <a:p>
            <a:fld id="{B09550E6-D85C-43A8-841D-66A200A3DB30}" type="slidenum">
              <a:rPr lang="zh-CN" altLang="en-US" smtClean="0"/>
              <a:t>52</a:t>
            </a:fld>
            <a:endParaRPr lang="zh-CN" altLang="en-US"/>
          </a:p>
        </p:txBody>
      </p:sp>
      <p:graphicFrame>
        <p:nvGraphicFramePr>
          <p:cNvPr id="8" name="对象 7"/>
          <p:cNvGraphicFramePr>
            <a:graphicFrameLocks noChangeAspect="1"/>
          </p:cNvGraphicFramePr>
          <p:nvPr/>
        </p:nvGraphicFramePr>
        <p:xfrm>
          <a:off x="3431451" y="1705972"/>
          <a:ext cx="5712549" cy="3854876"/>
        </p:xfrm>
        <a:graphic>
          <a:graphicData uri="http://schemas.openxmlformats.org/presentationml/2006/ole">
            <mc:AlternateContent xmlns:mc="http://schemas.openxmlformats.org/markup-compatibility/2006">
              <mc:Choice xmlns:v="urn:schemas-microsoft-com:vml" Requires="v">
                <p:oleObj spid="_x0000_s1100" name="VISIO" r:id="rId4" imgW="2339340" imgH="1577340" progId="Visio.Drawing.11">
                  <p:embed/>
                </p:oleObj>
              </mc:Choice>
              <mc:Fallback>
                <p:oleObj name="VISIO" r:id="rId4" imgW="2339340" imgH="1577340" progId="Visio.Drawing.1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31451" y="1705972"/>
                        <a:ext cx="5712549" cy="3854876"/>
                      </a:xfrm>
                      <a:prstGeom prst="rect">
                        <a:avLst/>
                      </a:prstGeom>
                      <a:noFill/>
                      <a:ln>
                        <a:noFill/>
                      </a:ln>
                      <a:effectLst/>
                    </p:spPr>
                  </p:pic>
                </p:oleObj>
              </mc:Fallback>
            </mc:AlternateContent>
          </a:graphicData>
        </a:graphic>
      </p:graphicFrame>
      <p:sp>
        <p:nvSpPr>
          <p:cNvPr id="3" name="矩形 2"/>
          <p:cNvSpPr/>
          <p:nvPr/>
        </p:nvSpPr>
        <p:spPr>
          <a:xfrm>
            <a:off x="5772150" y="4271963"/>
            <a:ext cx="471488" cy="7715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6" name="直线连接符 5"/>
          <p:cNvCxnSpPr/>
          <p:nvPr/>
        </p:nvCxnSpPr>
        <p:spPr>
          <a:xfrm flipH="1">
            <a:off x="6243638" y="2214563"/>
            <a:ext cx="185737" cy="2828925"/>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
        <p:nvSpPr>
          <p:cNvPr id="7" name="乘 6"/>
          <p:cNvSpPr/>
          <p:nvPr/>
        </p:nvSpPr>
        <p:spPr>
          <a:xfrm>
            <a:off x="5486401" y="3787262"/>
            <a:ext cx="538841" cy="517360"/>
          </a:xfrm>
          <a:prstGeom prst="mathMultiply">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335157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5">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75">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75">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wipe(down)">
                                      <p:cBhvr>
                                        <p:cTn id="2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a:extLst>
              <a:ext uri="{FF2B5EF4-FFF2-40B4-BE49-F238E27FC236}">
                <a16:creationId xmlns:a16="http://schemas.microsoft.com/office/drawing/2014/main" id="{929896F5-34B7-EE4E-9E9C-EEBAF3C39809}"/>
              </a:ext>
            </a:extLst>
          </p:cNvPr>
          <p:cNvSpPr>
            <a:spLocks noGrp="1"/>
          </p:cNvSpPr>
          <p:nvPr>
            <p:ph type="title"/>
          </p:nvPr>
        </p:nvSpPr>
        <p:spPr/>
        <p:txBody>
          <a:bodyPr/>
          <a:lstStyle/>
          <a:p>
            <a:r>
              <a:rPr kumimoji="1" lang="en-US" altLang="zh-CN" dirty="0"/>
              <a:t>Linux</a:t>
            </a:r>
            <a:endParaRPr kumimoji="1" lang="zh-CN" altLang="en-US" dirty="0"/>
          </a:p>
        </p:txBody>
      </p:sp>
      <p:sp>
        <p:nvSpPr>
          <p:cNvPr id="5" name="日期占位符 4">
            <a:extLst>
              <a:ext uri="{FF2B5EF4-FFF2-40B4-BE49-F238E27FC236}">
                <a16:creationId xmlns:a16="http://schemas.microsoft.com/office/drawing/2014/main" id="{1E52CFCB-797C-B34B-A893-27A681836220}"/>
              </a:ext>
            </a:extLst>
          </p:cNvPr>
          <p:cNvSpPr>
            <a:spLocks noGrp="1"/>
          </p:cNvSpPr>
          <p:nvPr>
            <p:ph type="dt" sz="half" idx="10"/>
          </p:nvPr>
        </p:nvSpPr>
        <p:spPr/>
        <p:txBody>
          <a:bodyPr/>
          <a:lstStyle/>
          <a:p>
            <a:fld id="{C29ABEED-7F79-45CA-A4A9-34441943D894}" type="datetime1">
              <a:rPr lang="en-US" altLang="zh-CN" smtClean="0"/>
              <a:t>12/28/2019</a:t>
            </a:fld>
            <a:endParaRPr lang="zh-CN" altLang="en-US"/>
          </a:p>
        </p:txBody>
      </p:sp>
      <p:sp>
        <p:nvSpPr>
          <p:cNvPr id="6" name="页脚占位符 5">
            <a:extLst>
              <a:ext uri="{FF2B5EF4-FFF2-40B4-BE49-F238E27FC236}">
                <a16:creationId xmlns:a16="http://schemas.microsoft.com/office/drawing/2014/main" id="{DAD9C177-256A-1944-8FDC-FAF02FC9A932}"/>
              </a:ext>
            </a:extLst>
          </p:cNvPr>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p>
        </p:txBody>
      </p:sp>
      <p:sp>
        <p:nvSpPr>
          <p:cNvPr id="7" name="灯片编号占位符 6">
            <a:extLst>
              <a:ext uri="{FF2B5EF4-FFF2-40B4-BE49-F238E27FC236}">
                <a16:creationId xmlns:a16="http://schemas.microsoft.com/office/drawing/2014/main" id="{B8C1B68D-67AB-AD4D-9A80-A52ADCB792DD}"/>
              </a:ext>
            </a:extLst>
          </p:cNvPr>
          <p:cNvSpPr>
            <a:spLocks noGrp="1"/>
          </p:cNvSpPr>
          <p:nvPr>
            <p:ph type="sldNum" sz="quarter" idx="12"/>
          </p:nvPr>
        </p:nvSpPr>
        <p:spPr/>
        <p:txBody>
          <a:bodyPr/>
          <a:lstStyle/>
          <a:p>
            <a:fld id="{B09550E6-D85C-43A8-841D-66A200A3DB30}" type="slidenum">
              <a:rPr lang="zh-CN" altLang="en-US" smtClean="0"/>
              <a:t>53</a:t>
            </a:fld>
            <a:endParaRPr lang="zh-CN" altLang="en-US"/>
          </a:p>
        </p:txBody>
      </p:sp>
      <p:pic>
        <p:nvPicPr>
          <p:cNvPr id="9" name="图片 8">
            <a:extLst>
              <a:ext uri="{FF2B5EF4-FFF2-40B4-BE49-F238E27FC236}">
                <a16:creationId xmlns:a16="http://schemas.microsoft.com/office/drawing/2014/main" id="{2D54832D-994B-2F45-837A-11A7F3C15C36}"/>
              </a:ext>
            </a:extLst>
          </p:cNvPr>
          <p:cNvPicPr>
            <a:picLocks noChangeAspect="1"/>
          </p:cNvPicPr>
          <p:nvPr/>
        </p:nvPicPr>
        <p:blipFill>
          <a:blip r:embed="rId2"/>
          <a:stretch>
            <a:fillRect/>
          </a:stretch>
        </p:blipFill>
        <p:spPr>
          <a:xfrm>
            <a:off x="0" y="1254800"/>
            <a:ext cx="9144000" cy="5466675"/>
          </a:xfrm>
          <a:prstGeom prst="rect">
            <a:avLst/>
          </a:prstGeom>
        </p:spPr>
      </p:pic>
    </p:spTree>
    <p:extLst>
      <p:ext uri="{BB962C8B-B14F-4D97-AF65-F5344CB8AC3E}">
        <p14:creationId xmlns:p14="http://schemas.microsoft.com/office/powerpoint/2010/main" val="297800976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p:txBody>
          <a:bodyPr/>
          <a:lstStyle/>
          <a:p>
            <a:r>
              <a:rPr kumimoji="1" lang="zh-CN" altLang="en-US" dirty="0"/>
              <a:t>例子：</a:t>
            </a:r>
            <a:r>
              <a:rPr kumimoji="1" lang="en-US" altLang="zh-CN" dirty="0"/>
              <a:t>mac </a:t>
            </a:r>
            <a:r>
              <a:rPr kumimoji="1" lang="en-US" altLang="zh-CN" dirty="0" err="1"/>
              <a:t>os</a:t>
            </a:r>
            <a:r>
              <a:rPr kumimoji="1" lang="en-US" altLang="zh-CN" dirty="0"/>
              <a:t> x</a:t>
            </a:r>
            <a:endParaRPr kumimoji="1" lang="zh-CN" altLang="en-US" dirty="0"/>
          </a:p>
        </p:txBody>
      </p:sp>
      <p:sp>
        <p:nvSpPr>
          <p:cNvPr id="5" name="日期占位符 4"/>
          <p:cNvSpPr>
            <a:spLocks noGrp="1"/>
          </p:cNvSpPr>
          <p:nvPr>
            <p:ph type="dt" sz="half" idx="10"/>
          </p:nvPr>
        </p:nvSpPr>
        <p:spPr/>
        <p:txBody>
          <a:bodyPr/>
          <a:lstStyle/>
          <a:p>
            <a:fld id="{1836BC32-7605-E24C-8B38-287C34F59F93}" type="datetime5">
              <a:t>2019/12/28</a:t>
            </a:fld>
            <a:endParaRPr lang="zh-CN" altLang="en-US"/>
          </a:p>
        </p:txBody>
      </p:sp>
      <p:sp>
        <p:nvSpPr>
          <p:cNvPr id="7" name="幻灯片编号占位符 6"/>
          <p:cNvSpPr>
            <a:spLocks noGrp="1"/>
          </p:cNvSpPr>
          <p:nvPr>
            <p:ph type="sldNum" sz="quarter" idx="12"/>
          </p:nvPr>
        </p:nvSpPr>
        <p:spPr/>
        <p:txBody>
          <a:bodyPr/>
          <a:lstStyle/>
          <a:p>
            <a:fld id="{B09550E6-D85C-43A8-841D-66A200A3DB30}" type="slidenum">
              <a:rPr lang="zh-CN" altLang="en-US" smtClean="0"/>
              <a:t>54</a:t>
            </a:fld>
            <a:endParaRPr lang="zh-CN" altLang="en-US"/>
          </a:p>
        </p:txBody>
      </p:sp>
      <p:pic>
        <p:nvPicPr>
          <p:cNvPr id="9" name="图片 8"/>
          <p:cNvPicPr>
            <a:picLocks noChangeAspect="1"/>
          </p:cNvPicPr>
          <p:nvPr/>
        </p:nvPicPr>
        <p:blipFill rotWithShape="1">
          <a:blip r:embed="rId2"/>
          <a:srcRect t="7968"/>
          <a:stretch/>
        </p:blipFill>
        <p:spPr>
          <a:xfrm>
            <a:off x="-12700" y="952500"/>
            <a:ext cx="9144000" cy="5921375"/>
          </a:xfrm>
          <a:prstGeom prst="rect">
            <a:avLst/>
          </a:prstGeom>
        </p:spPr>
      </p:pic>
      <p:sp>
        <p:nvSpPr>
          <p:cNvPr id="10" name="圆角矩形 9"/>
          <p:cNvSpPr/>
          <p:nvPr/>
        </p:nvSpPr>
        <p:spPr>
          <a:xfrm>
            <a:off x="0" y="2428421"/>
            <a:ext cx="9042400" cy="240029"/>
          </a:xfrm>
          <a:prstGeom prst="roundRect">
            <a:avLst>
              <a:gd name="adj" fmla="val 4442"/>
            </a:avLst>
          </a:prstGeom>
          <a:noFill/>
          <a:ln w="5715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440817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p:txBody>
          <a:bodyPr/>
          <a:lstStyle/>
          <a:p>
            <a:r>
              <a:rPr kumimoji="1" lang="zh-CN" altLang="en-US" dirty="0"/>
              <a:t>例子：</a:t>
            </a:r>
            <a:r>
              <a:rPr kumimoji="1" lang="en-US" altLang="zh-CN" dirty="0"/>
              <a:t>mac </a:t>
            </a:r>
            <a:r>
              <a:rPr kumimoji="1" lang="en-US" altLang="zh-CN" dirty="0" err="1"/>
              <a:t>os</a:t>
            </a:r>
            <a:r>
              <a:rPr kumimoji="1" lang="en-US" altLang="zh-CN" dirty="0"/>
              <a:t> x</a:t>
            </a:r>
            <a:endParaRPr kumimoji="1" lang="zh-CN" altLang="en-US" dirty="0"/>
          </a:p>
        </p:txBody>
      </p:sp>
      <p:sp>
        <p:nvSpPr>
          <p:cNvPr id="5" name="日期占位符 4"/>
          <p:cNvSpPr>
            <a:spLocks noGrp="1"/>
          </p:cNvSpPr>
          <p:nvPr>
            <p:ph type="dt" sz="half" idx="10"/>
          </p:nvPr>
        </p:nvSpPr>
        <p:spPr/>
        <p:txBody>
          <a:bodyPr/>
          <a:lstStyle/>
          <a:p>
            <a:fld id="{DDE34079-136D-4E4A-B9D9-B59AA4CBCDEA}" type="datetime5">
              <a:t>2019/12/28</a:t>
            </a:fld>
            <a:endParaRPr lang="zh-CN" altLang="en-US"/>
          </a:p>
        </p:txBody>
      </p:sp>
      <p:sp>
        <p:nvSpPr>
          <p:cNvPr id="7" name="幻灯片编号占位符 6"/>
          <p:cNvSpPr>
            <a:spLocks noGrp="1"/>
          </p:cNvSpPr>
          <p:nvPr>
            <p:ph type="sldNum" sz="quarter" idx="12"/>
          </p:nvPr>
        </p:nvSpPr>
        <p:spPr/>
        <p:txBody>
          <a:bodyPr/>
          <a:lstStyle/>
          <a:p>
            <a:fld id="{B09550E6-D85C-43A8-841D-66A200A3DB30}" type="slidenum">
              <a:rPr lang="zh-CN" altLang="en-US" smtClean="0"/>
              <a:t>55</a:t>
            </a:fld>
            <a:endParaRPr lang="zh-CN" altLang="en-US"/>
          </a:p>
        </p:txBody>
      </p:sp>
      <p:pic>
        <p:nvPicPr>
          <p:cNvPr id="9" name="图片 8" descr="1__sudo.png"/>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0" y="2182980"/>
            <a:ext cx="9144000" cy="2974640"/>
          </a:xfrm>
          <a:prstGeom prst="rect">
            <a:avLst/>
          </a:prstGeom>
        </p:spPr>
      </p:pic>
      <p:sp>
        <p:nvSpPr>
          <p:cNvPr id="6" name="圆角矩形 5"/>
          <p:cNvSpPr/>
          <p:nvPr/>
        </p:nvSpPr>
        <p:spPr>
          <a:xfrm>
            <a:off x="4718957" y="3837213"/>
            <a:ext cx="3967844" cy="1320407"/>
          </a:xfrm>
          <a:prstGeom prst="roundRect">
            <a:avLst>
              <a:gd name="adj" fmla="val 4442"/>
            </a:avLst>
          </a:prstGeom>
          <a:noFill/>
          <a:ln w="5715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789614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进程的创建</a:t>
            </a:r>
          </a:p>
        </p:txBody>
      </p:sp>
      <p:graphicFrame>
        <p:nvGraphicFramePr>
          <p:cNvPr id="7" name="内容占位符 6"/>
          <p:cNvGraphicFramePr>
            <a:graphicFrameLocks noGrp="1"/>
          </p:cNvGraphicFramePr>
          <p:nvPr>
            <p:ph idx="1"/>
          </p:nvPr>
        </p:nvGraphicFramePr>
        <p:xfrm>
          <a:off x="1019908" y="1849453"/>
          <a:ext cx="7034851" cy="38732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日期占位符 3"/>
          <p:cNvSpPr>
            <a:spLocks noGrp="1"/>
          </p:cNvSpPr>
          <p:nvPr>
            <p:ph type="dt" sz="half" idx="10"/>
          </p:nvPr>
        </p:nvSpPr>
        <p:spPr/>
        <p:txBody>
          <a:bodyPr/>
          <a:lstStyle/>
          <a:p>
            <a:fld id="{45AFCAAF-A7CD-AA46-87F5-82C95A362E54}" type="datetime5">
              <a:t>2019/12/28</a:t>
            </a:fld>
            <a:endParaRPr lang="zh-CN" altLang="en-US"/>
          </a:p>
        </p:txBody>
      </p:sp>
      <p:sp>
        <p:nvSpPr>
          <p:cNvPr id="6" name="灯片编号占位符 5"/>
          <p:cNvSpPr>
            <a:spLocks noGrp="1"/>
          </p:cNvSpPr>
          <p:nvPr>
            <p:ph type="sldNum" sz="quarter" idx="12"/>
          </p:nvPr>
        </p:nvSpPr>
        <p:spPr/>
        <p:txBody>
          <a:bodyPr/>
          <a:lstStyle/>
          <a:p>
            <a:fld id="{B09550E6-D85C-43A8-841D-66A200A3DB30}" type="slidenum">
              <a:rPr lang="zh-CN" altLang="en-US" smtClean="0"/>
              <a:t>56</a:t>
            </a:fld>
            <a:endParaRPr lang="zh-CN" altLang="en-US"/>
          </a:p>
        </p:txBody>
      </p:sp>
    </p:spTree>
    <p:extLst>
      <p:ext uri="{BB962C8B-B14F-4D97-AF65-F5344CB8AC3E}">
        <p14:creationId xmlns:p14="http://schemas.microsoft.com/office/powerpoint/2010/main" val="175200135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r>
              <a:rPr lang="zh-CN" altLang="en-US" dirty="0"/>
              <a:t>进程的创建</a:t>
            </a:r>
            <a:endParaRPr lang="en-US" altLang="zh-CN" dirty="0"/>
          </a:p>
        </p:txBody>
      </p:sp>
      <p:sp>
        <p:nvSpPr>
          <p:cNvPr id="40963" name="Rectangle 3"/>
          <p:cNvSpPr>
            <a:spLocks noGrp="1" noChangeArrowheads="1"/>
          </p:cNvSpPr>
          <p:nvPr>
            <p:ph idx="1"/>
          </p:nvPr>
        </p:nvSpPr>
        <p:spPr/>
        <p:txBody>
          <a:bodyPr>
            <a:normAutofit fontScale="92500" lnSpcReduction="10000"/>
          </a:bodyPr>
          <a:lstStyle/>
          <a:p>
            <a:r>
              <a:rPr lang="zh-CN" altLang="en-US" dirty="0"/>
              <a:t>进程的创建</a:t>
            </a:r>
          </a:p>
          <a:p>
            <a:pPr lvl="1"/>
            <a:r>
              <a:rPr lang="zh-CN" altLang="en-US" dirty="0"/>
              <a:t>申请空白</a:t>
            </a:r>
            <a:r>
              <a:rPr lang="en-US" altLang="zh-CN" dirty="0"/>
              <a:t>PCB</a:t>
            </a:r>
            <a:r>
              <a:rPr lang="zh-CN" altLang="en-US" dirty="0"/>
              <a:t>（</a:t>
            </a:r>
            <a:r>
              <a:rPr lang="en-US" altLang="zh-CN" dirty="0"/>
              <a:t>process</a:t>
            </a:r>
            <a:r>
              <a:rPr lang="zh-CN" altLang="en-US" dirty="0"/>
              <a:t> </a:t>
            </a:r>
            <a:r>
              <a:rPr lang="en-US" altLang="zh-CN" dirty="0"/>
              <a:t>control</a:t>
            </a:r>
            <a:r>
              <a:rPr lang="zh-CN" altLang="en-US" dirty="0"/>
              <a:t> </a:t>
            </a:r>
            <a:r>
              <a:rPr lang="en-US" altLang="zh-CN" dirty="0"/>
              <a:t>block</a:t>
            </a:r>
            <a:r>
              <a:rPr lang="zh-CN" altLang="en-US" dirty="0"/>
              <a:t>）</a:t>
            </a:r>
          </a:p>
          <a:p>
            <a:pPr lvl="1"/>
            <a:r>
              <a:rPr lang="zh-CN" altLang="en-US" dirty="0"/>
              <a:t>为新进程分配资源（内存、文件等）</a:t>
            </a:r>
          </a:p>
          <a:p>
            <a:pPr lvl="1"/>
            <a:r>
              <a:rPr lang="zh-CN" altLang="en-US" dirty="0"/>
              <a:t>初始化</a:t>
            </a:r>
            <a:r>
              <a:rPr lang="en-US" altLang="zh-CN" dirty="0"/>
              <a:t>PCB</a:t>
            </a:r>
            <a:r>
              <a:rPr lang="zh-CN" altLang="en-US" dirty="0"/>
              <a:t>数据结构</a:t>
            </a:r>
            <a:endParaRPr lang="en-US" altLang="zh-CN" dirty="0"/>
          </a:p>
          <a:p>
            <a:pPr lvl="1"/>
            <a:r>
              <a:rPr lang="zh-CN" altLang="en-US" dirty="0"/>
              <a:t>将新进程插入就绪队列</a:t>
            </a:r>
            <a:endParaRPr lang="en-US" altLang="zh-CN" dirty="0"/>
          </a:p>
          <a:p>
            <a:r>
              <a:rPr lang="zh-CN" altLang="en-US" dirty="0"/>
              <a:t>创建新进程后</a:t>
            </a:r>
          </a:p>
          <a:p>
            <a:pPr lvl="1"/>
            <a:r>
              <a:rPr lang="zh-CN" altLang="en-US" dirty="0"/>
              <a:t>父进程与子进程</a:t>
            </a:r>
            <a:r>
              <a:rPr lang="zh-CN" altLang="en-US" dirty="0">
                <a:solidFill>
                  <a:srgbClr val="C00000"/>
                </a:solidFill>
              </a:rPr>
              <a:t>并发执行</a:t>
            </a:r>
          </a:p>
          <a:p>
            <a:pPr lvl="1"/>
            <a:r>
              <a:rPr lang="zh-CN" altLang="en-US" dirty="0"/>
              <a:t>父进程等待，直到某个或者全部子进程执行完毕。</a:t>
            </a:r>
          </a:p>
          <a:p>
            <a:endParaRPr lang="zh-CN" altLang="en-US" dirty="0"/>
          </a:p>
        </p:txBody>
      </p:sp>
      <p:sp>
        <p:nvSpPr>
          <p:cNvPr id="2" name="日期占位符 1"/>
          <p:cNvSpPr>
            <a:spLocks noGrp="1"/>
          </p:cNvSpPr>
          <p:nvPr>
            <p:ph type="dt" sz="half" idx="10"/>
          </p:nvPr>
        </p:nvSpPr>
        <p:spPr/>
        <p:txBody>
          <a:bodyPr/>
          <a:lstStyle/>
          <a:p>
            <a:fld id="{1233B2FA-FE15-EC45-B15A-80F2E4A3CECA}" type="datetime5">
              <a:t>2019/12/28</a:t>
            </a:fld>
            <a:endParaRPr lang="zh-CN" altLang="en-US"/>
          </a:p>
        </p:txBody>
      </p:sp>
      <p:sp>
        <p:nvSpPr>
          <p:cNvPr id="4" name="灯片编号占位符 3"/>
          <p:cNvSpPr>
            <a:spLocks noGrp="1"/>
          </p:cNvSpPr>
          <p:nvPr>
            <p:ph type="sldNum" sz="quarter" idx="12"/>
          </p:nvPr>
        </p:nvSpPr>
        <p:spPr/>
        <p:txBody>
          <a:bodyPr/>
          <a:lstStyle/>
          <a:p>
            <a:fld id="{B09550E6-D85C-43A8-841D-66A200A3DB30}" type="slidenum">
              <a:rPr lang="zh-CN" altLang="en-US" smtClean="0"/>
              <a:t>57</a:t>
            </a:fld>
            <a:endParaRPr lang="zh-CN" altLang="en-US"/>
          </a:p>
        </p:txBody>
      </p:sp>
    </p:spTree>
    <p:extLst>
      <p:ext uri="{BB962C8B-B14F-4D97-AF65-F5344CB8AC3E}">
        <p14:creationId xmlns:p14="http://schemas.microsoft.com/office/powerpoint/2010/main" val="1147570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96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096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096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82" name="Rectangle 2"/>
          <p:cNvSpPr>
            <a:spLocks noGrp="1" noChangeArrowheads="1"/>
          </p:cNvSpPr>
          <p:nvPr>
            <p:ph type="title"/>
          </p:nvPr>
        </p:nvSpPr>
        <p:spPr/>
        <p:txBody>
          <a:bodyPr>
            <a:normAutofit/>
          </a:bodyPr>
          <a:lstStyle/>
          <a:p>
            <a:r>
              <a:rPr lang="zh-CN" altLang="en-US" dirty="0"/>
              <a:t>进程控制函数</a:t>
            </a:r>
          </a:p>
        </p:txBody>
      </p:sp>
      <p:sp>
        <p:nvSpPr>
          <p:cNvPr id="327683" name="Text Box 3"/>
          <p:cNvSpPr txBox="1">
            <a:spLocks noGrp="1" noChangeArrowheads="1"/>
          </p:cNvSpPr>
          <p:nvPr>
            <p:ph idx="1"/>
          </p:nvPr>
        </p:nvSpPr>
        <p:spPr/>
        <p:txBody>
          <a:bodyPr>
            <a:normAutofit fontScale="85000" lnSpcReduction="20000"/>
          </a:bodyPr>
          <a:lstStyle/>
          <a:p>
            <a:r>
              <a:rPr lang="en-US" altLang="zh-CN" dirty="0"/>
              <a:t>fork(): </a:t>
            </a:r>
            <a:r>
              <a:rPr lang="zh-CN" altLang="en-US" dirty="0"/>
              <a:t>创建一个新进程</a:t>
            </a:r>
          </a:p>
          <a:p>
            <a:r>
              <a:rPr lang="en-US" altLang="zh-CN" dirty="0"/>
              <a:t>exec(): </a:t>
            </a:r>
            <a:r>
              <a:rPr lang="zh-CN" altLang="en-US" dirty="0"/>
              <a:t>执行一个可执行程序</a:t>
            </a:r>
          </a:p>
          <a:p>
            <a:r>
              <a:rPr lang="en-US" altLang="zh-CN" dirty="0"/>
              <a:t>exit(): </a:t>
            </a:r>
            <a:r>
              <a:rPr lang="zh-CN" altLang="en-US" dirty="0"/>
              <a:t>终止</a:t>
            </a:r>
          </a:p>
          <a:p>
            <a:r>
              <a:rPr lang="en-US" altLang="zh-CN" dirty="0"/>
              <a:t>sleep(): </a:t>
            </a:r>
            <a:r>
              <a:rPr lang="zh-CN" altLang="en-US" dirty="0"/>
              <a:t>暂停一段时间</a:t>
            </a:r>
          </a:p>
          <a:p>
            <a:r>
              <a:rPr lang="en-US" altLang="zh-CN" dirty="0"/>
              <a:t>pause(): </a:t>
            </a:r>
            <a:r>
              <a:rPr lang="zh-CN" altLang="en-US" dirty="0"/>
              <a:t>暂停并等待信号</a:t>
            </a:r>
          </a:p>
          <a:p>
            <a:r>
              <a:rPr lang="en-US" altLang="zh-CN" dirty="0"/>
              <a:t>wait(): </a:t>
            </a:r>
            <a:r>
              <a:rPr lang="zh-CN" altLang="en-US" dirty="0"/>
              <a:t>等待子进程终止</a:t>
            </a:r>
          </a:p>
          <a:p>
            <a:r>
              <a:rPr lang="en-US" altLang="zh-CN" dirty="0"/>
              <a:t>kill(): </a:t>
            </a:r>
            <a:r>
              <a:rPr lang="zh-CN" altLang="en-US" dirty="0"/>
              <a:t>发送信号到某个或一组进程</a:t>
            </a:r>
          </a:p>
          <a:p>
            <a:r>
              <a:rPr lang="en-US" altLang="zh-CN" dirty="0" err="1"/>
              <a:t>ptrace</a:t>
            </a:r>
            <a:r>
              <a:rPr lang="en-US" altLang="zh-CN" dirty="0"/>
              <a:t>(): </a:t>
            </a:r>
            <a:r>
              <a:rPr lang="zh-CN" altLang="en-US" dirty="0"/>
              <a:t>设置执行断点(</a:t>
            </a:r>
            <a:r>
              <a:rPr lang="en-US" altLang="zh-CN" dirty="0"/>
              <a:t>breakpoint)，</a:t>
            </a:r>
            <a:r>
              <a:rPr lang="zh-CN" altLang="en-US" dirty="0"/>
              <a:t>允许父进程控制子进程的运行</a:t>
            </a:r>
          </a:p>
        </p:txBody>
      </p:sp>
      <p:sp>
        <p:nvSpPr>
          <p:cNvPr id="2" name="日期占位符 1"/>
          <p:cNvSpPr>
            <a:spLocks noGrp="1"/>
          </p:cNvSpPr>
          <p:nvPr>
            <p:ph type="dt" sz="half" idx="10"/>
          </p:nvPr>
        </p:nvSpPr>
        <p:spPr/>
        <p:txBody>
          <a:bodyPr/>
          <a:lstStyle/>
          <a:p>
            <a:fld id="{86794FC2-41EA-294C-8D39-A99E49AF9F40}" type="datetime5">
              <a:t>2019/12/28</a:t>
            </a:fld>
            <a:endParaRPr lang="zh-CN" altLang="en-US"/>
          </a:p>
        </p:txBody>
      </p:sp>
      <p:sp>
        <p:nvSpPr>
          <p:cNvPr id="4" name="幻灯片编号占位符 3"/>
          <p:cNvSpPr>
            <a:spLocks noGrp="1"/>
          </p:cNvSpPr>
          <p:nvPr>
            <p:ph type="sldNum" sz="quarter" idx="12"/>
          </p:nvPr>
        </p:nvSpPr>
        <p:spPr/>
        <p:txBody>
          <a:bodyPr/>
          <a:lstStyle/>
          <a:p>
            <a:fld id="{B09550E6-D85C-43A8-841D-66A200A3DB30}" type="slidenum">
              <a:rPr lang="zh-CN" altLang="en-US" smtClean="0"/>
              <a:t>58</a:t>
            </a:fld>
            <a:endParaRPr lang="zh-CN" altLang="en-US"/>
          </a:p>
        </p:txBody>
      </p:sp>
      <p:sp>
        <p:nvSpPr>
          <p:cNvPr id="3" name="燕尾形箭头 2"/>
          <p:cNvSpPr/>
          <p:nvPr/>
        </p:nvSpPr>
        <p:spPr>
          <a:xfrm rot="10800000">
            <a:off x="5336720" y="1481755"/>
            <a:ext cx="1521279" cy="526659"/>
          </a:xfrm>
          <a:prstGeom prst="notchedRigh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662474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repeatCount="0" fill="hold" nodeType="clickEffect">
                                  <p:stCondLst>
                                    <p:cond delay="0"/>
                                  </p:stCondLst>
                                  <p:iterate type="lt">
                                    <p:tmPct val="0"/>
                                  </p:iterate>
                                  <p:childTnLst>
                                    <p:animClr clrSpc="rgb" dir="cw">
                                      <p:cBhvr override="childStyle">
                                        <p:cTn id="6" dur="2000" fill="hold"/>
                                        <p:tgtEl>
                                          <p:spTgt spid="327683">
                                            <p:txEl>
                                              <p:pRg st="0" end="0"/>
                                            </p:txEl>
                                          </p:spTgt>
                                        </p:tgtEl>
                                        <p:attrNameLst>
                                          <p:attrName>style.color</p:attrName>
                                        </p:attrNameLst>
                                      </p:cBhvr>
                                      <p:to>
                                        <a:srgbClr val="C0004D"/>
                                      </p:to>
                                    </p:animClr>
                                  </p:childTnLst>
                                </p:cTn>
                              </p:par>
                              <p:par>
                                <p:cTn id="7" presetID="32" presetClass="emph" presetSubtype="0" fill="hold" nodeType="withEffect">
                                  <p:stCondLst>
                                    <p:cond delay="0"/>
                                  </p:stCondLst>
                                  <p:iterate type="lt">
                                    <p:tmPct val="0"/>
                                  </p:iterate>
                                  <p:childTnLst>
                                    <p:animRot by="120000">
                                      <p:cBhvr>
                                        <p:cTn id="8" dur="200" fill="hold">
                                          <p:stCondLst>
                                            <p:cond delay="0"/>
                                          </p:stCondLst>
                                        </p:cTn>
                                        <p:tgtEl>
                                          <p:spTgt spid="327683">
                                            <p:txEl>
                                              <p:pRg st="0" end="0"/>
                                            </p:txEl>
                                          </p:spTgt>
                                        </p:tgtEl>
                                        <p:attrNameLst>
                                          <p:attrName>r</p:attrName>
                                        </p:attrNameLst>
                                      </p:cBhvr>
                                    </p:animRot>
                                    <p:animRot by="-240000">
                                      <p:cBhvr>
                                        <p:cTn id="9" dur="400" fill="hold">
                                          <p:stCondLst>
                                            <p:cond delay="400"/>
                                          </p:stCondLst>
                                        </p:cTn>
                                        <p:tgtEl>
                                          <p:spTgt spid="327683">
                                            <p:txEl>
                                              <p:pRg st="0" end="0"/>
                                            </p:txEl>
                                          </p:spTgt>
                                        </p:tgtEl>
                                        <p:attrNameLst>
                                          <p:attrName>r</p:attrName>
                                        </p:attrNameLst>
                                      </p:cBhvr>
                                    </p:animRot>
                                    <p:animRot by="240000">
                                      <p:cBhvr>
                                        <p:cTn id="10" dur="400" fill="hold">
                                          <p:stCondLst>
                                            <p:cond delay="800"/>
                                          </p:stCondLst>
                                        </p:cTn>
                                        <p:tgtEl>
                                          <p:spTgt spid="327683">
                                            <p:txEl>
                                              <p:pRg st="0" end="0"/>
                                            </p:txEl>
                                          </p:spTgt>
                                        </p:tgtEl>
                                        <p:attrNameLst>
                                          <p:attrName>r</p:attrName>
                                        </p:attrNameLst>
                                      </p:cBhvr>
                                    </p:animRot>
                                    <p:animRot by="-240000">
                                      <p:cBhvr>
                                        <p:cTn id="11" dur="400" fill="hold">
                                          <p:stCondLst>
                                            <p:cond delay="1200"/>
                                          </p:stCondLst>
                                        </p:cTn>
                                        <p:tgtEl>
                                          <p:spTgt spid="327683">
                                            <p:txEl>
                                              <p:pRg st="0" end="0"/>
                                            </p:txEl>
                                          </p:spTgt>
                                        </p:tgtEl>
                                        <p:attrNameLst>
                                          <p:attrName>r</p:attrName>
                                        </p:attrNameLst>
                                      </p:cBhvr>
                                    </p:animRot>
                                    <p:animRot by="120000">
                                      <p:cBhvr>
                                        <p:cTn id="12" dur="400" fill="hold">
                                          <p:stCondLst>
                                            <p:cond delay="1600"/>
                                          </p:stCondLst>
                                        </p:cTn>
                                        <p:tgtEl>
                                          <p:spTgt spid="327683">
                                            <p:txEl>
                                              <p:pRg st="0" end="0"/>
                                            </p:txEl>
                                          </p:spTgt>
                                        </p:tgtEl>
                                        <p:attrNameLst>
                                          <p:attrName>r</p:attrName>
                                        </p:attrNameLst>
                                      </p:cBhvr>
                                    </p:animRot>
                                  </p:childTnLst>
                                  <p:subTnLst>
                                    <p:animClr clrSpc="rgb" dir="cw">
                                      <p:cBhvr override="childStyle">
                                        <p:cTn dur="1" fill="hold" display="0" masterRel="nextClick" afterEffect="1"/>
                                        <p:tgtEl>
                                          <p:spTgt spid="327683">
                                            <p:txEl>
                                              <p:pRg st="0" end="0"/>
                                            </p:txEl>
                                          </p:spTgt>
                                        </p:tgtEl>
                                        <p:attrNameLst>
                                          <p:attrName>ppt_c</p:attrName>
                                        </p:attrNameLst>
                                      </p:cBhvr>
                                      <p:to>
                                        <a:srgbClr val="C0004D"/>
                                      </p:to>
                                    </p:animClr>
                                  </p:subTnLst>
                                </p:cTn>
                              </p:par>
                              <p:par>
                                <p:cTn id="13" presetID="2" presetClass="entr" presetSubtype="2"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500" fill="hold"/>
                                        <p:tgtEl>
                                          <p:spTgt spid="3"/>
                                        </p:tgtEl>
                                        <p:attrNameLst>
                                          <p:attrName>ppt_x</p:attrName>
                                        </p:attrNameLst>
                                      </p:cBhvr>
                                      <p:tavLst>
                                        <p:tav tm="0">
                                          <p:val>
                                            <p:strVal val="1+#ppt_w/2"/>
                                          </p:val>
                                        </p:tav>
                                        <p:tav tm="100000">
                                          <p:val>
                                            <p:strVal val="#ppt_x"/>
                                          </p:val>
                                        </p:tav>
                                      </p:tavLst>
                                    </p:anim>
                                    <p:anim calcmode="lin" valueType="num">
                                      <p:cBhvr additive="base">
                                        <p:cTn id="16"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5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28706" name="Rectangle 2"/>
          <p:cNvSpPr>
            <a:spLocks noGrp="1" noChangeArrowheads="1"/>
          </p:cNvSpPr>
          <p:nvPr>
            <p:ph type="title"/>
          </p:nvPr>
        </p:nvSpPr>
        <p:spPr/>
        <p:txBody>
          <a:bodyPr/>
          <a:lstStyle/>
          <a:p>
            <a:r>
              <a:rPr lang="en-US" altLang="zh-CN" dirty="0"/>
              <a:t>fork()—</a:t>
            </a:r>
            <a:r>
              <a:rPr lang="zh-CN" altLang="en-US" dirty="0"/>
              <a:t>创建新进程</a:t>
            </a:r>
          </a:p>
        </p:txBody>
      </p:sp>
      <p:sp>
        <p:nvSpPr>
          <p:cNvPr id="328707" name="Rectangle 3"/>
          <p:cNvSpPr>
            <a:spLocks noGrp="1" noChangeArrowheads="1"/>
          </p:cNvSpPr>
          <p:nvPr>
            <p:ph idx="1"/>
          </p:nvPr>
        </p:nvSpPr>
        <p:spPr/>
        <p:txBody>
          <a:bodyPr>
            <a:normAutofit/>
          </a:bodyPr>
          <a:lstStyle/>
          <a:p>
            <a:r>
              <a:rPr lang="zh-CN" altLang="en-US" dirty="0"/>
              <a:t>调用格式： </a:t>
            </a:r>
            <a:r>
              <a:rPr lang="en-US" altLang="zh-CN" dirty="0" err="1"/>
              <a:t>pid</a:t>
            </a:r>
            <a:r>
              <a:rPr lang="en-US" altLang="zh-CN" dirty="0"/>
              <a:t> = fork()</a:t>
            </a:r>
          </a:p>
          <a:p>
            <a:r>
              <a:rPr lang="zh-CN" altLang="en-US" dirty="0"/>
              <a:t>在调用</a:t>
            </a:r>
            <a:r>
              <a:rPr lang="en-US" altLang="zh-CN" dirty="0"/>
              <a:t>fork</a:t>
            </a:r>
            <a:r>
              <a:rPr lang="zh-CN" altLang="en-US" dirty="0"/>
              <a:t>之后，父进程和子进程均在</a:t>
            </a:r>
            <a:r>
              <a:rPr lang="zh-CN" altLang="en-US" dirty="0">
                <a:solidFill>
                  <a:srgbClr val="C00000"/>
                </a:solidFill>
              </a:rPr>
              <a:t>下一条语句</a:t>
            </a:r>
            <a:r>
              <a:rPr lang="zh-CN" altLang="en-US" dirty="0"/>
              <a:t>上继续运行。</a:t>
            </a:r>
          </a:p>
          <a:p>
            <a:r>
              <a:rPr lang="zh-CN" altLang="en-US" dirty="0"/>
              <a:t>父、子进程的</a:t>
            </a:r>
            <a:r>
              <a:rPr lang="en-US" altLang="zh-CN" dirty="0">
                <a:solidFill>
                  <a:srgbClr val="C00000"/>
                </a:solidFill>
              </a:rPr>
              <a:t>fork</a:t>
            </a:r>
            <a:r>
              <a:rPr lang="zh-CN" altLang="en-US" dirty="0">
                <a:solidFill>
                  <a:srgbClr val="C00000"/>
                </a:solidFill>
              </a:rPr>
              <a:t>返回值</a:t>
            </a:r>
            <a:r>
              <a:rPr lang="zh-CN" altLang="en-US" dirty="0"/>
              <a:t>不同</a:t>
            </a:r>
          </a:p>
          <a:p>
            <a:pPr lvl="1"/>
            <a:r>
              <a:rPr lang="zh-CN" altLang="en-US" dirty="0"/>
              <a:t>失败：返回 </a:t>
            </a:r>
            <a:r>
              <a:rPr lang="en-US" altLang="zh-CN" dirty="0"/>
              <a:t>-1</a:t>
            </a:r>
          </a:p>
          <a:p>
            <a:pPr lvl="1"/>
            <a:r>
              <a:rPr lang="zh-CN" altLang="en-US" dirty="0"/>
              <a:t>在子进程中返回时，</a:t>
            </a:r>
            <a:r>
              <a:rPr lang="en-US" altLang="zh-CN" dirty="0" err="1"/>
              <a:t>pid</a:t>
            </a:r>
            <a:r>
              <a:rPr lang="zh-CN" altLang="en-US" dirty="0"/>
              <a:t>为0；</a:t>
            </a:r>
          </a:p>
          <a:p>
            <a:pPr lvl="1"/>
            <a:r>
              <a:rPr lang="zh-CN" altLang="en-US" dirty="0"/>
              <a:t>在父进程中返回时，</a:t>
            </a:r>
            <a:r>
              <a:rPr lang="en-US" altLang="zh-CN" dirty="0" err="1"/>
              <a:t>pid</a:t>
            </a:r>
            <a:r>
              <a:rPr lang="zh-CN" altLang="en-US" dirty="0"/>
              <a:t>为所创建的子进程</a:t>
            </a:r>
            <a:r>
              <a:rPr lang="en-US" altLang="zh-CN" dirty="0" err="1"/>
              <a:t>pid</a:t>
            </a:r>
            <a:endParaRPr lang="en-US" altLang="zh-CN" dirty="0"/>
          </a:p>
        </p:txBody>
      </p:sp>
      <p:sp>
        <p:nvSpPr>
          <p:cNvPr id="2" name="日期占位符 1"/>
          <p:cNvSpPr>
            <a:spLocks noGrp="1"/>
          </p:cNvSpPr>
          <p:nvPr>
            <p:ph type="dt" sz="half" idx="10"/>
          </p:nvPr>
        </p:nvSpPr>
        <p:spPr/>
        <p:txBody>
          <a:bodyPr/>
          <a:lstStyle/>
          <a:p>
            <a:fld id="{3F78291D-BD4C-284B-BD34-4B6E275E0A93}" type="datetime5">
              <a:t>2019/12/28</a:t>
            </a:fld>
            <a:endParaRPr lang="zh-CN" altLang="en-US"/>
          </a:p>
        </p:txBody>
      </p:sp>
      <p:sp>
        <p:nvSpPr>
          <p:cNvPr id="4" name="幻灯片编号占位符 3"/>
          <p:cNvSpPr>
            <a:spLocks noGrp="1"/>
          </p:cNvSpPr>
          <p:nvPr>
            <p:ph type="sldNum" sz="quarter" idx="12"/>
          </p:nvPr>
        </p:nvSpPr>
        <p:spPr/>
        <p:txBody>
          <a:bodyPr/>
          <a:lstStyle/>
          <a:p>
            <a:fld id="{B09550E6-D85C-43A8-841D-66A200A3DB30}" type="slidenum">
              <a:rPr lang="zh-CN" altLang="en-US" smtClean="0"/>
              <a:t>59</a:t>
            </a:fld>
            <a:endParaRPr lang="zh-CN" altLang="en-US"/>
          </a:p>
        </p:txBody>
      </p:sp>
    </p:spTree>
    <p:extLst>
      <p:ext uri="{BB962C8B-B14F-4D97-AF65-F5344CB8AC3E}">
        <p14:creationId xmlns:p14="http://schemas.microsoft.com/office/powerpoint/2010/main" val="164542640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28707">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328707">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328707">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499"/>
                                          </p:stCondLst>
                                        </p:cTn>
                                        <p:tgtEl>
                                          <p:spTgt spid="328707">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499"/>
                                          </p:stCondLst>
                                        </p:cTn>
                                        <p:tgtEl>
                                          <p:spTgt spid="328707">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499"/>
                                          </p:stCondLst>
                                        </p:cTn>
                                        <p:tgtEl>
                                          <p:spTgt spid="32870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8707" grpId="0" build="p" autoUpdateAnimBg="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title"/>
          </p:nvPr>
        </p:nvSpPr>
        <p:spPr/>
        <p:txBody>
          <a:bodyPr/>
          <a:lstStyle/>
          <a:p>
            <a:r>
              <a:rPr lang="zh-CN" altLang="en-US"/>
              <a:t>程序的并发执行</a:t>
            </a:r>
            <a:r>
              <a:rPr lang="en-US" altLang="zh-CN"/>
              <a:t>(3)</a:t>
            </a:r>
          </a:p>
        </p:txBody>
      </p:sp>
      <p:sp>
        <p:nvSpPr>
          <p:cNvPr id="4" name="内容占位符 3"/>
          <p:cNvSpPr>
            <a:spLocks noGrp="1"/>
          </p:cNvSpPr>
          <p:nvPr>
            <p:ph sz="half" idx="1"/>
          </p:nvPr>
        </p:nvSpPr>
        <p:spPr/>
        <p:txBody>
          <a:bodyPr>
            <a:normAutofit fontScale="92500" lnSpcReduction="10000"/>
          </a:bodyPr>
          <a:lstStyle/>
          <a:p>
            <a:r>
              <a:rPr lang="en-US" altLang="zh-CN" dirty="0"/>
              <a:t>N:=N+1</a:t>
            </a:r>
            <a:r>
              <a:rPr lang="zh-CN" altLang="en-US" dirty="0"/>
              <a:t>在</a:t>
            </a:r>
            <a:r>
              <a:rPr lang="en-US" altLang="zh-CN" dirty="0"/>
              <a:t>print(N)</a:t>
            </a:r>
            <a:r>
              <a:rPr lang="zh-CN" altLang="en-US" dirty="0"/>
              <a:t>和</a:t>
            </a:r>
            <a:r>
              <a:rPr lang="en-US" altLang="zh-CN" dirty="0"/>
              <a:t>N:=0</a:t>
            </a:r>
            <a:r>
              <a:rPr lang="zh-CN" altLang="en-US" dirty="0"/>
              <a:t>之前，则</a:t>
            </a:r>
            <a:r>
              <a:rPr lang="en-US" altLang="zh-CN" dirty="0"/>
              <a:t>N</a:t>
            </a:r>
            <a:r>
              <a:rPr lang="zh-CN" altLang="en-US" dirty="0"/>
              <a:t>分别为</a:t>
            </a:r>
            <a:endParaRPr lang="en-US" altLang="zh-CN" dirty="0"/>
          </a:p>
          <a:p>
            <a:pPr lvl="1"/>
            <a:r>
              <a:rPr lang="en-US" altLang="zh-CN" dirty="0"/>
              <a:t>n+1,n+1,0</a:t>
            </a:r>
          </a:p>
          <a:p>
            <a:r>
              <a:rPr lang="en-US" altLang="zh-CN" dirty="0"/>
              <a:t>N:=N+1</a:t>
            </a:r>
            <a:r>
              <a:rPr lang="zh-CN" altLang="en-US" dirty="0"/>
              <a:t>在</a:t>
            </a:r>
            <a:r>
              <a:rPr lang="en-US" altLang="zh-CN" dirty="0"/>
              <a:t>print(N)</a:t>
            </a:r>
            <a:r>
              <a:rPr lang="zh-CN" altLang="en-US" dirty="0"/>
              <a:t>和</a:t>
            </a:r>
            <a:r>
              <a:rPr lang="en-US" altLang="zh-CN" dirty="0"/>
              <a:t>N:=0</a:t>
            </a:r>
            <a:r>
              <a:rPr lang="zh-CN" altLang="en-US" dirty="0"/>
              <a:t>之后，则</a:t>
            </a:r>
            <a:r>
              <a:rPr lang="en-US" altLang="zh-CN" dirty="0"/>
              <a:t>N</a:t>
            </a:r>
            <a:r>
              <a:rPr lang="zh-CN" altLang="en-US" dirty="0"/>
              <a:t>分别为</a:t>
            </a:r>
            <a:endParaRPr lang="en-US" altLang="zh-CN" dirty="0"/>
          </a:p>
          <a:p>
            <a:pPr lvl="1"/>
            <a:r>
              <a:rPr lang="en-US" altLang="zh-CN" dirty="0"/>
              <a:t>n,0,1</a:t>
            </a:r>
          </a:p>
          <a:p>
            <a:r>
              <a:rPr lang="en-US" altLang="zh-CN" dirty="0"/>
              <a:t>N:=N+1</a:t>
            </a:r>
            <a:r>
              <a:rPr lang="zh-CN" altLang="en-US" dirty="0"/>
              <a:t>在</a:t>
            </a:r>
            <a:r>
              <a:rPr lang="en-US" altLang="zh-CN" dirty="0"/>
              <a:t>print(N)</a:t>
            </a:r>
            <a:r>
              <a:rPr lang="zh-CN" altLang="en-US" dirty="0"/>
              <a:t>和</a:t>
            </a:r>
            <a:r>
              <a:rPr lang="en-US" altLang="zh-CN" dirty="0"/>
              <a:t>N:=0</a:t>
            </a:r>
            <a:r>
              <a:rPr lang="zh-CN" altLang="en-US" dirty="0"/>
              <a:t>之间，则</a:t>
            </a:r>
            <a:r>
              <a:rPr lang="en-US" altLang="zh-CN" dirty="0"/>
              <a:t>N</a:t>
            </a:r>
            <a:r>
              <a:rPr lang="zh-CN" altLang="en-US" dirty="0"/>
              <a:t>分别为</a:t>
            </a:r>
            <a:endParaRPr lang="en-US" altLang="zh-CN" dirty="0"/>
          </a:p>
          <a:p>
            <a:pPr lvl="1"/>
            <a:r>
              <a:rPr lang="en-US" altLang="zh-CN" dirty="0"/>
              <a:t>n,n+1,0.</a:t>
            </a:r>
            <a:endParaRPr lang="zh-CN" altLang="en-US" dirty="0"/>
          </a:p>
        </p:txBody>
      </p:sp>
      <p:sp>
        <p:nvSpPr>
          <p:cNvPr id="6" name="内容占位符 5"/>
          <p:cNvSpPr>
            <a:spLocks noGrp="1"/>
          </p:cNvSpPr>
          <p:nvPr>
            <p:ph sz="half" idx="2"/>
          </p:nvPr>
        </p:nvSpPr>
        <p:spPr/>
        <p:txBody>
          <a:bodyPr>
            <a:normAutofit fontScale="92500" lnSpcReduction="10000"/>
          </a:bodyPr>
          <a:lstStyle/>
          <a:p>
            <a:r>
              <a:rPr lang="en-US" altLang="zh-CN" dirty="0"/>
              <a:t>A N:=N+1; </a:t>
            </a:r>
          </a:p>
          <a:p>
            <a:endParaRPr lang="en-US" altLang="zh-CN" dirty="0"/>
          </a:p>
          <a:p>
            <a:r>
              <a:rPr lang="en-US" altLang="zh-CN" dirty="0"/>
              <a:t>B print(N); </a:t>
            </a:r>
          </a:p>
          <a:p>
            <a:r>
              <a:rPr lang="en-US" altLang="zh-CN" dirty="0"/>
              <a:t>   N:=0</a:t>
            </a:r>
            <a:endParaRPr lang="zh-CN" altLang="en-US" dirty="0"/>
          </a:p>
          <a:p>
            <a:endParaRPr lang="zh-CN" altLang="en-US" dirty="0"/>
          </a:p>
        </p:txBody>
      </p:sp>
      <p:sp>
        <p:nvSpPr>
          <p:cNvPr id="2" name="日期占位符 1"/>
          <p:cNvSpPr>
            <a:spLocks noGrp="1"/>
          </p:cNvSpPr>
          <p:nvPr>
            <p:ph type="dt" sz="half" idx="10"/>
          </p:nvPr>
        </p:nvSpPr>
        <p:spPr/>
        <p:txBody>
          <a:bodyPr/>
          <a:lstStyle/>
          <a:p>
            <a:fld id="{F816189E-E3F8-4F60-B779-55D535826CF9}" type="datetime1">
              <a:rPr lang="en-US" altLang="zh-CN" smtClean="0"/>
              <a:t>12/28/2019</a:t>
            </a:fld>
            <a:endParaRPr lang="zh-CN" altLang="en-US"/>
          </a:p>
        </p:txBody>
      </p:sp>
      <p:sp>
        <p:nvSpPr>
          <p:cNvPr id="3" name="页脚占位符 2"/>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p>
        </p:txBody>
      </p:sp>
      <p:sp>
        <p:nvSpPr>
          <p:cNvPr id="5" name="灯片编号占位符 4"/>
          <p:cNvSpPr>
            <a:spLocks noGrp="1"/>
          </p:cNvSpPr>
          <p:nvPr>
            <p:ph type="sldNum" sz="quarter" idx="12"/>
          </p:nvPr>
        </p:nvSpPr>
        <p:spPr/>
        <p:txBody>
          <a:bodyPr/>
          <a:lstStyle/>
          <a:p>
            <a:fld id="{B09550E6-D85C-43A8-841D-66A200A3DB30}" type="slidenum">
              <a:rPr lang="zh-CN" altLang="en-US" smtClean="0"/>
              <a:t>6</a:t>
            </a:fld>
            <a:endParaRPr lang="zh-CN" altLang="en-US"/>
          </a:p>
        </p:txBody>
      </p:sp>
    </p:spTree>
    <p:extLst>
      <p:ext uri="{BB962C8B-B14F-4D97-AF65-F5344CB8AC3E}">
        <p14:creationId xmlns:p14="http://schemas.microsoft.com/office/powerpoint/2010/main" val="2326212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fork()</a:t>
            </a:r>
            <a:r>
              <a:rPr lang="zh-CN" altLang="en-US" dirty="0"/>
              <a:t>：两个关键点</a:t>
            </a:r>
          </a:p>
        </p:txBody>
      </p:sp>
      <p:sp>
        <p:nvSpPr>
          <p:cNvPr id="3" name="内容占位符 2"/>
          <p:cNvSpPr>
            <a:spLocks noGrp="1"/>
          </p:cNvSpPr>
          <p:nvPr>
            <p:ph idx="1"/>
          </p:nvPr>
        </p:nvSpPr>
        <p:spPr/>
        <p:txBody>
          <a:bodyPr>
            <a:normAutofit/>
          </a:bodyPr>
          <a:lstStyle/>
          <a:p>
            <a:r>
              <a:rPr lang="zh-CN" altLang="en-US" dirty="0"/>
              <a:t>运行顺序</a:t>
            </a:r>
            <a:endParaRPr lang="en-US" altLang="zh-CN" dirty="0"/>
          </a:p>
          <a:p>
            <a:pPr lvl="1"/>
            <a:r>
              <a:rPr lang="zh-CN" altLang="en-US" dirty="0">
                <a:sym typeface="Wingdings" pitchFamily="2" charset="2"/>
              </a:rPr>
              <a:t>父子进程的运行是无关的，</a:t>
            </a:r>
            <a:r>
              <a:rPr lang="zh-CN" altLang="en-US" dirty="0">
                <a:solidFill>
                  <a:schemeClr val="accent2"/>
                </a:solidFill>
                <a:sym typeface="Wingdings" pitchFamily="2" charset="2"/>
              </a:rPr>
              <a:t>运行顺序也不固定</a:t>
            </a:r>
            <a:r>
              <a:rPr lang="zh-CN" altLang="en-US" dirty="0">
                <a:sym typeface="Wingdings" pitchFamily="2" charset="2"/>
              </a:rPr>
              <a:t>。</a:t>
            </a:r>
            <a:endParaRPr lang="en-US" altLang="zh-CN" dirty="0">
              <a:sym typeface="Wingdings" pitchFamily="2" charset="2"/>
            </a:endParaRPr>
          </a:p>
          <a:p>
            <a:pPr lvl="1"/>
            <a:r>
              <a:rPr lang="zh-CN" altLang="en-US" dirty="0">
                <a:sym typeface="Wingdings" pitchFamily="2" charset="2"/>
              </a:rPr>
              <a:t>若要求父子进程运行顺序一定，则要用到进程间通信。</a:t>
            </a:r>
            <a:endParaRPr lang="zh-CN" altLang="en-US" dirty="0"/>
          </a:p>
          <a:p>
            <a:r>
              <a:rPr lang="zh-CN" altLang="en-US" dirty="0"/>
              <a:t>数据共享</a:t>
            </a:r>
            <a:endParaRPr lang="en-US" altLang="zh-CN" dirty="0"/>
          </a:p>
          <a:p>
            <a:pPr lvl="1"/>
            <a:r>
              <a:rPr lang="zh-CN" altLang="en-US" dirty="0"/>
              <a:t>除了子进程标识符和其</a:t>
            </a:r>
            <a:r>
              <a:rPr lang="en-US" altLang="zh-CN" dirty="0"/>
              <a:t>PCB</a:t>
            </a:r>
            <a:r>
              <a:rPr lang="zh-CN" altLang="en-US" dirty="0"/>
              <a:t>结构中的某些特性参数不同之外，子进程是父进程的</a:t>
            </a:r>
            <a:r>
              <a:rPr lang="zh-CN" altLang="en-US" i="1" dirty="0">
                <a:solidFill>
                  <a:schemeClr val="accent2"/>
                </a:solidFill>
              </a:rPr>
              <a:t>精确复制</a:t>
            </a:r>
            <a:r>
              <a:rPr lang="zh-CN" altLang="en-US" dirty="0"/>
              <a:t>。</a:t>
            </a:r>
          </a:p>
          <a:p>
            <a:endParaRPr lang="zh-CN" altLang="en-US" dirty="0"/>
          </a:p>
        </p:txBody>
      </p:sp>
      <p:sp>
        <p:nvSpPr>
          <p:cNvPr id="4" name="日期占位符 3"/>
          <p:cNvSpPr>
            <a:spLocks noGrp="1"/>
          </p:cNvSpPr>
          <p:nvPr>
            <p:ph type="dt" sz="half" idx="10"/>
          </p:nvPr>
        </p:nvSpPr>
        <p:spPr/>
        <p:txBody>
          <a:bodyPr/>
          <a:lstStyle/>
          <a:p>
            <a:fld id="{0D17D7C3-2B2C-C242-A94E-DD7580F33719}" type="datetime5">
              <a:t>2019/12/28</a:t>
            </a:fld>
            <a:endParaRPr lang="zh-CN" altLang="en-US"/>
          </a:p>
        </p:txBody>
      </p:sp>
      <p:sp>
        <p:nvSpPr>
          <p:cNvPr id="6" name="灯片编号占位符 5"/>
          <p:cNvSpPr>
            <a:spLocks noGrp="1"/>
          </p:cNvSpPr>
          <p:nvPr>
            <p:ph type="sldNum" sz="quarter" idx="12"/>
          </p:nvPr>
        </p:nvSpPr>
        <p:spPr/>
        <p:txBody>
          <a:bodyPr/>
          <a:lstStyle/>
          <a:p>
            <a:fld id="{B09550E6-D85C-43A8-841D-66A200A3DB30}" type="slidenum">
              <a:rPr lang="zh-CN" altLang="en-US" smtClean="0"/>
              <a:t>60</a:t>
            </a:fld>
            <a:endParaRPr lang="zh-CN" altLang="en-US"/>
          </a:p>
        </p:txBody>
      </p:sp>
    </p:spTree>
    <p:extLst>
      <p:ext uri="{BB962C8B-B14F-4D97-AF65-F5344CB8AC3E}">
        <p14:creationId xmlns:p14="http://schemas.microsoft.com/office/powerpoint/2010/main" val="1534716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0690" name="Rectangle 2"/>
          <p:cNvSpPr>
            <a:spLocks noChangeArrowheads="1"/>
          </p:cNvSpPr>
          <p:nvPr/>
        </p:nvSpPr>
        <p:spPr bwMode="auto">
          <a:xfrm>
            <a:off x="200160" y="1806048"/>
            <a:ext cx="3505200" cy="3124200"/>
          </a:xfrm>
          <a:prstGeom prst="rect">
            <a:avLst/>
          </a:prstGeom>
          <a:solidFill>
            <a:schemeClr val="accent4">
              <a:lumMod val="20000"/>
              <a:lumOff val="80000"/>
            </a:schemeClr>
          </a:solidFill>
          <a:ln w="12700">
            <a:solidFill>
              <a:schemeClr val="accent4">
                <a:lumMod val="75000"/>
              </a:schemeClr>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2075" tIns="46038" rIns="92075" bIns="46038" anchor="ctr"/>
          <a:lstStyle/>
          <a:p>
            <a:pPr algn="l"/>
            <a:r>
              <a:rPr lang="en-US" altLang="zh-CN" sz="2000" dirty="0">
                <a:latin typeface="Consolas" pitchFamily="49" charset="0"/>
                <a:ea typeface="宋体" charset="-122"/>
                <a:cs typeface="Consolas" pitchFamily="49" charset="0"/>
              </a:rPr>
              <a:t>main()</a:t>
            </a:r>
          </a:p>
          <a:p>
            <a:pPr algn="l"/>
            <a:r>
              <a:rPr lang="en-US" altLang="zh-CN" sz="2000" dirty="0">
                <a:latin typeface="Consolas" pitchFamily="49" charset="0"/>
                <a:ea typeface="宋体" charset="-122"/>
                <a:cs typeface="Consolas" pitchFamily="49" charset="0"/>
              </a:rPr>
              <a:t>{</a:t>
            </a:r>
          </a:p>
          <a:p>
            <a:pPr algn="l"/>
            <a:r>
              <a:rPr lang="en-US" altLang="zh-CN" sz="2000" dirty="0">
                <a:latin typeface="Consolas" pitchFamily="49" charset="0"/>
                <a:ea typeface="宋体" charset="-122"/>
                <a:cs typeface="Consolas" pitchFamily="49" charset="0"/>
              </a:rPr>
              <a:t>  </a:t>
            </a:r>
            <a:r>
              <a:rPr lang="en-US" altLang="zh-CN" sz="2000" dirty="0" err="1">
                <a:latin typeface="Consolas" pitchFamily="49" charset="0"/>
                <a:ea typeface="宋体" charset="-122"/>
                <a:cs typeface="Consolas" pitchFamily="49" charset="0"/>
              </a:rPr>
              <a:t>int</a:t>
            </a:r>
            <a:r>
              <a:rPr lang="en-US" altLang="zh-CN" sz="2000" dirty="0">
                <a:latin typeface="Consolas" pitchFamily="49" charset="0"/>
                <a:ea typeface="宋体" charset="-122"/>
                <a:cs typeface="Consolas" pitchFamily="49" charset="0"/>
              </a:rPr>
              <a:t> </a:t>
            </a:r>
            <a:r>
              <a:rPr lang="en-US" altLang="zh-CN" sz="2000" dirty="0" err="1">
                <a:latin typeface="Consolas" pitchFamily="49" charset="0"/>
                <a:ea typeface="宋体" charset="-122"/>
                <a:cs typeface="Consolas" pitchFamily="49" charset="0"/>
              </a:rPr>
              <a:t>pid</a:t>
            </a:r>
            <a:r>
              <a:rPr lang="en-US" altLang="zh-CN" sz="2000" dirty="0">
                <a:latin typeface="Consolas" pitchFamily="49" charset="0"/>
                <a:ea typeface="宋体" charset="-122"/>
                <a:cs typeface="Consolas" pitchFamily="49" charset="0"/>
              </a:rPr>
              <a:t>;</a:t>
            </a:r>
          </a:p>
          <a:p>
            <a:pPr algn="l"/>
            <a:r>
              <a:rPr lang="zh-CN" altLang="en-US" sz="2000" dirty="0">
                <a:latin typeface="Consolas" pitchFamily="49" charset="0"/>
                <a:ea typeface="宋体" charset="-122"/>
                <a:cs typeface="Consolas" pitchFamily="49" charset="0"/>
              </a:rPr>
              <a:t>  </a:t>
            </a:r>
            <a:r>
              <a:rPr lang="en-US" altLang="zh-CN" sz="2000" dirty="0" err="1">
                <a:latin typeface="Consolas" pitchFamily="49" charset="0"/>
                <a:ea typeface="宋体" charset="-122"/>
                <a:cs typeface="Consolas" pitchFamily="49" charset="0"/>
              </a:rPr>
              <a:t>printf</a:t>
            </a:r>
            <a:r>
              <a:rPr lang="en-US" altLang="zh-CN" sz="2000" dirty="0">
                <a:latin typeface="Consolas" pitchFamily="49" charset="0"/>
                <a:ea typeface="宋体" charset="-122"/>
                <a:cs typeface="Consolas" pitchFamily="49" charset="0"/>
              </a:rPr>
              <a:t>(“PID”);</a:t>
            </a:r>
          </a:p>
          <a:p>
            <a:pPr algn="l"/>
            <a:r>
              <a:rPr lang="zh-CN" altLang="en-US" sz="2000" b="1" dirty="0">
                <a:latin typeface="Consolas" pitchFamily="49" charset="0"/>
                <a:ea typeface="宋体" charset="-122"/>
                <a:cs typeface="Consolas" pitchFamily="49" charset="0"/>
              </a:rPr>
              <a:t>  </a:t>
            </a:r>
            <a:r>
              <a:rPr lang="en-US" altLang="zh-CN" sz="2000" b="1" dirty="0" err="1">
                <a:latin typeface="Consolas" pitchFamily="49" charset="0"/>
                <a:ea typeface="宋体" charset="-122"/>
                <a:cs typeface="Consolas" pitchFamily="49" charset="0"/>
              </a:rPr>
              <a:t>pid</a:t>
            </a:r>
            <a:r>
              <a:rPr lang="zh-CN" altLang="en-US" sz="2000" b="1" dirty="0">
                <a:latin typeface="Consolas" pitchFamily="49" charset="0"/>
                <a:ea typeface="宋体" charset="-122"/>
                <a:cs typeface="Consolas" pitchFamily="49" charset="0"/>
              </a:rPr>
              <a:t> </a:t>
            </a:r>
            <a:r>
              <a:rPr lang="en-US" altLang="zh-CN" sz="2000" b="1" dirty="0">
                <a:latin typeface="Consolas" pitchFamily="49" charset="0"/>
                <a:ea typeface="宋体" charset="-122"/>
                <a:cs typeface="Consolas" pitchFamily="49" charset="0"/>
              </a:rPr>
              <a:t>=</a:t>
            </a:r>
            <a:r>
              <a:rPr lang="zh-CN" altLang="en-US" sz="2000" b="1" dirty="0">
                <a:latin typeface="Consolas" pitchFamily="49" charset="0"/>
                <a:ea typeface="宋体" charset="-122"/>
                <a:cs typeface="Consolas" pitchFamily="49" charset="0"/>
              </a:rPr>
              <a:t> </a:t>
            </a:r>
            <a:r>
              <a:rPr lang="en-US" altLang="zh-CN" sz="2000" b="1" dirty="0">
                <a:latin typeface="Consolas" pitchFamily="49" charset="0"/>
                <a:ea typeface="宋体" charset="-122"/>
                <a:cs typeface="Consolas" pitchFamily="49" charset="0"/>
              </a:rPr>
              <a:t>fork();</a:t>
            </a:r>
          </a:p>
          <a:p>
            <a:pPr algn="l"/>
            <a:r>
              <a:rPr lang="zh-CN" altLang="en-US" sz="2000" dirty="0">
                <a:latin typeface="Consolas" pitchFamily="49" charset="0"/>
                <a:ea typeface="宋体" charset="-122"/>
                <a:cs typeface="Consolas" pitchFamily="49" charset="0"/>
              </a:rPr>
              <a:t>  </a:t>
            </a:r>
            <a:r>
              <a:rPr lang="en-US" altLang="zh-CN" sz="2000" dirty="0">
                <a:latin typeface="Consolas" pitchFamily="49" charset="0"/>
                <a:ea typeface="宋体" charset="-122"/>
                <a:cs typeface="Consolas" pitchFamily="49" charset="0"/>
              </a:rPr>
              <a:t>if</a:t>
            </a:r>
            <a:r>
              <a:rPr lang="zh-CN" altLang="en-US" sz="2000" dirty="0">
                <a:latin typeface="Consolas" pitchFamily="49" charset="0"/>
                <a:ea typeface="宋体" charset="-122"/>
                <a:cs typeface="Consolas" pitchFamily="49" charset="0"/>
              </a:rPr>
              <a:t> </a:t>
            </a:r>
            <a:r>
              <a:rPr lang="en-US" altLang="zh-CN" sz="2000" dirty="0">
                <a:latin typeface="Consolas" pitchFamily="49" charset="0"/>
                <a:ea typeface="宋体" charset="-122"/>
                <a:cs typeface="Consolas" pitchFamily="49" charset="0"/>
              </a:rPr>
              <a:t>(</a:t>
            </a:r>
            <a:r>
              <a:rPr lang="en-US" altLang="zh-CN" sz="2000" dirty="0" err="1">
                <a:latin typeface="Consolas" pitchFamily="49" charset="0"/>
                <a:ea typeface="宋体" charset="-122"/>
                <a:cs typeface="Consolas" pitchFamily="49" charset="0"/>
              </a:rPr>
              <a:t>pid</a:t>
            </a:r>
            <a:r>
              <a:rPr lang="zh-CN" altLang="en-US" sz="2000" dirty="0">
                <a:latin typeface="Consolas" pitchFamily="49" charset="0"/>
                <a:ea typeface="宋体" charset="-122"/>
                <a:cs typeface="Consolas" pitchFamily="49" charset="0"/>
              </a:rPr>
              <a:t> </a:t>
            </a:r>
            <a:r>
              <a:rPr lang="en-US" altLang="zh-CN" sz="2000" dirty="0">
                <a:latin typeface="Consolas" pitchFamily="49" charset="0"/>
                <a:ea typeface="宋体" charset="-122"/>
                <a:cs typeface="Consolas" pitchFamily="49" charset="0"/>
              </a:rPr>
              <a:t>!=</a:t>
            </a:r>
            <a:r>
              <a:rPr lang="zh-CN" altLang="en-US" sz="2000" dirty="0">
                <a:latin typeface="Consolas" pitchFamily="49" charset="0"/>
                <a:ea typeface="宋体" charset="-122"/>
                <a:cs typeface="Consolas" pitchFamily="49" charset="0"/>
              </a:rPr>
              <a:t> </a:t>
            </a:r>
            <a:r>
              <a:rPr lang="en-US" altLang="zh-CN" sz="2000" dirty="0">
                <a:latin typeface="Consolas" pitchFamily="49" charset="0"/>
                <a:ea typeface="宋体" charset="-122"/>
                <a:cs typeface="Consolas" pitchFamily="49" charset="0"/>
              </a:rPr>
              <a:t>0)</a:t>
            </a:r>
          </a:p>
          <a:p>
            <a:pPr algn="l"/>
            <a:r>
              <a:rPr lang="en-US" altLang="zh-CN" sz="2000" dirty="0">
                <a:latin typeface="Consolas" pitchFamily="49" charset="0"/>
                <a:ea typeface="宋体" charset="-122"/>
                <a:cs typeface="Consolas" pitchFamily="49" charset="0"/>
              </a:rPr>
              <a:t>    </a:t>
            </a:r>
            <a:r>
              <a:rPr lang="en-US" altLang="zh-CN" sz="2000" dirty="0" err="1">
                <a:latin typeface="Consolas" pitchFamily="49" charset="0"/>
                <a:ea typeface="宋体" charset="-122"/>
                <a:cs typeface="Consolas" pitchFamily="49" charset="0"/>
              </a:rPr>
              <a:t>printf</a:t>
            </a:r>
            <a:r>
              <a:rPr lang="en-US" altLang="zh-CN" sz="2000" dirty="0">
                <a:latin typeface="Consolas" pitchFamily="49" charset="0"/>
                <a:ea typeface="宋体" charset="-122"/>
                <a:cs typeface="Consolas" pitchFamily="49" charset="0"/>
              </a:rPr>
              <a:t>(“parent”);</a:t>
            </a:r>
          </a:p>
          <a:p>
            <a:pPr algn="l"/>
            <a:r>
              <a:rPr lang="en-US" altLang="zh-CN" sz="2000" dirty="0">
                <a:latin typeface="Consolas" pitchFamily="49" charset="0"/>
                <a:ea typeface="宋体" charset="-122"/>
                <a:cs typeface="Consolas" pitchFamily="49" charset="0"/>
              </a:rPr>
              <a:t>  else</a:t>
            </a:r>
          </a:p>
          <a:p>
            <a:pPr algn="l"/>
            <a:r>
              <a:rPr lang="en-US" altLang="zh-CN" sz="2000" dirty="0">
                <a:latin typeface="Consolas" pitchFamily="49" charset="0"/>
                <a:ea typeface="宋体" charset="-122"/>
                <a:cs typeface="Consolas" pitchFamily="49" charset="0"/>
              </a:rPr>
              <a:t>    </a:t>
            </a:r>
            <a:r>
              <a:rPr lang="en-US" altLang="zh-CN" sz="2000" dirty="0" err="1">
                <a:latin typeface="Consolas" pitchFamily="49" charset="0"/>
                <a:ea typeface="宋体" charset="-122"/>
                <a:cs typeface="Consolas" pitchFamily="49" charset="0"/>
              </a:rPr>
              <a:t>printf</a:t>
            </a:r>
            <a:r>
              <a:rPr lang="en-US" altLang="zh-CN" sz="2000" dirty="0">
                <a:latin typeface="Consolas" pitchFamily="49" charset="0"/>
                <a:ea typeface="宋体" charset="-122"/>
                <a:cs typeface="Consolas" pitchFamily="49" charset="0"/>
              </a:rPr>
              <a:t>(“child”);</a:t>
            </a:r>
          </a:p>
          <a:p>
            <a:pPr algn="l"/>
            <a:r>
              <a:rPr lang="en-US" altLang="zh-CN" sz="2000" dirty="0">
                <a:latin typeface="Consolas" pitchFamily="49" charset="0"/>
                <a:ea typeface="宋体" charset="-122"/>
                <a:cs typeface="Consolas" pitchFamily="49" charset="0"/>
              </a:rPr>
              <a:t>}</a:t>
            </a:r>
          </a:p>
        </p:txBody>
      </p:sp>
      <p:sp>
        <p:nvSpPr>
          <p:cNvPr id="370697" name="Text Box 9"/>
          <p:cNvSpPr txBox="1">
            <a:spLocks noChangeArrowheads="1"/>
          </p:cNvSpPr>
          <p:nvPr/>
        </p:nvSpPr>
        <p:spPr bwMode="auto">
          <a:xfrm>
            <a:off x="200159" y="1286935"/>
            <a:ext cx="1308600" cy="519113"/>
          </a:xfrm>
          <a:prstGeom prst="rect">
            <a:avLst/>
          </a:prstGeom>
          <a:solidFill>
            <a:schemeClr val="accent4">
              <a:lumMod val="75000"/>
            </a:schemeClr>
          </a:solid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lIns="92075" tIns="46038" rIns="92075" bIns="46038">
            <a:spAutoFit/>
          </a:bodyPr>
          <a:lstStyle/>
          <a:p>
            <a:pPr>
              <a:spcBef>
                <a:spcPct val="50000"/>
              </a:spcBef>
            </a:pPr>
            <a:r>
              <a:rPr lang="zh-CN" altLang="en-US" sz="2800" dirty="0">
                <a:solidFill>
                  <a:schemeClr val="bg1"/>
                </a:solidFill>
                <a:latin typeface="+mn-ea"/>
                <a:cs typeface="Consolas" pitchFamily="49" charset="0"/>
              </a:rPr>
              <a:t>父进程</a:t>
            </a:r>
          </a:p>
        </p:txBody>
      </p:sp>
      <p:grpSp>
        <p:nvGrpSpPr>
          <p:cNvPr id="4" name="组合 3"/>
          <p:cNvGrpSpPr/>
          <p:nvPr/>
        </p:nvGrpSpPr>
        <p:grpSpPr>
          <a:xfrm>
            <a:off x="4772160" y="129648"/>
            <a:ext cx="3505200" cy="3124200"/>
            <a:chOff x="4772160" y="129648"/>
            <a:chExt cx="3505200" cy="3124200"/>
          </a:xfrm>
        </p:grpSpPr>
        <p:sp>
          <p:nvSpPr>
            <p:cNvPr id="370693" name="Rectangle 5"/>
            <p:cNvSpPr>
              <a:spLocks noChangeArrowheads="1"/>
            </p:cNvSpPr>
            <p:nvPr/>
          </p:nvSpPr>
          <p:spPr bwMode="auto">
            <a:xfrm>
              <a:off x="4772160" y="129648"/>
              <a:ext cx="3505200" cy="3124200"/>
            </a:xfrm>
            <a:prstGeom prst="rect">
              <a:avLst/>
            </a:prstGeom>
            <a:solidFill>
              <a:schemeClr val="accent4">
                <a:lumMod val="20000"/>
                <a:lumOff val="80000"/>
              </a:schemeClr>
            </a:solidFill>
            <a:ln w="12700">
              <a:solidFill>
                <a:schemeClr val="accent4">
                  <a:lumMod val="75000"/>
                </a:schemeClr>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2075" tIns="46038" rIns="92075" bIns="46038" anchor="ctr"/>
            <a:lstStyle/>
            <a:p>
              <a:pPr algn="l"/>
              <a:r>
                <a:rPr lang="en-US" altLang="zh-CN" sz="2000" dirty="0">
                  <a:latin typeface="Consolas" pitchFamily="49" charset="0"/>
                  <a:ea typeface="宋体" charset="-122"/>
                  <a:cs typeface="Consolas" pitchFamily="49" charset="0"/>
                </a:rPr>
                <a:t>main( )</a:t>
              </a:r>
            </a:p>
            <a:p>
              <a:pPr algn="l"/>
              <a:r>
                <a:rPr lang="en-US" altLang="zh-CN" sz="2000" dirty="0">
                  <a:latin typeface="Consolas" pitchFamily="49" charset="0"/>
                  <a:ea typeface="宋体" charset="-122"/>
                  <a:cs typeface="Consolas" pitchFamily="49" charset="0"/>
                </a:rPr>
                <a:t>{</a:t>
              </a:r>
            </a:p>
            <a:p>
              <a:pPr algn="l"/>
              <a:r>
                <a:rPr lang="en-US" altLang="zh-CN" sz="2000" dirty="0">
                  <a:latin typeface="Consolas" pitchFamily="49" charset="0"/>
                  <a:ea typeface="宋体" charset="-122"/>
                  <a:cs typeface="Consolas" pitchFamily="49" charset="0"/>
                </a:rPr>
                <a:t>    </a:t>
              </a:r>
              <a:r>
                <a:rPr lang="en-US" altLang="zh-CN" sz="2000" dirty="0" err="1">
                  <a:latin typeface="Consolas" pitchFamily="49" charset="0"/>
                  <a:ea typeface="宋体" charset="-122"/>
                  <a:cs typeface="Consolas" pitchFamily="49" charset="0"/>
                </a:rPr>
                <a:t>int</a:t>
              </a:r>
              <a:r>
                <a:rPr lang="en-US" altLang="zh-CN" sz="2000" dirty="0">
                  <a:latin typeface="Consolas" pitchFamily="49" charset="0"/>
                  <a:ea typeface="宋体" charset="-122"/>
                  <a:cs typeface="Consolas" pitchFamily="49" charset="0"/>
                </a:rPr>
                <a:t> </a:t>
              </a:r>
              <a:r>
                <a:rPr lang="en-US" altLang="zh-CN" sz="2000" dirty="0" err="1">
                  <a:latin typeface="Consolas" pitchFamily="49" charset="0"/>
                  <a:ea typeface="宋体" charset="-122"/>
                  <a:cs typeface="Consolas" pitchFamily="49" charset="0"/>
                </a:rPr>
                <a:t>val</a:t>
              </a:r>
              <a:r>
                <a:rPr lang="en-US" altLang="zh-CN" sz="2000" dirty="0">
                  <a:latin typeface="Consolas" pitchFamily="49" charset="0"/>
                  <a:ea typeface="宋体" charset="-122"/>
                  <a:cs typeface="Consolas" pitchFamily="49" charset="0"/>
                </a:rPr>
                <a:t>;</a:t>
              </a:r>
            </a:p>
            <a:p>
              <a:pPr algn="l"/>
              <a:r>
                <a:rPr lang="en-US" altLang="zh-CN" sz="2000" dirty="0">
                  <a:latin typeface="Consolas" pitchFamily="49" charset="0"/>
                  <a:ea typeface="宋体" charset="-122"/>
                  <a:cs typeface="Consolas" pitchFamily="49" charset="0"/>
                </a:rPr>
                <a:t>    </a:t>
              </a:r>
              <a:r>
                <a:rPr lang="en-US" altLang="zh-CN" sz="2000" dirty="0" err="1">
                  <a:latin typeface="Consolas" pitchFamily="49" charset="0"/>
                  <a:ea typeface="宋体" charset="-122"/>
                  <a:cs typeface="Consolas" pitchFamily="49" charset="0"/>
                </a:rPr>
                <a:t>printf</a:t>
              </a:r>
              <a:r>
                <a:rPr lang="en-US" altLang="zh-CN" sz="2000" dirty="0">
                  <a:latin typeface="Consolas" pitchFamily="49" charset="0"/>
                  <a:ea typeface="宋体" charset="-122"/>
                  <a:cs typeface="Consolas" pitchFamily="49" charset="0"/>
                </a:rPr>
                <a:t>(“PID”);</a:t>
              </a:r>
            </a:p>
            <a:p>
              <a:pPr algn="l"/>
              <a:r>
                <a:rPr lang="en-US" altLang="zh-CN" sz="2000" b="1" dirty="0">
                  <a:latin typeface="Consolas" pitchFamily="49" charset="0"/>
                  <a:ea typeface="宋体" charset="-122"/>
                  <a:cs typeface="Consolas" pitchFamily="49" charset="0"/>
                </a:rPr>
                <a:t>    </a:t>
              </a:r>
              <a:r>
                <a:rPr lang="en-US" altLang="zh-CN" sz="2000" b="1" dirty="0" err="1">
                  <a:latin typeface="Consolas" pitchFamily="49" charset="0"/>
                  <a:ea typeface="宋体" charset="-122"/>
                  <a:cs typeface="Consolas" pitchFamily="49" charset="0"/>
                </a:rPr>
                <a:t>pid</a:t>
              </a:r>
              <a:r>
                <a:rPr lang="zh-CN" altLang="en-US" sz="2000" b="1" dirty="0">
                  <a:latin typeface="Consolas" pitchFamily="49" charset="0"/>
                  <a:ea typeface="宋体" charset="-122"/>
                  <a:cs typeface="Consolas" pitchFamily="49" charset="0"/>
                </a:rPr>
                <a:t> </a:t>
              </a:r>
              <a:r>
                <a:rPr lang="en-US" altLang="zh-CN" sz="2000" b="1" dirty="0">
                  <a:latin typeface="Consolas" pitchFamily="49" charset="0"/>
                  <a:ea typeface="宋体" charset="-122"/>
                  <a:cs typeface="Consolas" pitchFamily="49" charset="0"/>
                </a:rPr>
                <a:t>=</a:t>
              </a:r>
              <a:r>
                <a:rPr lang="zh-CN" altLang="en-US" sz="2000" b="1" dirty="0">
                  <a:latin typeface="Consolas" pitchFamily="49" charset="0"/>
                  <a:ea typeface="宋体" charset="-122"/>
                  <a:cs typeface="Consolas" pitchFamily="49" charset="0"/>
                </a:rPr>
                <a:t> </a:t>
              </a:r>
              <a:r>
                <a:rPr lang="en-US" altLang="zh-CN" sz="2000" b="1" dirty="0">
                  <a:latin typeface="Consolas" pitchFamily="49" charset="0"/>
                  <a:ea typeface="宋体" charset="-122"/>
                  <a:cs typeface="Consolas" pitchFamily="49" charset="0"/>
                </a:rPr>
                <a:t>fork();</a:t>
              </a:r>
            </a:p>
            <a:p>
              <a:pPr algn="l"/>
              <a:r>
                <a:rPr lang="en-US" altLang="zh-CN" sz="2000" dirty="0">
                  <a:latin typeface="Consolas" pitchFamily="49" charset="0"/>
                  <a:ea typeface="宋体" charset="-122"/>
                  <a:cs typeface="Consolas" pitchFamily="49" charset="0"/>
                </a:rPr>
                <a:t>    if</a:t>
              </a:r>
              <a:r>
                <a:rPr lang="zh-CN" altLang="en-US" sz="2000" dirty="0">
                  <a:latin typeface="Consolas" pitchFamily="49" charset="0"/>
                  <a:ea typeface="宋体" charset="-122"/>
                  <a:cs typeface="Consolas" pitchFamily="49" charset="0"/>
                </a:rPr>
                <a:t> </a:t>
              </a:r>
              <a:r>
                <a:rPr lang="en-US" altLang="zh-CN" sz="2000" dirty="0">
                  <a:latin typeface="Consolas" pitchFamily="49" charset="0"/>
                  <a:ea typeface="宋体" charset="-122"/>
                  <a:cs typeface="Consolas" pitchFamily="49" charset="0"/>
                </a:rPr>
                <a:t>(</a:t>
              </a:r>
              <a:r>
                <a:rPr lang="en-US" altLang="zh-CN" sz="2000" dirty="0" err="1">
                  <a:latin typeface="Consolas" pitchFamily="49" charset="0"/>
                  <a:ea typeface="宋体" charset="-122"/>
                  <a:cs typeface="Consolas" pitchFamily="49" charset="0"/>
                </a:rPr>
                <a:t>pid</a:t>
              </a:r>
              <a:r>
                <a:rPr lang="zh-CN" altLang="en-US" sz="2000" dirty="0">
                  <a:latin typeface="Consolas" pitchFamily="49" charset="0"/>
                  <a:ea typeface="宋体" charset="-122"/>
                  <a:cs typeface="Consolas" pitchFamily="49" charset="0"/>
                </a:rPr>
                <a:t> </a:t>
              </a:r>
              <a:r>
                <a:rPr lang="en-US" altLang="zh-CN" sz="2000" dirty="0">
                  <a:latin typeface="Consolas" pitchFamily="49" charset="0"/>
                  <a:ea typeface="宋体" charset="-122"/>
                  <a:cs typeface="Consolas" pitchFamily="49" charset="0"/>
                </a:rPr>
                <a:t>!=</a:t>
              </a:r>
              <a:r>
                <a:rPr lang="zh-CN" altLang="en-US" sz="2000" dirty="0">
                  <a:latin typeface="Consolas" pitchFamily="49" charset="0"/>
                  <a:ea typeface="宋体" charset="-122"/>
                  <a:cs typeface="Consolas" pitchFamily="49" charset="0"/>
                </a:rPr>
                <a:t> </a:t>
              </a:r>
              <a:r>
                <a:rPr lang="en-US" altLang="zh-CN" sz="2000" dirty="0">
                  <a:latin typeface="Consolas" pitchFamily="49" charset="0"/>
                  <a:ea typeface="宋体" charset="-122"/>
                  <a:cs typeface="Consolas" pitchFamily="49" charset="0"/>
                </a:rPr>
                <a:t>0)</a:t>
              </a:r>
            </a:p>
            <a:p>
              <a:pPr algn="l"/>
              <a:r>
                <a:rPr lang="en-US" altLang="zh-CN" sz="2000" dirty="0">
                  <a:latin typeface="Consolas" pitchFamily="49" charset="0"/>
                  <a:ea typeface="宋体" charset="-122"/>
                  <a:cs typeface="Consolas" pitchFamily="49" charset="0"/>
                </a:rPr>
                <a:t>      </a:t>
              </a:r>
              <a:r>
                <a:rPr lang="en-US" altLang="zh-CN" sz="2000" dirty="0" err="1">
                  <a:latin typeface="Consolas" pitchFamily="49" charset="0"/>
                  <a:ea typeface="宋体" charset="-122"/>
                  <a:cs typeface="Consolas" pitchFamily="49" charset="0"/>
                </a:rPr>
                <a:t>printf</a:t>
              </a:r>
              <a:r>
                <a:rPr lang="en-US" altLang="zh-CN" sz="2000" dirty="0">
                  <a:latin typeface="Consolas" pitchFamily="49" charset="0"/>
                  <a:ea typeface="宋体" charset="-122"/>
                  <a:cs typeface="Consolas" pitchFamily="49" charset="0"/>
                </a:rPr>
                <a:t>(“parent”);</a:t>
              </a:r>
            </a:p>
            <a:p>
              <a:pPr algn="l"/>
              <a:r>
                <a:rPr lang="en-US" altLang="zh-CN" sz="2000" dirty="0">
                  <a:latin typeface="Consolas" pitchFamily="49" charset="0"/>
                  <a:ea typeface="宋体" charset="-122"/>
                  <a:cs typeface="Consolas" pitchFamily="49" charset="0"/>
                </a:rPr>
                <a:t>    else</a:t>
              </a:r>
            </a:p>
            <a:p>
              <a:pPr algn="l"/>
              <a:r>
                <a:rPr lang="en-US" altLang="zh-CN" sz="2000" dirty="0">
                  <a:latin typeface="Consolas" pitchFamily="49" charset="0"/>
                  <a:ea typeface="宋体" charset="-122"/>
                  <a:cs typeface="Consolas" pitchFamily="49" charset="0"/>
                </a:rPr>
                <a:t>      </a:t>
              </a:r>
              <a:r>
                <a:rPr lang="en-US" altLang="zh-CN" sz="2000" dirty="0" err="1">
                  <a:latin typeface="Consolas" pitchFamily="49" charset="0"/>
                  <a:ea typeface="宋体" charset="-122"/>
                  <a:cs typeface="Consolas" pitchFamily="49" charset="0"/>
                </a:rPr>
                <a:t>printf</a:t>
              </a:r>
              <a:r>
                <a:rPr lang="en-US" altLang="zh-CN" sz="2000" dirty="0">
                  <a:latin typeface="Consolas" pitchFamily="49" charset="0"/>
                  <a:ea typeface="宋体" charset="-122"/>
                  <a:cs typeface="Consolas" pitchFamily="49" charset="0"/>
                </a:rPr>
                <a:t>(“child”);</a:t>
              </a:r>
            </a:p>
            <a:p>
              <a:pPr algn="l"/>
              <a:r>
                <a:rPr lang="en-US" altLang="zh-CN" sz="2000" dirty="0">
                  <a:latin typeface="Consolas" pitchFamily="49" charset="0"/>
                  <a:ea typeface="宋体" charset="-122"/>
                  <a:cs typeface="Consolas" pitchFamily="49" charset="0"/>
                </a:rPr>
                <a:t>}</a:t>
              </a:r>
            </a:p>
          </p:txBody>
        </p:sp>
        <p:sp>
          <p:nvSpPr>
            <p:cNvPr id="370698" name="Text Box 10"/>
            <p:cNvSpPr txBox="1">
              <a:spLocks noChangeArrowheads="1"/>
            </p:cNvSpPr>
            <p:nvPr/>
          </p:nvSpPr>
          <p:spPr bwMode="auto">
            <a:xfrm>
              <a:off x="7058160" y="134755"/>
              <a:ext cx="1219200" cy="462307"/>
            </a:xfrm>
            <a:prstGeom prst="rect">
              <a:avLst/>
            </a:prstGeom>
            <a:solidFill>
              <a:schemeClr val="accent4">
                <a:lumMod val="75000"/>
              </a:schemeClr>
            </a:solid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lIns="92075" tIns="46038" rIns="92075" bIns="46038">
              <a:spAutoFit/>
            </a:bodyPr>
            <a:lstStyle/>
            <a:p>
              <a:pPr>
                <a:spcBef>
                  <a:spcPct val="50000"/>
                </a:spcBef>
              </a:pPr>
              <a:r>
                <a:rPr lang="zh-CN" altLang="en-US" sz="2400" dirty="0">
                  <a:solidFill>
                    <a:schemeClr val="bg1"/>
                  </a:solidFill>
                  <a:latin typeface="+mn-ea"/>
                  <a:cs typeface="Consolas" pitchFamily="49" charset="0"/>
                </a:rPr>
                <a:t>父进程</a:t>
              </a:r>
            </a:p>
          </p:txBody>
        </p:sp>
      </p:grpSp>
      <p:grpSp>
        <p:nvGrpSpPr>
          <p:cNvPr id="5" name="组合 4"/>
          <p:cNvGrpSpPr/>
          <p:nvPr/>
        </p:nvGrpSpPr>
        <p:grpSpPr>
          <a:xfrm>
            <a:off x="4772160" y="3558648"/>
            <a:ext cx="3505200" cy="3124200"/>
            <a:chOff x="4772160" y="3558648"/>
            <a:chExt cx="3505200" cy="3124200"/>
          </a:xfrm>
        </p:grpSpPr>
        <p:sp>
          <p:nvSpPr>
            <p:cNvPr id="370695" name="Rectangle 7"/>
            <p:cNvSpPr>
              <a:spLocks noChangeArrowheads="1"/>
            </p:cNvSpPr>
            <p:nvPr/>
          </p:nvSpPr>
          <p:spPr bwMode="auto">
            <a:xfrm>
              <a:off x="4772160" y="3558648"/>
              <a:ext cx="3505200" cy="3124200"/>
            </a:xfrm>
            <a:prstGeom prst="rect">
              <a:avLst/>
            </a:prstGeom>
            <a:solidFill>
              <a:schemeClr val="accent2">
                <a:lumMod val="20000"/>
                <a:lumOff val="80000"/>
              </a:schemeClr>
            </a:solidFill>
            <a:ln w="12700">
              <a:solidFill>
                <a:schemeClr val="accent2">
                  <a:lumMod val="75000"/>
                </a:schemeClr>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2075" tIns="46038" rIns="92075" bIns="46038" anchor="ctr"/>
            <a:lstStyle/>
            <a:p>
              <a:pPr algn="l"/>
              <a:r>
                <a:rPr lang="en-US" altLang="zh-CN" sz="2000" dirty="0">
                  <a:latin typeface="Consolas" pitchFamily="49" charset="0"/>
                  <a:ea typeface="宋体" charset="-122"/>
                  <a:cs typeface="Consolas" pitchFamily="49" charset="0"/>
                </a:rPr>
                <a:t>main( )</a:t>
              </a:r>
            </a:p>
            <a:p>
              <a:pPr algn="l"/>
              <a:r>
                <a:rPr lang="en-US" altLang="zh-CN" sz="2000" dirty="0">
                  <a:latin typeface="Consolas" pitchFamily="49" charset="0"/>
                  <a:ea typeface="宋体" charset="-122"/>
                  <a:cs typeface="Consolas" pitchFamily="49" charset="0"/>
                </a:rPr>
                <a:t>{</a:t>
              </a:r>
            </a:p>
            <a:p>
              <a:pPr algn="l"/>
              <a:r>
                <a:rPr lang="en-US" altLang="zh-CN" sz="2000" dirty="0">
                  <a:latin typeface="Consolas" pitchFamily="49" charset="0"/>
                  <a:ea typeface="宋体" charset="-122"/>
                  <a:cs typeface="Consolas" pitchFamily="49" charset="0"/>
                </a:rPr>
                <a:t>    </a:t>
              </a:r>
              <a:r>
                <a:rPr lang="en-US" altLang="zh-CN" sz="2000" dirty="0" err="1">
                  <a:latin typeface="Consolas" pitchFamily="49" charset="0"/>
                  <a:ea typeface="宋体" charset="-122"/>
                  <a:cs typeface="Consolas" pitchFamily="49" charset="0"/>
                </a:rPr>
                <a:t>int</a:t>
              </a:r>
              <a:r>
                <a:rPr lang="en-US" altLang="zh-CN" sz="2000" dirty="0">
                  <a:latin typeface="Consolas" pitchFamily="49" charset="0"/>
                  <a:ea typeface="宋体" charset="-122"/>
                  <a:cs typeface="Consolas" pitchFamily="49" charset="0"/>
                </a:rPr>
                <a:t> </a:t>
              </a:r>
              <a:r>
                <a:rPr lang="en-US" altLang="zh-CN" sz="2000" dirty="0" err="1">
                  <a:latin typeface="Consolas" pitchFamily="49" charset="0"/>
                  <a:ea typeface="宋体" charset="-122"/>
                  <a:cs typeface="Consolas" pitchFamily="49" charset="0"/>
                </a:rPr>
                <a:t>val</a:t>
              </a:r>
              <a:r>
                <a:rPr lang="en-US" altLang="zh-CN" sz="2000" dirty="0">
                  <a:latin typeface="Consolas" pitchFamily="49" charset="0"/>
                  <a:ea typeface="宋体" charset="-122"/>
                  <a:cs typeface="Consolas" pitchFamily="49" charset="0"/>
                </a:rPr>
                <a:t>;</a:t>
              </a:r>
            </a:p>
            <a:p>
              <a:pPr algn="l"/>
              <a:r>
                <a:rPr lang="en-US" altLang="zh-CN" sz="2000" dirty="0">
                  <a:latin typeface="Consolas" pitchFamily="49" charset="0"/>
                  <a:ea typeface="宋体" charset="-122"/>
                  <a:cs typeface="Consolas" pitchFamily="49" charset="0"/>
                </a:rPr>
                <a:t>    </a:t>
              </a:r>
              <a:r>
                <a:rPr lang="en-US" altLang="zh-CN" sz="2000" dirty="0" err="1">
                  <a:latin typeface="Consolas" pitchFamily="49" charset="0"/>
                  <a:ea typeface="宋体" charset="-122"/>
                  <a:cs typeface="Consolas" pitchFamily="49" charset="0"/>
                </a:rPr>
                <a:t>printf</a:t>
              </a:r>
              <a:r>
                <a:rPr lang="en-US" altLang="zh-CN" sz="2000" dirty="0">
                  <a:latin typeface="Consolas" pitchFamily="49" charset="0"/>
                  <a:ea typeface="宋体" charset="-122"/>
                  <a:cs typeface="Consolas" pitchFamily="49" charset="0"/>
                </a:rPr>
                <a:t>(“PID”);</a:t>
              </a:r>
            </a:p>
            <a:p>
              <a:pPr algn="l"/>
              <a:r>
                <a:rPr lang="en-US" altLang="zh-CN" sz="2000" b="1" dirty="0">
                  <a:latin typeface="Consolas" pitchFamily="49" charset="0"/>
                  <a:ea typeface="宋体" charset="-122"/>
                  <a:cs typeface="Consolas" pitchFamily="49" charset="0"/>
                </a:rPr>
                <a:t>    </a:t>
              </a:r>
              <a:r>
                <a:rPr lang="en-US" altLang="zh-CN" sz="2000" b="1" dirty="0" err="1">
                  <a:latin typeface="Consolas" pitchFamily="49" charset="0"/>
                  <a:ea typeface="宋体" charset="-122"/>
                  <a:cs typeface="Consolas" pitchFamily="49" charset="0"/>
                </a:rPr>
                <a:t>pid</a:t>
              </a:r>
              <a:r>
                <a:rPr lang="zh-CN" altLang="en-US" sz="2000" b="1" dirty="0">
                  <a:latin typeface="Consolas" pitchFamily="49" charset="0"/>
                  <a:ea typeface="宋体" charset="-122"/>
                  <a:cs typeface="Consolas" pitchFamily="49" charset="0"/>
                </a:rPr>
                <a:t> </a:t>
              </a:r>
              <a:r>
                <a:rPr lang="en-US" altLang="zh-CN" sz="2000" b="1" dirty="0">
                  <a:latin typeface="Consolas" pitchFamily="49" charset="0"/>
                  <a:ea typeface="宋体" charset="-122"/>
                  <a:cs typeface="Consolas" pitchFamily="49" charset="0"/>
                </a:rPr>
                <a:t>=</a:t>
              </a:r>
              <a:r>
                <a:rPr lang="zh-CN" altLang="en-US" sz="2000" b="1" dirty="0">
                  <a:latin typeface="Consolas" pitchFamily="49" charset="0"/>
                  <a:ea typeface="宋体" charset="-122"/>
                  <a:cs typeface="Consolas" pitchFamily="49" charset="0"/>
                </a:rPr>
                <a:t> </a:t>
              </a:r>
              <a:r>
                <a:rPr lang="en-US" altLang="zh-CN" sz="2000" b="1" dirty="0">
                  <a:latin typeface="Consolas" pitchFamily="49" charset="0"/>
                  <a:ea typeface="宋体" charset="-122"/>
                  <a:cs typeface="Consolas" pitchFamily="49" charset="0"/>
                </a:rPr>
                <a:t>fork();</a:t>
              </a:r>
            </a:p>
            <a:p>
              <a:pPr algn="l"/>
              <a:r>
                <a:rPr lang="en-US" altLang="zh-CN" sz="2000" dirty="0">
                  <a:latin typeface="Consolas" pitchFamily="49" charset="0"/>
                  <a:ea typeface="宋体" charset="-122"/>
                  <a:cs typeface="Consolas" pitchFamily="49" charset="0"/>
                </a:rPr>
                <a:t>    if</a:t>
              </a:r>
              <a:r>
                <a:rPr lang="zh-CN" altLang="en-US" sz="2000" dirty="0">
                  <a:latin typeface="Consolas" pitchFamily="49" charset="0"/>
                  <a:ea typeface="宋体" charset="-122"/>
                  <a:cs typeface="Consolas" pitchFamily="49" charset="0"/>
                </a:rPr>
                <a:t> </a:t>
              </a:r>
              <a:r>
                <a:rPr lang="en-US" altLang="zh-CN" sz="2000" dirty="0">
                  <a:latin typeface="Consolas" pitchFamily="49" charset="0"/>
                  <a:ea typeface="宋体" charset="-122"/>
                  <a:cs typeface="Consolas" pitchFamily="49" charset="0"/>
                </a:rPr>
                <a:t>(</a:t>
              </a:r>
              <a:r>
                <a:rPr lang="en-US" altLang="zh-CN" sz="2000" dirty="0" err="1">
                  <a:latin typeface="Consolas" pitchFamily="49" charset="0"/>
                  <a:ea typeface="宋体" charset="-122"/>
                  <a:cs typeface="Consolas" pitchFamily="49" charset="0"/>
                </a:rPr>
                <a:t>pid</a:t>
              </a:r>
              <a:r>
                <a:rPr lang="zh-CN" altLang="en-US" sz="2000" dirty="0">
                  <a:latin typeface="Consolas" pitchFamily="49" charset="0"/>
                  <a:ea typeface="宋体" charset="-122"/>
                  <a:cs typeface="Consolas" pitchFamily="49" charset="0"/>
                </a:rPr>
                <a:t> </a:t>
              </a:r>
              <a:r>
                <a:rPr lang="en-US" altLang="zh-CN" sz="2000" dirty="0">
                  <a:latin typeface="Consolas" pitchFamily="49" charset="0"/>
                  <a:ea typeface="宋体" charset="-122"/>
                  <a:cs typeface="Consolas" pitchFamily="49" charset="0"/>
                </a:rPr>
                <a:t>!=</a:t>
              </a:r>
              <a:r>
                <a:rPr lang="zh-CN" altLang="en-US" sz="2000" dirty="0">
                  <a:latin typeface="Consolas" pitchFamily="49" charset="0"/>
                  <a:ea typeface="宋体" charset="-122"/>
                  <a:cs typeface="Consolas" pitchFamily="49" charset="0"/>
                </a:rPr>
                <a:t> </a:t>
              </a:r>
              <a:r>
                <a:rPr lang="en-US" altLang="zh-CN" sz="2000" dirty="0">
                  <a:latin typeface="Consolas" pitchFamily="49" charset="0"/>
                  <a:ea typeface="宋体" charset="-122"/>
                  <a:cs typeface="Consolas" pitchFamily="49" charset="0"/>
                </a:rPr>
                <a:t>0)</a:t>
              </a:r>
            </a:p>
            <a:p>
              <a:pPr algn="l"/>
              <a:r>
                <a:rPr lang="en-US" altLang="zh-CN" sz="2000" dirty="0">
                  <a:latin typeface="Consolas" pitchFamily="49" charset="0"/>
                  <a:ea typeface="宋体" charset="-122"/>
                  <a:cs typeface="Consolas" pitchFamily="49" charset="0"/>
                </a:rPr>
                <a:t>      </a:t>
              </a:r>
              <a:r>
                <a:rPr lang="en-US" altLang="zh-CN" sz="2000" dirty="0" err="1">
                  <a:latin typeface="Consolas" pitchFamily="49" charset="0"/>
                  <a:ea typeface="宋体" charset="-122"/>
                  <a:cs typeface="Consolas" pitchFamily="49" charset="0"/>
                </a:rPr>
                <a:t>printf</a:t>
              </a:r>
              <a:r>
                <a:rPr lang="en-US" altLang="zh-CN" sz="2000" dirty="0">
                  <a:latin typeface="Consolas" pitchFamily="49" charset="0"/>
                  <a:ea typeface="宋体" charset="-122"/>
                  <a:cs typeface="Consolas" pitchFamily="49" charset="0"/>
                </a:rPr>
                <a:t>(“parent”);</a:t>
              </a:r>
            </a:p>
            <a:p>
              <a:pPr algn="l"/>
              <a:r>
                <a:rPr lang="en-US" altLang="zh-CN" sz="2000" dirty="0">
                  <a:latin typeface="Consolas" pitchFamily="49" charset="0"/>
                  <a:ea typeface="宋体" charset="-122"/>
                  <a:cs typeface="Consolas" pitchFamily="49" charset="0"/>
                </a:rPr>
                <a:t>    else</a:t>
              </a:r>
            </a:p>
            <a:p>
              <a:pPr algn="l"/>
              <a:r>
                <a:rPr lang="en-US" altLang="zh-CN" sz="2000" dirty="0">
                  <a:latin typeface="Consolas" pitchFamily="49" charset="0"/>
                  <a:ea typeface="宋体" charset="-122"/>
                  <a:cs typeface="Consolas" pitchFamily="49" charset="0"/>
                </a:rPr>
                <a:t>      </a:t>
              </a:r>
              <a:r>
                <a:rPr lang="en-US" altLang="zh-CN" sz="2000" dirty="0" err="1">
                  <a:latin typeface="Consolas" pitchFamily="49" charset="0"/>
                  <a:ea typeface="宋体" charset="-122"/>
                  <a:cs typeface="Consolas" pitchFamily="49" charset="0"/>
                </a:rPr>
                <a:t>printf</a:t>
              </a:r>
              <a:r>
                <a:rPr lang="en-US" altLang="zh-CN" sz="2000" dirty="0">
                  <a:latin typeface="Consolas" pitchFamily="49" charset="0"/>
                  <a:ea typeface="宋体" charset="-122"/>
                  <a:cs typeface="Consolas" pitchFamily="49" charset="0"/>
                </a:rPr>
                <a:t>(“child”);</a:t>
              </a:r>
            </a:p>
            <a:p>
              <a:pPr algn="l"/>
              <a:r>
                <a:rPr lang="en-US" altLang="zh-CN" sz="2000" dirty="0">
                  <a:latin typeface="Consolas" pitchFamily="49" charset="0"/>
                  <a:ea typeface="宋体" charset="-122"/>
                  <a:cs typeface="Consolas" pitchFamily="49" charset="0"/>
                </a:rPr>
                <a:t>}</a:t>
              </a:r>
            </a:p>
          </p:txBody>
        </p:sp>
        <p:sp>
          <p:nvSpPr>
            <p:cNvPr id="370699" name="Text Box 11"/>
            <p:cNvSpPr txBox="1">
              <a:spLocks noChangeArrowheads="1"/>
            </p:cNvSpPr>
            <p:nvPr/>
          </p:nvSpPr>
          <p:spPr bwMode="auto">
            <a:xfrm>
              <a:off x="7076357" y="3560096"/>
              <a:ext cx="1201003" cy="462307"/>
            </a:xfrm>
            <a:prstGeom prst="rect">
              <a:avLst/>
            </a:prstGeom>
            <a:solidFill>
              <a:schemeClr val="accent2">
                <a:lumMod val="75000"/>
              </a:schemeClr>
            </a:solidFill>
            <a:ln>
              <a:solidFill>
                <a:schemeClr val="accent2">
                  <a:lumMod val="75000"/>
                </a:schemeClr>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lIns="92075" tIns="46038" rIns="92075" bIns="46038">
              <a:spAutoFit/>
            </a:bodyPr>
            <a:lstStyle/>
            <a:p>
              <a:pPr>
                <a:spcBef>
                  <a:spcPct val="50000"/>
                </a:spcBef>
              </a:pPr>
              <a:r>
                <a:rPr lang="zh-CN" altLang="en-US" sz="2400" dirty="0">
                  <a:solidFill>
                    <a:schemeClr val="bg1"/>
                  </a:solidFill>
                  <a:latin typeface="+mn-ea"/>
                  <a:cs typeface="Consolas" pitchFamily="49" charset="0"/>
                </a:rPr>
                <a:t>子进程</a:t>
              </a:r>
            </a:p>
          </p:txBody>
        </p:sp>
      </p:grpSp>
      <p:grpSp>
        <p:nvGrpSpPr>
          <p:cNvPr id="8" name="组合 7"/>
          <p:cNvGrpSpPr/>
          <p:nvPr/>
        </p:nvGrpSpPr>
        <p:grpSpPr>
          <a:xfrm>
            <a:off x="3019560" y="1577448"/>
            <a:ext cx="1981200" cy="3429000"/>
            <a:chOff x="3019560" y="1577448"/>
            <a:chExt cx="1981200" cy="3429000"/>
          </a:xfrm>
        </p:grpSpPr>
        <p:grpSp>
          <p:nvGrpSpPr>
            <p:cNvPr id="6" name="组合 5"/>
            <p:cNvGrpSpPr/>
            <p:nvPr/>
          </p:nvGrpSpPr>
          <p:grpSpPr>
            <a:xfrm>
              <a:off x="3019560" y="1577448"/>
              <a:ext cx="1981200" cy="3429000"/>
              <a:chOff x="3019560" y="1577448"/>
              <a:chExt cx="1981200" cy="3429000"/>
            </a:xfrm>
          </p:grpSpPr>
          <p:sp>
            <p:nvSpPr>
              <p:cNvPr id="370701" name="Line 13"/>
              <p:cNvSpPr>
                <a:spLocks noChangeShapeType="1"/>
              </p:cNvSpPr>
              <p:nvPr/>
            </p:nvSpPr>
            <p:spPr bwMode="auto">
              <a:xfrm>
                <a:off x="3019560" y="3253848"/>
                <a:ext cx="1066800" cy="0"/>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2075" tIns="46038" rIns="92075" bIns="46038"/>
              <a:lstStyle/>
              <a:p>
                <a:endParaRPr lang="zh-CN" altLang="en-US">
                  <a:latin typeface="Consolas" pitchFamily="49" charset="0"/>
                  <a:cs typeface="Consolas" pitchFamily="49" charset="0"/>
                </a:endParaRPr>
              </a:p>
            </p:txBody>
          </p:sp>
          <p:sp>
            <p:nvSpPr>
              <p:cNvPr id="370702" name="Line 14"/>
              <p:cNvSpPr>
                <a:spLocks noChangeShapeType="1"/>
              </p:cNvSpPr>
              <p:nvPr/>
            </p:nvSpPr>
            <p:spPr bwMode="auto">
              <a:xfrm flipV="1">
                <a:off x="4086360" y="1577448"/>
                <a:ext cx="533400" cy="1676400"/>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2075" tIns="46038" rIns="92075" bIns="46038"/>
              <a:lstStyle/>
              <a:p>
                <a:endParaRPr lang="zh-CN" altLang="en-US">
                  <a:latin typeface="Consolas" pitchFamily="49" charset="0"/>
                  <a:cs typeface="Consolas" pitchFamily="49" charset="0"/>
                </a:endParaRPr>
              </a:p>
            </p:txBody>
          </p:sp>
          <p:sp>
            <p:nvSpPr>
              <p:cNvPr id="370703" name="Line 15"/>
              <p:cNvSpPr>
                <a:spLocks noChangeShapeType="1"/>
              </p:cNvSpPr>
              <p:nvPr/>
            </p:nvSpPr>
            <p:spPr bwMode="auto">
              <a:xfrm>
                <a:off x="4086360" y="3253848"/>
                <a:ext cx="457200" cy="1752600"/>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2075" tIns="46038" rIns="92075" bIns="46038"/>
              <a:lstStyle/>
              <a:p>
                <a:endParaRPr lang="zh-CN" altLang="en-US">
                  <a:latin typeface="Consolas" pitchFamily="49" charset="0"/>
                  <a:cs typeface="Consolas" pitchFamily="49" charset="0"/>
                </a:endParaRPr>
              </a:p>
            </p:txBody>
          </p:sp>
          <p:sp>
            <p:nvSpPr>
              <p:cNvPr id="370704" name="Line 16"/>
              <p:cNvSpPr>
                <a:spLocks noChangeShapeType="1"/>
              </p:cNvSpPr>
              <p:nvPr/>
            </p:nvSpPr>
            <p:spPr bwMode="auto">
              <a:xfrm>
                <a:off x="4619760" y="1577448"/>
                <a:ext cx="3810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2075" tIns="46038" rIns="92075" bIns="46038"/>
              <a:lstStyle/>
              <a:p>
                <a:endParaRPr lang="zh-CN" altLang="en-US">
                  <a:latin typeface="Consolas" pitchFamily="49" charset="0"/>
                  <a:cs typeface="Consolas" pitchFamily="49" charset="0"/>
                </a:endParaRPr>
              </a:p>
            </p:txBody>
          </p:sp>
          <p:sp>
            <p:nvSpPr>
              <p:cNvPr id="370705" name="Line 17"/>
              <p:cNvSpPr>
                <a:spLocks noChangeShapeType="1"/>
              </p:cNvSpPr>
              <p:nvPr/>
            </p:nvSpPr>
            <p:spPr bwMode="auto">
              <a:xfrm>
                <a:off x="4543560" y="5006448"/>
                <a:ext cx="4572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2075" tIns="46038" rIns="92075" bIns="46038"/>
              <a:lstStyle/>
              <a:p>
                <a:endParaRPr lang="zh-CN" altLang="en-US">
                  <a:latin typeface="Consolas" pitchFamily="49" charset="0"/>
                  <a:cs typeface="Consolas" pitchFamily="49" charset="0"/>
                </a:endParaRPr>
              </a:p>
            </p:txBody>
          </p:sp>
        </p:grpSp>
        <p:sp>
          <p:nvSpPr>
            <p:cNvPr id="370706" name="Text Box 18"/>
            <p:cNvSpPr txBox="1">
              <a:spLocks noChangeArrowheads="1"/>
            </p:cNvSpPr>
            <p:nvPr/>
          </p:nvSpPr>
          <p:spPr bwMode="auto">
            <a:xfrm>
              <a:off x="4055880" y="3038017"/>
              <a:ext cx="762000" cy="40075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2075" tIns="46038" rIns="92075" bIns="46038">
              <a:spAutoFit/>
            </a:bodyPr>
            <a:lstStyle/>
            <a:p>
              <a:pPr>
                <a:spcBef>
                  <a:spcPct val="50000"/>
                </a:spcBef>
              </a:pPr>
              <a:r>
                <a:rPr lang="zh-CN" altLang="en-US" sz="2000" dirty="0">
                  <a:solidFill>
                    <a:srgbClr val="002060"/>
                  </a:solidFill>
                  <a:latin typeface="SimHei" charset="-122"/>
                  <a:ea typeface="SimHei" charset="-122"/>
                  <a:cs typeface="SimHei" charset="-122"/>
                </a:rPr>
                <a:t>分裂</a:t>
              </a:r>
            </a:p>
          </p:txBody>
        </p:sp>
      </p:grpSp>
      <p:grpSp>
        <p:nvGrpSpPr>
          <p:cNvPr id="7" name="组合 6"/>
          <p:cNvGrpSpPr/>
          <p:nvPr/>
        </p:nvGrpSpPr>
        <p:grpSpPr>
          <a:xfrm>
            <a:off x="3019560" y="1348848"/>
            <a:ext cx="457200" cy="1905000"/>
            <a:chOff x="3019560" y="1348848"/>
            <a:chExt cx="457200" cy="1905000"/>
          </a:xfrm>
        </p:grpSpPr>
        <p:sp>
          <p:nvSpPr>
            <p:cNvPr id="370700" name="Line 12"/>
            <p:cNvSpPr>
              <a:spLocks noChangeShapeType="1"/>
            </p:cNvSpPr>
            <p:nvPr/>
          </p:nvSpPr>
          <p:spPr bwMode="auto">
            <a:xfrm>
              <a:off x="3019560" y="1348848"/>
              <a:ext cx="0" cy="1905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2075" tIns="46038" rIns="92075" bIns="46038"/>
            <a:lstStyle/>
            <a:p>
              <a:endParaRPr lang="zh-CN" altLang="en-US">
                <a:latin typeface="Consolas" pitchFamily="49" charset="0"/>
                <a:cs typeface="Consolas" pitchFamily="49" charset="0"/>
              </a:endParaRPr>
            </a:p>
          </p:txBody>
        </p:sp>
        <p:sp>
          <p:nvSpPr>
            <p:cNvPr id="370707" name="Text Box 19"/>
            <p:cNvSpPr txBox="1">
              <a:spLocks noChangeArrowheads="1"/>
            </p:cNvSpPr>
            <p:nvPr/>
          </p:nvSpPr>
          <p:spPr bwMode="auto">
            <a:xfrm>
              <a:off x="3019560" y="1806048"/>
              <a:ext cx="457200" cy="86241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2075" tIns="46038" rIns="92075" bIns="46038">
              <a:spAutoFit/>
            </a:bodyPr>
            <a:lstStyle/>
            <a:p>
              <a:pPr>
                <a:spcBef>
                  <a:spcPct val="50000"/>
                </a:spcBef>
              </a:pPr>
              <a:r>
                <a:rPr lang="zh-CN" altLang="en-US" sz="2000" dirty="0">
                  <a:solidFill>
                    <a:schemeClr val="accent2"/>
                  </a:solidFill>
                  <a:latin typeface="SimHei" charset="-122"/>
                  <a:ea typeface="SimHei" charset="-122"/>
                  <a:cs typeface="SimHei" charset="-122"/>
                </a:rPr>
                <a:t>执</a:t>
              </a:r>
            </a:p>
            <a:p>
              <a:pPr>
                <a:spcBef>
                  <a:spcPct val="50000"/>
                </a:spcBef>
              </a:pPr>
              <a:r>
                <a:rPr lang="zh-CN" altLang="en-US" sz="2000" dirty="0">
                  <a:solidFill>
                    <a:schemeClr val="accent2"/>
                  </a:solidFill>
                  <a:latin typeface="SimHei" charset="-122"/>
                  <a:ea typeface="SimHei" charset="-122"/>
                  <a:cs typeface="SimHei" charset="-122"/>
                </a:rPr>
                <a:t>行</a:t>
              </a:r>
            </a:p>
          </p:txBody>
        </p:sp>
      </p:grpSp>
      <p:grpSp>
        <p:nvGrpSpPr>
          <p:cNvPr id="3" name="组合 2"/>
          <p:cNvGrpSpPr/>
          <p:nvPr/>
        </p:nvGrpSpPr>
        <p:grpSpPr>
          <a:xfrm>
            <a:off x="7176448" y="1501248"/>
            <a:ext cx="1645920" cy="1981200"/>
            <a:chOff x="7176448" y="1501248"/>
            <a:chExt cx="1645920" cy="1981200"/>
          </a:xfrm>
        </p:grpSpPr>
        <p:sp>
          <p:nvSpPr>
            <p:cNvPr id="370708" name="Line 20"/>
            <p:cNvSpPr>
              <a:spLocks noChangeShapeType="1"/>
            </p:cNvSpPr>
            <p:nvPr/>
          </p:nvSpPr>
          <p:spPr bwMode="auto">
            <a:xfrm>
              <a:off x="7176448" y="1577448"/>
              <a:ext cx="1203960" cy="0"/>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2075" tIns="46038" rIns="92075" bIns="46038"/>
            <a:lstStyle/>
            <a:p>
              <a:endParaRPr lang="zh-CN" altLang="en-US">
                <a:latin typeface="Consolas" pitchFamily="49" charset="0"/>
                <a:cs typeface="Consolas" pitchFamily="49" charset="0"/>
              </a:endParaRPr>
            </a:p>
          </p:txBody>
        </p:sp>
        <p:sp>
          <p:nvSpPr>
            <p:cNvPr id="370709" name="Line 21"/>
            <p:cNvSpPr>
              <a:spLocks noChangeShapeType="1"/>
            </p:cNvSpPr>
            <p:nvPr/>
          </p:nvSpPr>
          <p:spPr bwMode="auto">
            <a:xfrm>
              <a:off x="8380408" y="1577448"/>
              <a:ext cx="0" cy="1905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2075" tIns="46038" rIns="92075" bIns="46038"/>
            <a:lstStyle/>
            <a:p>
              <a:endParaRPr lang="zh-CN" altLang="en-US">
                <a:latin typeface="Consolas" pitchFamily="49" charset="0"/>
                <a:cs typeface="Consolas" pitchFamily="49" charset="0"/>
              </a:endParaRPr>
            </a:p>
          </p:txBody>
        </p:sp>
        <p:sp>
          <p:nvSpPr>
            <p:cNvPr id="370710" name="Text Box 22"/>
            <p:cNvSpPr txBox="1">
              <a:spLocks noChangeArrowheads="1"/>
            </p:cNvSpPr>
            <p:nvPr/>
          </p:nvSpPr>
          <p:spPr bwMode="auto">
            <a:xfrm>
              <a:off x="8365168" y="1501248"/>
              <a:ext cx="457200" cy="132408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2075" tIns="46038" rIns="92075" bIns="46038">
              <a:spAutoFit/>
            </a:bodyPr>
            <a:lstStyle/>
            <a:p>
              <a:pPr>
                <a:spcBef>
                  <a:spcPct val="50000"/>
                </a:spcBef>
              </a:pPr>
              <a:r>
                <a:rPr lang="zh-CN" altLang="en-US" sz="2000" dirty="0">
                  <a:solidFill>
                    <a:schemeClr val="accent2"/>
                  </a:solidFill>
                  <a:latin typeface="SimHei" charset="-122"/>
                  <a:ea typeface="SimHei" charset="-122"/>
                  <a:cs typeface="SimHei" charset="-122"/>
                </a:rPr>
                <a:t>继续执行</a:t>
              </a:r>
            </a:p>
          </p:txBody>
        </p:sp>
      </p:grpSp>
      <p:grpSp>
        <p:nvGrpSpPr>
          <p:cNvPr id="2" name="组合 1"/>
          <p:cNvGrpSpPr/>
          <p:nvPr/>
        </p:nvGrpSpPr>
        <p:grpSpPr>
          <a:xfrm>
            <a:off x="7277672" y="4956447"/>
            <a:ext cx="1524000" cy="1726401"/>
            <a:chOff x="7277672" y="4956447"/>
            <a:chExt cx="1524000" cy="1726401"/>
          </a:xfrm>
        </p:grpSpPr>
        <p:sp>
          <p:nvSpPr>
            <p:cNvPr id="370711" name="Line 23"/>
            <p:cNvSpPr>
              <a:spLocks noChangeShapeType="1"/>
            </p:cNvSpPr>
            <p:nvPr/>
          </p:nvSpPr>
          <p:spPr bwMode="auto">
            <a:xfrm>
              <a:off x="7277672" y="5041704"/>
              <a:ext cx="1066800" cy="0"/>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2075" tIns="46038" rIns="92075" bIns="46038"/>
            <a:lstStyle/>
            <a:p>
              <a:endParaRPr lang="zh-CN" altLang="en-US">
                <a:latin typeface="Consolas" pitchFamily="49" charset="0"/>
                <a:cs typeface="Consolas" pitchFamily="49" charset="0"/>
              </a:endParaRPr>
            </a:p>
          </p:txBody>
        </p:sp>
        <p:sp>
          <p:nvSpPr>
            <p:cNvPr id="370712" name="Text Box 24"/>
            <p:cNvSpPr txBox="1">
              <a:spLocks noChangeArrowheads="1"/>
            </p:cNvSpPr>
            <p:nvPr/>
          </p:nvSpPr>
          <p:spPr bwMode="auto">
            <a:xfrm>
              <a:off x="8344472" y="4956447"/>
              <a:ext cx="457200" cy="132408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2075" tIns="46038" rIns="92075" bIns="46038">
              <a:spAutoFit/>
            </a:bodyPr>
            <a:lstStyle/>
            <a:p>
              <a:pPr>
                <a:spcBef>
                  <a:spcPct val="50000"/>
                </a:spcBef>
              </a:pPr>
              <a:r>
                <a:rPr lang="zh-CN" altLang="en-US" sz="2000" dirty="0">
                  <a:solidFill>
                    <a:schemeClr val="accent2"/>
                  </a:solidFill>
                  <a:latin typeface="SimHei" charset="-122"/>
                  <a:ea typeface="SimHei" charset="-122"/>
                  <a:cs typeface="SimHei" charset="-122"/>
                </a:rPr>
                <a:t>继续执行</a:t>
              </a:r>
            </a:p>
          </p:txBody>
        </p:sp>
        <p:sp>
          <p:nvSpPr>
            <p:cNvPr id="370713" name="Line 25"/>
            <p:cNvSpPr>
              <a:spLocks noChangeShapeType="1"/>
            </p:cNvSpPr>
            <p:nvPr/>
          </p:nvSpPr>
          <p:spPr bwMode="auto">
            <a:xfrm>
              <a:off x="8344472" y="5041704"/>
              <a:ext cx="0" cy="1641144"/>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2075" tIns="46038" rIns="92075" bIns="46038"/>
            <a:lstStyle/>
            <a:p>
              <a:endParaRPr lang="zh-CN" altLang="en-US">
                <a:latin typeface="Consolas" pitchFamily="49" charset="0"/>
                <a:cs typeface="Consolas" pitchFamily="49" charset="0"/>
              </a:endParaRPr>
            </a:p>
          </p:txBody>
        </p:sp>
      </p:grpSp>
      <p:sp>
        <p:nvSpPr>
          <p:cNvPr id="10" name="圆角矩形 9"/>
          <p:cNvSpPr/>
          <p:nvPr/>
        </p:nvSpPr>
        <p:spPr>
          <a:xfrm>
            <a:off x="5241873" y="1664452"/>
            <a:ext cx="2960431" cy="702373"/>
          </a:xfrm>
          <a:prstGeom prst="roundRect">
            <a:avLst>
              <a:gd name="adj" fmla="val 5008"/>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圆角矩形 33"/>
          <p:cNvSpPr/>
          <p:nvPr/>
        </p:nvSpPr>
        <p:spPr>
          <a:xfrm>
            <a:off x="5241873" y="5733761"/>
            <a:ext cx="2866030" cy="622589"/>
          </a:xfrm>
          <a:prstGeom prst="roundRect">
            <a:avLst>
              <a:gd name="adj" fmla="val 5008"/>
            </a:avLst>
          </a:prstGeom>
          <a:no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日期占位符 8"/>
          <p:cNvSpPr>
            <a:spLocks noGrp="1"/>
          </p:cNvSpPr>
          <p:nvPr>
            <p:ph type="dt" sz="half" idx="10"/>
          </p:nvPr>
        </p:nvSpPr>
        <p:spPr/>
        <p:txBody>
          <a:bodyPr/>
          <a:lstStyle/>
          <a:p>
            <a:fld id="{E23A9863-0981-FC46-88DC-2E0E3A9C6F51}" type="datetime5">
              <a:t>2019/12/28</a:t>
            </a:fld>
            <a:endParaRPr lang="zh-CN" altLang="en-US"/>
          </a:p>
        </p:txBody>
      </p:sp>
      <p:sp>
        <p:nvSpPr>
          <p:cNvPr id="12" name="幻灯片编号占位符 11"/>
          <p:cNvSpPr>
            <a:spLocks noGrp="1"/>
          </p:cNvSpPr>
          <p:nvPr>
            <p:ph type="sldNum" sz="quarter" idx="12"/>
          </p:nvPr>
        </p:nvSpPr>
        <p:spPr/>
        <p:txBody>
          <a:bodyPr/>
          <a:lstStyle/>
          <a:p>
            <a:fld id="{B09550E6-D85C-43A8-841D-66A200A3DB30}" type="slidenum">
              <a:rPr lang="zh-CN" altLang="en-US" smtClean="0"/>
              <a:t>61</a:t>
            </a:fld>
            <a:endParaRPr lang="zh-CN" altLang="en-US"/>
          </a:p>
        </p:txBody>
      </p:sp>
    </p:spTree>
    <p:extLst>
      <p:ext uri="{BB962C8B-B14F-4D97-AF65-F5344CB8AC3E}">
        <p14:creationId xmlns:p14="http://schemas.microsoft.com/office/powerpoint/2010/main" val="354455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500"/>
                                        <p:tgtEl>
                                          <p:spTgt spid="10"/>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34"/>
                                        </p:tgtEl>
                                        <p:attrNameLst>
                                          <p:attrName>style.visibility</p:attrName>
                                        </p:attrNameLst>
                                      </p:cBhvr>
                                      <p:to>
                                        <p:strVal val="visible"/>
                                      </p:to>
                                    </p:set>
                                    <p:animEffect transition="in" filter="fade">
                                      <p:cBhvr>
                                        <p:cTn id="34"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34" grpId="0" animBg="1"/>
    </p:bldLst>
  </p:timing>
</p:sld>
</file>

<file path=ppt/slides/slide6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37922" name="Rectangle 2"/>
          <p:cNvSpPr>
            <a:spLocks noGrp="1" noChangeArrowheads="1"/>
          </p:cNvSpPr>
          <p:nvPr>
            <p:ph type="title"/>
          </p:nvPr>
        </p:nvSpPr>
        <p:spPr/>
        <p:txBody>
          <a:bodyPr/>
          <a:lstStyle/>
          <a:p>
            <a:r>
              <a:rPr lang="en-US" altLang="zh-CN"/>
              <a:t>fork()</a:t>
            </a:r>
            <a:r>
              <a:rPr lang="zh-CN" altLang="en-US"/>
              <a:t>调用例子（1）</a:t>
            </a:r>
          </a:p>
        </p:txBody>
      </p:sp>
      <p:sp>
        <p:nvSpPr>
          <p:cNvPr id="2" name="日期占位符 1"/>
          <p:cNvSpPr>
            <a:spLocks noGrp="1"/>
          </p:cNvSpPr>
          <p:nvPr>
            <p:ph type="dt" sz="half" idx="10"/>
          </p:nvPr>
        </p:nvSpPr>
        <p:spPr/>
        <p:txBody>
          <a:bodyPr/>
          <a:lstStyle/>
          <a:p>
            <a:fld id="{8CF3E2E5-BBFA-044C-B5CB-A1F04557EDCB}" type="datetime5">
              <a:t>2019/12/28</a:t>
            </a:fld>
            <a:endParaRPr lang="zh-CN" altLang="en-US"/>
          </a:p>
        </p:txBody>
      </p:sp>
      <p:sp>
        <p:nvSpPr>
          <p:cNvPr id="4" name="幻灯片编号占位符 3"/>
          <p:cNvSpPr>
            <a:spLocks noGrp="1"/>
          </p:cNvSpPr>
          <p:nvPr>
            <p:ph type="sldNum" sz="quarter" idx="12"/>
          </p:nvPr>
        </p:nvSpPr>
        <p:spPr/>
        <p:txBody>
          <a:bodyPr/>
          <a:lstStyle/>
          <a:p>
            <a:fld id="{B09550E6-D85C-43A8-841D-66A200A3DB30}" type="slidenum">
              <a:rPr lang="zh-CN" altLang="en-US" smtClean="0"/>
              <a:t>62</a:t>
            </a:fld>
            <a:endParaRPr lang="zh-CN" altLang="en-US"/>
          </a:p>
        </p:txBody>
      </p:sp>
      <p:sp>
        <p:nvSpPr>
          <p:cNvPr id="337923" name="Rectangle 3"/>
          <p:cNvSpPr>
            <a:spLocks noGrp="1" noChangeArrowheads="1"/>
          </p:cNvSpPr>
          <p:nvPr>
            <p:ph type="body" idx="4294967295"/>
          </p:nvPr>
        </p:nvSpPr>
        <p:spPr>
          <a:xfrm>
            <a:off x="354842" y="1357951"/>
            <a:ext cx="5773002" cy="4496937"/>
          </a:xfrm>
          <a:solidFill>
            <a:schemeClr val="accent2">
              <a:lumMod val="20000"/>
              <a:lumOff val="80000"/>
            </a:schemeClr>
          </a:solidFill>
          <a:ln>
            <a:solidFill>
              <a:srgbClr val="C00000"/>
            </a:solidFill>
          </a:ln>
        </p:spPr>
        <p:txBody>
          <a:bodyPr>
            <a:noAutofit/>
          </a:bodyPr>
          <a:lstStyle/>
          <a:p>
            <a:pPr>
              <a:lnSpc>
                <a:spcPct val="90000"/>
              </a:lnSpc>
              <a:buFont typeface="Monotype Sorts" pitchFamily="2" charset="2"/>
              <a:buNone/>
            </a:pPr>
            <a:r>
              <a:rPr lang="en-US" altLang="zh-CN" sz="2800" dirty="0">
                <a:latin typeface="Courier" charset="0"/>
                <a:ea typeface="Courier" charset="0"/>
                <a:cs typeface="Courier" charset="0"/>
              </a:rPr>
              <a:t>#include &lt;</a:t>
            </a:r>
            <a:r>
              <a:rPr lang="en-US" altLang="zh-CN" sz="2800" dirty="0" err="1">
                <a:latin typeface="Courier" charset="0"/>
                <a:ea typeface="Courier" charset="0"/>
                <a:cs typeface="Courier" charset="0"/>
              </a:rPr>
              <a:t>stdio.h</a:t>
            </a:r>
            <a:r>
              <a:rPr lang="en-US" altLang="zh-CN" sz="2800" dirty="0">
                <a:latin typeface="Courier" charset="0"/>
                <a:ea typeface="Courier" charset="0"/>
                <a:cs typeface="Courier" charset="0"/>
              </a:rPr>
              <a:t>&gt;</a:t>
            </a:r>
          </a:p>
          <a:p>
            <a:pPr>
              <a:lnSpc>
                <a:spcPct val="90000"/>
              </a:lnSpc>
              <a:buFont typeface="Monotype Sorts" pitchFamily="2" charset="2"/>
              <a:buNone/>
            </a:pPr>
            <a:r>
              <a:rPr lang="en-US" altLang="zh-CN" sz="2800" dirty="0">
                <a:latin typeface="Courier" charset="0"/>
                <a:ea typeface="Courier" charset="0"/>
                <a:cs typeface="Courier" charset="0"/>
              </a:rPr>
              <a:t>#include &lt;sys/</a:t>
            </a:r>
            <a:r>
              <a:rPr lang="en-US" altLang="zh-CN" sz="2800" dirty="0" err="1">
                <a:latin typeface="Courier" charset="0"/>
                <a:ea typeface="Courier" charset="0"/>
                <a:cs typeface="Courier" charset="0"/>
              </a:rPr>
              <a:t>types.h</a:t>
            </a:r>
            <a:r>
              <a:rPr lang="en-US" altLang="zh-CN" sz="2800" dirty="0">
                <a:latin typeface="Courier" charset="0"/>
                <a:ea typeface="Courier" charset="0"/>
                <a:cs typeface="Courier" charset="0"/>
              </a:rPr>
              <a:t>&gt;</a:t>
            </a:r>
          </a:p>
          <a:p>
            <a:pPr>
              <a:lnSpc>
                <a:spcPct val="90000"/>
              </a:lnSpc>
              <a:buFont typeface="Monotype Sorts" pitchFamily="2" charset="2"/>
              <a:buNone/>
            </a:pPr>
            <a:r>
              <a:rPr lang="en-US" altLang="zh-CN" sz="2800" dirty="0">
                <a:latin typeface="Courier" charset="0"/>
                <a:ea typeface="Courier" charset="0"/>
                <a:cs typeface="Courier" charset="0"/>
              </a:rPr>
              <a:t>#include &lt;</a:t>
            </a:r>
            <a:r>
              <a:rPr lang="en-US" altLang="zh-CN" sz="2800" dirty="0" err="1">
                <a:latin typeface="Courier" charset="0"/>
                <a:ea typeface="Courier" charset="0"/>
                <a:cs typeface="Courier" charset="0"/>
              </a:rPr>
              <a:t>unistd.h</a:t>
            </a:r>
            <a:r>
              <a:rPr lang="en-US" altLang="zh-CN" sz="2800" dirty="0">
                <a:latin typeface="Courier" charset="0"/>
                <a:ea typeface="Courier" charset="0"/>
                <a:cs typeface="Courier" charset="0"/>
              </a:rPr>
              <a:t>&gt;</a:t>
            </a:r>
          </a:p>
          <a:p>
            <a:pPr>
              <a:lnSpc>
                <a:spcPct val="90000"/>
              </a:lnSpc>
              <a:buFont typeface="Monotype Sorts" pitchFamily="2" charset="2"/>
              <a:buNone/>
            </a:pPr>
            <a:endParaRPr lang="en-US" altLang="zh-CN" sz="2800" dirty="0">
              <a:latin typeface="Courier" charset="0"/>
              <a:ea typeface="Courier" charset="0"/>
              <a:cs typeface="Courier" charset="0"/>
            </a:endParaRPr>
          </a:p>
          <a:p>
            <a:pPr>
              <a:lnSpc>
                <a:spcPct val="90000"/>
              </a:lnSpc>
              <a:buFont typeface="Monotype Sorts" pitchFamily="2" charset="2"/>
              <a:buNone/>
            </a:pPr>
            <a:r>
              <a:rPr lang="en-US" altLang="zh-CN" sz="2800" dirty="0">
                <a:latin typeface="Courier" charset="0"/>
                <a:ea typeface="Courier" charset="0"/>
                <a:cs typeface="Courier" charset="0"/>
              </a:rPr>
              <a:t>void main(void) {</a:t>
            </a:r>
          </a:p>
          <a:p>
            <a:pPr>
              <a:lnSpc>
                <a:spcPct val="90000"/>
              </a:lnSpc>
              <a:buFont typeface="Monotype Sorts" pitchFamily="2" charset="2"/>
              <a:buNone/>
            </a:pPr>
            <a:r>
              <a:rPr lang="en-US" altLang="zh-CN" sz="2800" dirty="0">
                <a:latin typeface="Courier" charset="0"/>
                <a:ea typeface="Courier" charset="0"/>
                <a:cs typeface="Courier" charset="0"/>
              </a:rPr>
              <a:t>  </a:t>
            </a:r>
            <a:r>
              <a:rPr lang="en-US" altLang="zh-CN" sz="2800" dirty="0" err="1">
                <a:latin typeface="Courier" charset="0"/>
                <a:ea typeface="Courier" charset="0"/>
                <a:cs typeface="Courier" charset="0"/>
              </a:rPr>
              <a:t>printf</a:t>
            </a:r>
            <a:r>
              <a:rPr lang="en-US" altLang="zh-CN" sz="2800" dirty="0">
                <a:latin typeface="Courier" charset="0"/>
                <a:ea typeface="Courier" charset="0"/>
                <a:cs typeface="Courier" charset="0"/>
              </a:rPr>
              <a:t>(“Hello\n”);</a:t>
            </a:r>
          </a:p>
          <a:p>
            <a:pPr>
              <a:lnSpc>
                <a:spcPct val="90000"/>
              </a:lnSpc>
              <a:buFont typeface="Monotype Sorts" pitchFamily="2" charset="2"/>
              <a:buNone/>
            </a:pPr>
            <a:r>
              <a:rPr lang="en-US" altLang="zh-CN" sz="2800" dirty="0">
                <a:solidFill>
                  <a:schemeClr val="accent1"/>
                </a:solidFill>
                <a:latin typeface="Courier" charset="0"/>
                <a:ea typeface="Courier" charset="0"/>
                <a:cs typeface="Courier" charset="0"/>
              </a:rPr>
              <a:t>  </a:t>
            </a:r>
            <a:r>
              <a:rPr lang="en-US" altLang="zh-CN" sz="2800" dirty="0">
                <a:solidFill>
                  <a:schemeClr val="hlink"/>
                </a:solidFill>
                <a:latin typeface="Courier" charset="0"/>
                <a:ea typeface="Courier" charset="0"/>
                <a:cs typeface="Courier" charset="0"/>
              </a:rPr>
              <a:t>fork(); </a:t>
            </a:r>
          </a:p>
          <a:p>
            <a:pPr>
              <a:lnSpc>
                <a:spcPct val="90000"/>
              </a:lnSpc>
              <a:buFont typeface="Monotype Sorts" pitchFamily="2" charset="2"/>
              <a:buNone/>
            </a:pPr>
            <a:r>
              <a:rPr lang="en-US" altLang="zh-CN" sz="2800" dirty="0">
                <a:latin typeface="Courier" charset="0"/>
                <a:ea typeface="Courier" charset="0"/>
                <a:cs typeface="Courier" charset="0"/>
              </a:rPr>
              <a:t>  </a:t>
            </a:r>
            <a:r>
              <a:rPr lang="en-US" altLang="zh-CN" sz="2800" dirty="0" err="1">
                <a:latin typeface="Courier" charset="0"/>
                <a:ea typeface="Courier" charset="0"/>
                <a:cs typeface="Courier" charset="0"/>
              </a:rPr>
              <a:t>printf</a:t>
            </a:r>
            <a:r>
              <a:rPr lang="en-US" altLang="zh-CN" sz="2800" dirty="0">
                <a:latin typeface="Courier" charset="0"/>
                <a:ea typeface="Courier" charset="0"/>
                <a:cs typeface="Courier" charset="0"/>
              </a:rPr>
              <a:t>(“Bye\n”）;</a:t>
            </a:r>
          </a:p>
          <a:p>
            <a:pPr>
              <a:lnSpc>
                <a:spcPct val="90000"/>
              </a:lnSpc>
              <a:buFont typeface="Monotype Sorts" pitchFamily="2" charset="2"/>
              <a:buNone/>
            </a:pPr>
            <a:r>
              <a:rPr lang="en-US" altLang="zh-CN" sz="2800" dirty="0">
                <a:latin typeface="Courier" charset="0"/>
                <a:ea typeface="Courier" charset="0"/>
                <a:cs typeface="Courier" charset="0"/>
              </a:rPr>
              <a:t>}</a:t>
            </a:r>
          </a:p>
        </p:txBody>
      </p:sp>
      <p:sp>
        <p:nvSpPr>
          <p:cNvPr id="5" name="TextBox 4"/>
          <p:cNvSpPr txBox="1"/>
          <p:nvPr/>
        </p:nvSpPr>
        <p:spPr>
          <a:xfrm>
            <a:off x="6892118" y="4176214"/>
            <a:ext cx="1671851" cy="1815882"/>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zh-CN" altLang="en-US" sz="2800" dirty="0"/>
              <a:t>运行结果</a:t>
            </a:r>
          </a:p>
          <a:p>
            <a:r>
              <a:rPr lang="en-US" altLang="zh-CN" sz="2800" dirty="0"/>
              <a:t>Hello</a:t>
            </a:r>
          </a:p>
          <a:p>
            <a:r>
              <a:rPr lang="en-US" altLang="zh-CN" sz="2800" dirty="0"/>
              <a:t>Bye</a:t>
            </a:r>
          </a:p>
          <a:p>
            <a:r>
              <a:rPr lang="en-US" altLang="zh-CN" sz="2800" dirty="0"/>
              <a:t>Bye</a:t>
            </a:r>
            <a:endParaRPr lang="zh-CN" altLang="en-US" sz="2800" dirty="0"/>
          </a:p>
        </p:txBody>
      </p:sp>
    </p:spTree>
    <p:extLst>
      <p:ext uri="{BB962C8B-B14F-4D97-AF65-F5344CB8AC3E}">
        <p14:creationId xmlns:p14="http://schemas.microsoft.com/office/powerpoint/2010/main" val="213733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91548F-CF52-BF48-9821-4719A73AD2D0}"/>
              </a:ext>
            </a:extLst>
          </p:cNvPr>
          <p:cNvSpPr>
            <a:spLocks noGrp="1"/>
          </p:cNvSpPr>
          <p:nvPr>
            <p:ph type="title"/>
          </p:nvPr>
        </p:nvSpPr>
        <p:spPr/>
        <p:txBody>
          <a:bodyPr/>
          <a:lstStyle/>
          <a:p>
            <a:r>
              <a:rPr kumimoji="1" lang="en-US" altLang="zh-CN" dirty="0"/>
              <a:t>Example</a:t>
            </a:r>
            <a:endParaRPr kumimoji="1" lang="zh-CN" altLang="en-US" dirty="0"/>
          </a:p>
        </p:txBody>
      </p:sp>
      <p:sp>
        <p:nvSpPr>
          <p:cNvPr id="3" name="日期占位符 2">
            <a:extLst>
              <a:ext uri="{FF2B5EF4-FFF2-40B4-BE49-F238E27FC236}">
                <a16:creationId xmlns:a16="http://schemas.microsoft.com/office/drawing/2014/main" id="{DB762112-8FC6-5E48-BACA-260C8A281633}"/>
              </a:ext>
            </a:extLst>
          </p:cNvPr>
          <p:cNvSpPr>
            <a:spLocks noGrp="1"/>
          </p:cNvSpPr>
          <p:nvPr>
            <p:ph type="dt" sz="half" idx="10"/>
          </p:nvPr>
        </p:nvSpPr>
        <p:spPr/>
        <p:txBody>
          <a:bodyPr/>
          <a:lstStyle/>
          <a:p>
            <a:fld id="{8F28E616-C854-4F64-9339-2A692E0BBB8B}" type="datetime1">
              <a:rPr lang="en-US" altLang="zh-CN" smtClean="0"/>
              <a:t>12/28/2019</a:t>
            </a:fld>
            <a:endParaRPr lang="zh-CN" altLang="en-US"/>
          </a:p>
        </p:txBody>
      </p:sp>
      <p:sp>
        <p:nvSpPr>
          <p:cNvPr id="4" name="页脚占位符 3">
            <a:extLst>
              <a:ext uri="{FF2B5EF4-FFF2-40B4-BE49-F238E27FC236}">
                <a16:creationId xmlns:a16="http://schemas.microsoft.com/office/drawing/2014/main" id="{087E028B-C183-F944-8626-7E0C617AC2AC}"/>
              </a:ext>
            </a:extLst>
          </p:cNvPr>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p>
        </p:txBody>
      </p:sp>
      <p:sp>
        <p:nvSpPr>
          <p:cNvPr id="5" name="灯片编号占位符 4">
            <a:extLst>
              <a:ext uri="{FF2B5EF4-FFF2-40B4-BE49-F238E27FC236}">
                <a16:creationId xmlns:a16="http://schemas.microsoft.com/office/drawing/2014/main" id="{E0697B0F-3602-2F44-B4E5-929DC9E8247F}"/>
              </a:ext>
            </a:extLst>
          </p:cNvPr>
          <p:cNvSpPr>
            <a:spLocks noGrp="1"/>
          </p:cNvSpPr>
          <p:nvPr>
            <p:ph type="sldNum" sz="quarter" idx="12"/>
          </p:nvPr>
        </p:nvSpPr>
        <p:spPr/>
        <p:txBody>
          <a:bodyPr/>
          <a:lstStyle/>
          <a:p>
            <a:fld id="{B09550E6-D85C-43A8-841D-66A200A3DB30}" type="slidenum">
              <a:rPr lang="zh-CN" altLang="en-US" smtClean="0"/>
              <a:t>63</a:t>
            </a:fld>
            <a:endParaRPr lang="zh-CN" altLang="en-US"/>
          </a:p>
        </p:txBody>
      </p:sp>
      <p:pic>
        <p:nvPicPr>
          <p:cNvPr id="6" name="图片 5">
            <a:extLst>
              <a:ext uri="{FF2B5EF4-FFF2-40B4-BE49-F238E27FC236}">
                <a16:creationId xmlns:a16="http://schemas.microsoft.com/office/drawing/2014/main" id="{339C0000-4840-3048-87F4-3CF0FD66DB8F}"/>
              </a:ext>
            </a:extLst>
          </p:cNvPr>
          <p:cNvPicPr>
            <a:picLocks noChangeAspect="1"/>
          </p:cNvPicPr>
          <p:nvPr/>
        </p:nvPicPr>
        <p:blipFill>
          <a:blip r:embed="rId2"/>
          <a:stretch>
            <a:fillRect/>
          </a:stretch>
        </p:blipFill>
        <p:spPr>
          <a:xfrm>
            <a:off x="1022350" y="1445016"/>
            <a:ext cx="7099300" cy="4368800"/>
          </a:xfrm>
          <a:prstGeom prst="rect">
            <a:avLst/>
          </a:prstGeom>
        </p:spPr>
      </p:pic>
    </p:spTree>
    <p:extLst>
      <p:ext uri="{BB962C8B-B14F-4D97-AF65-F5344CB8AC3E}">
        <p14:creationId xmlns:p14="http://schemas.microsoft.com/office/powerpoint/2010/main" val="342020765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D32E9F-686D-5C4F-BE3D-2BCC512254B9}"/>
              </a:ext>
            </a:extLst>
          </p:cNvPr>
          <p:cNvSpPr>
            <a:spLocks noGrp="1"/>
          </p:cNvSpPr>
          <p:nvPr>
            <p:ph type="title"/>
          </p:nvPr>
        </p:nvSpPr>
        <p:spPr/>
        <p:txBody>
          <a:bodyPr/>
          <a:lstStyle/>
          <a:p>
            <a:r>
              <a:rPr kumimoji="1" lang="en-US" altLang="zh-CN" dirty="0"/>
              <a:t>Example</a:t>
            </a:r>
            <a:endParaRPr kumimoji="1" lang="zh-CN" altLang="en-US" dirty="0"/>
          </a:p>
        </p:txBody>
      </p:sp>
      <p:sp>
        <p:nvSpPr>
          <p:cNvPr id="3" name="日期占位符 2">
            <a:extLst>
              <a:ext uri="{FF2B5EF4-FFF2-40B4-BE49-F238E27FC236}">
                <a16:creationId xmlns:a16="http://schemas.microsoft.com/office/drawing/2014/main" id="{FC8A0F90-DA0A-9A43-BA6D-6E6BE103B0BD}"/>
              </a:ext>
            </a:extLst>
          </p:cNvPr>
          <p:cNvSpPr>
            <a:spLocks noGrp="1"/>
          </p:cNvSpPr>
          <p:nvPr>
            <p:ph type="dt" sz="half" idx="10"/>
          </p:nvPr>
        </p:nvSpPr>
        <p:spPr/>
        <p:txBody>
          <a:bodyPr/>
          <a:lstStyle/>
          <a:p>
            <a:fld id="{8F28E616-C854-4F64-9339-2A692E0BBB8B}" type="datetime1">
              <a:rPr lang="en-US" altLang="zh-CN" smtClean="0"/>
              <a:t>12/28/2019</a:t>
            </a:fld>
            <a:endParaRPr lang="zh-CN" altLang="en-US"/>
          </a:p>
        </p:txBody>
      </p:sp>
      <p:sp>
        <p:nvSpPr>
          <p:cNvPr id="4" name="页脚占位符 3">
            <a:extLst>
              <a:ext uri="{FF2B5EF4-FFF2-40B4-BE49-F238E27FC236}">
                <a16:creationId xmlns:a16="http://schemas.microsoft.com/office/drawing/2014/main" id="{7DA2FA3F-C51E-704F-A249-1A3B5318BE0E}"/>
              </a:ext>
            </a:extLst>
          </p:cNvPr>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p>
        </p:txBody>
      </p:sp>
      <p:sp>
        <p:nvSpPr>
          <p:cNvPr id="5" name="灯片编号占位符 4">
            <a:extLst>
              <a:ext uri="{FF2B5EF4-FFF2-40B4-BE49-F238E27FC236}">
                <a16:creationId xmlns:a16="http://schemas.microsoft.com/office/drawing/2014/main" id="{6EFBBCB4-D546-AA46-8008-D23BD7A830AB}"/>
              </a:ext>
            </a:extLst>
          </p:cNvPr>
          <p:cNvSpPr>
            <a:spLocks noGrp="1"/>
          </p:cNvSpPr>
          <p:nvPr>
            <p:ph type="sldNum" sz="quarter" idx="12"/>
          </p:nvPr>
        </p:nvSpPr>
        <p:spPr/>
        <p:txBody>
          <a:bodyPr/>
          <a:lstStyle/>
          <a:p>
            <a:fld id="{B09550E6-D85C-43A8-841D-66A200A3DB30}" type="slidenum">
              <a:rPr lang="zh-CN" altLang="en-US" smtClean="0"/>
              <a:t>64</a:t>
            </a:fld>
            <a:endParaRPr lang="zh-CN" altLang="en-US"/>
          </a:p>
        </p:txBody>
      </p:sp>
      <p:pic>
        <p:nvPicPr>
          <p:cNvPr id="7" name="图片 6">
            <a:extLst>
              <a:ext uri="{FF2B5EF4-FFF2-40B4-BE49-F238E27FC236}">
                <a16:creationId xmlns:a16="http://schemas.microsoft.com/office/drawing/2014/main" id="{EE747912-CCC4-1341-BA5E-858A1EC4B9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6093" y="1363971"/>
            <a:ext cx="8091814" cy="4992379"/>
          </a:xfrm>
          <a:prstGeom prst="rect">
            <a:avLst/>
          </a:prstGeom>
        </p:spPr>
      </p:pic>
    </p:spTree>
    <p:extLst>
      <p:ext uri="{BB962C8B-B14F-4D97-AF65-F5344CB8AC3E}">
        <p14:creationId xmlns:p14="http://schemas.microsoft.com/office/powerpoint/2010/main" val="31577741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zh-CN" altLang="en-US" dirty="0"/>
              <a:t>写时拷贝</a:t>
            </a:r>
          </a:p>
        </p:txBody>
      </p:sp>
      <p:sp>
        <p:nvSpPr>
          <p:cNvPr id="7" name="内容占位符 6"/>
          <p:cNvSpPr>
            <a:spLocks noGrp="1"/>
          </p:cNvSpPr>
          <p:nvPr>
            <p:ph idx="1"/>
          </p:nvPr>
        </p:nvSpPr>
        <p:spPr/>
        <p:txBody>
          <a:bodyPr/>
          <a:lstStyle/>
          <a:p>
            <a:r>
              <a:rPr kumimoji="1" lang="en-US" altLang="zh-CN" dirty="0"/>
              <a:t>COW</a:t>
            </a:r>
            <a:r>
              <a:rPr kumimoji="1" lang="zh-CN" altLang="en-US" dirty="0"/>
              <a:t>：</a:t>
            </a:r>
            <a:r>
              <a:rPr kumimoji="1" lang="en-US" altLang="zh-CN" dirty="0"/>
              <a:t>copy-on-write</a:t>
            </a:r>
          </a:p>
          <a:p>
            <a:r>
              <a:rPr kumimoji="1" lang="zh-CN" altLang="en-US" dirty="0"/>
              <a:t>共享：精确拷贝</a:t>
            </a:r>
            <a:endParaRPr kumimoji="1" lang="en-US" altLang="zh-CN" dirty="0"/>
          </a:p>
          <a:p>
            <a:r>
              <a:rPr kumimoji="1" lang="zh-CN" altLang="en-US" dirty="0"/>
              <a:t>修改：创建新的</a:t>
            </a:r>
            <a:r>
              <a:rPr kumimoji="1" lang="en-US" altLang="zh-CN" dirty="0"/>
              <a:t>memory map</a:t>
            </a:r>
          </a:p>
          <a:p>
            <a:pPr lvl="1"/>
            <a:r>
              <a:rPr kumimoji="1" lang="en-US" altLang="zh-CN" dirty="0"/>
              <a:t>OS</a:t>
            </a:r>
            <a:r>
              <a:rPr kumimoji="1" lang="zh-CN" altLang="en-US" dirty="0"/>
              <a:t>自动完成，用户透明</a:t>
            </a:r>
            <a:endParaRPr kumimoji="1" lang="en-US" altLang="zh-CN" dirty="0"/>
          </a:p>
          <a:p>
            <a:r>
              <a:rPr kumimoji="1" lang="zh-CN" altLang="en-US" dirty="0"/>
              <a:t>例外</a:t>
            </a:r>
            <a:endParaRPr kumimoji="1" lang="en-US" altLang="zh-CN" dirty="0"/>
          </a:p>
          <a:p>
            <a:pPr lvl="1"/>
            <a:r>
              <a:rPr kumimoji="1" lang="zh-CN" altLang="en-US" dirty="0"/>
              <a:t>文件句柄</a:t>
            </a:r>
          </a:p>
        </p:txBody>
      </p:sp>
      <p:sp>
        <p:nvSpPr>
          <p:cNvPr id="3" name="日期占位符 2"/>
          <p:cNvSpPr>
            <a:spLocks noGrp="1"/>
          </p:cNvSpPr>
          <p:nvPr>
            <p:ph type="dt" sz="half" idx="10"/>
          </p:nvPr>
        </p:nvSpPr>
        <p:spPr/>
        <p:txBody>
          <a:bodyPr/>
          <a:lstStyle/>
          <a:p>
            <a:fld id="{633E23D8-41CF-604A-B5F6-9F2A191B14F8}" type="datetime5">
              <a:t>2019/12/28</a:t>
            </a:fld>
            <a:endParaRPr lang="zh-CN" altLang="en-US"/>
          </a:p>
        </p:txBody>
      </p:sp>
      <p:sp>
        <p:nvSpPr>
          <p:cNvPr id="5" name="幻灯片编号占位符 4"/>
          <p:cNvSpPr>
            <a:spLocks noGrp="1"/>
          </p:cNvSpPr>
          <p:nvPr>
            <p:ph type="sldNum" sz="quarter" idx="12"/>
          </p:nvPr>
        </p:nvSpPr>
        <p:spPr/>
        <p:txBody>
          <a:bodyPr/>
          <a:lstStyle/>
          <a:p>
            <a:fld id="{B09550E6-D85C-43A8-841D-66A200A3DB30}" type="slidenum">
              <a:rPr lang="zh-CN" altLang="en-US" smtClean="0"/>
              <a:t>65</a:t>
            </a:fld>
            <a:endParaRPr lang="zh-CN" altLang="en-US"/>
          </a:p>
        </p:txBody>
      </p:sp>
    </p:spTree>
    <p:extLst>
      <p:ext uri="{BB962C8B-B14F-4D97-AF65-F5344CB8AC3E}">
        <p14:creationId xmlns:p14="http://schemas.microsoft.com/office/powerpoint/2010/main" val="1621755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3042" name="Text Box 2"/>
          <p:cNvSpPr txBox="1">
            <a:spLocks noChangeArrowheads="1"/>
          </p:cNvSpPr>
          <p:nvPr/>
        </p:nvSpPr>
        <p:spPr bwMode="auto">
          <a:xfrm>
            <a:off x="1066800" y="2286000"/>
            <a:ext cx="5867400" cy="304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2075" tIns="46038" rIns="92075" bIns="46038">
            <a:spAutoFit/>
          </a:bodyPr>
          <a:lstStyle/>
          <a:p>
            <a:pPr>
              <a:spcBef>
                <a:spcPct val="50000"/>
              </a:spcBef>
            </a:pPr>
            <a:endParaRPr lang="zh-CN" altLang="en-US">
              <a:ea typeface="宋体" charset="-122"/>
            </a:endParaRPr>
          </a:p>
        </p:txBody>
      </p:sp>
      <p:sp>
        <p:nvSpPr>
          <p:cNvPr id="343043" name="Rectangle 3"/>
          <p:cNvSpPr>
            <a:spLocks noChangeArrowheads="1"/>
          </p:cNvSpPr>
          <p:nvPr/>
        </p:nvSpPr>
        <p:spPr bwMode="auto">
          <a:xfrm>
            <a:off x="204720" y="1319598"/>
            <a:ext cx="4343400" cy="3715505"/>
          </a:xfrm>
          <a:prstGeom prst="rect">
            <a:avLst/>
          </a:prstGeom>
          <a:solidFill>
            <a:schemeClr val="accent2">
              <a:lumMod val="20000"/>
              <a:lumOff val="80000"/>
            </a:schemeClr>
          </a:solidFill>
          <a:ln>
            <a:solidFill>
              <a:srgbClr val="C00000"/>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lIns="92075" tIns="46038" rIns="92075" bIns="46038">
            <a:spAutoFit/>
          </a:bodyPr>
          <a:lstStyle/>
          <a:p>
            <a:pPr algn="l">
              <a:lnSpc>
                <a:spcPct val="90000"/>
              </a:lnSpc>
              <a:spcBef>
                <a:spcPct val="50000"/>
              </a:spcBef>
              <a:buClr>
                <a:schemeClr val="tx2"/>
              </a:buClr>
              <a:buSzPct val="75000"/>
              <a:buFont typeface="Monotype Sorts" pitchFamily="2" charset="2"/>
              <a:buNone/>
            </a:pPr>
            <a:r>
              <a:rPr lang="en-US" altLang="zh-CN" sz="2200" dirty="0">
                <a:latin typeface="Consolas" pitchFamily="49" charset="0"/>
                <a:ea typeface="宋体" charset="-122"/>
                <a:cs typeface="Consolas" pitchFamily="49" charset="0"/>
              </a:rPr>
              <a:t>#include&lt;</a:t>
            </a:r>
            <a:r>
              <a:rPr lang="en-US" altLang="zh-CN" sz="2200" dirty="0" err="1">
                <a:latin typeface="Consolas" pitchFamily="49" charset="0"/>
                <a:ea typeface="宋体" charset="-122"/>
                <a:cs typeface="Consolas" pitchFamily="49" charset="0"/>
              </a:rPr>
              <a:t>stdio.h</a:t>
            </a:r>
            <a:r>
              <a:rPr lang="en-US" altLang="zh-CN" sz="2200" dirty="0">
                <a:latin typeface="Consolas" pitchFamily="49" charset="0"/>
                <a:ea typeface="宋体" charset="-122"/>
                <a:cs typeface="Consolas" pitchFamily="49" charset="0"/>
              </a:rPr>
              <a:t>&gt;</a:t>
            </a:r>
          </a:p>
          <a:p>
            <a:pPr algn="l">
              <a:lnSpc>
                <a:spcPct val="90000"/>
              </a:lnSpc>
              <a:spcBef>
                <a:spcPct val="50000"/>
              </a:spcBef>
              <a:buClr>
                <a:schemeClr val="tx2"/>
              </a:buClr>
              <a:buSzPct val="75000"/>
              <a:buFont typeface="Monotype Sorts" pitchFamily="2" charset="2"/>
              <a:buNone/>
            </a:pPr>
            <a:r>
              <a:rPr lang="en-US" altLang="zh-CN" sz="2200" dirty="0">
                <a:latin typeface="Consolas" pitchFamily="49" charset="0"/>
                <a:ea typeface="宋体" charset="-122"/>
                <a:cs typeface="Consolas" pitchFamily="49" charset="0"/>
              </a:rPr>
              <a:t>#include&lt;sys/</a:t>
            </a:r>
            <a:r>
              <a:rPr lang="en-US" altLang="zh-CN" sz="2200" dirty="0" err="1">
                <a:latin typeface="Consolas" pitchFamily="49" charset="0"/>
                <a:ea typeface="宋体" charset="-122"/>
                <a:cs typeface="Consolas" pitchFamily="49" charset="0"/>
              </a:rPr>
              <a:t>types.h</a:t>
            </a:r>
            <a:r>
              <a:rPr lang="en-US" altLang="zh-CN" sz="2200" dirty="0">
                <a:latin typeface="Consolas" pitchFamily="49" charset="0"/>
                <a:ea typeface="宋体" charset="-122"/>
                <a:cs typeface="Consolas" pitchFamily="49" charset="0"/>
              </a:rPr>
              <a:t>&gt;</a:t>
            </a:r>
          </a:p>
          <a:p>
            <a:pPr algn="l">
              <a:lnSpc>
                <a:spcPct val="90000"/>
              </a:lnSpc>
              <a:spcBef>
                <a:spcPct val="50000"/>
              </a:spcBef>
              <a:buClr>
                <a:schemeClr val="tx2"/>
              </a:buClr>
              <a:buSzPct val="75000"/>
              <a:buFont typeface="Monotype Sorts" pitchFamily="2" charset="2"/>
              <a:buNone/>
            </a:pPr>
            <a:r>
              <a:rPr lang="en-US" altLang="zh-CN" sz="2200" dirty="0">
                <a:latin typeface="Consolas" pitchFamily="49" charset="0"/>
                <a:ea typeface="宋体" charset="-122"/>
                <a:cs typeface="Consolas" pitchFamily="49" charset="0"/>
              </a:rPr>
              <a:t>#include&lt;</a:t>
            </a:r>
            <a:r>
              <a:rPr lang="en-US" altLang="zh-CN" sz="2200" dirty="0" err="1">
                <a:latin typeface="Consolas" pitchFamily="49" charset="0"/>
                <a:ea typeface="宋体" charset="-122"/>
                <a:cs typeface="Consolas" pitchFamily="49" charset="0"/>
              </a:rPr>
              <a:t>unistd.h</a:t>
            </a:r>
            <a:r>
              <a:rPr lang="en-US" altLang="zh-CN" sz="2200" dirty="0">
                <a:latin typeface="Consolas" pitchFamily="49" charset="0"/>
                <a:ea typeface="宋体" charset="-122"/>
                <a:cs typeface="Consolas" pitchFamily="49" charset="0"/>
              </a:rPr>
              <a:t>&gt;</a:t>
            </a:r>
          </a:p>
          <a:p>
            <a:pPr algn="l">
              <a:lnSpc>
                <a:spcPct val="90000"/>
              </a:lnSpc>
              <a:spcBef>
                <a:spcPct val="50000"/>
              </a:spcBef>
              <a:buClr>
                <a:schemeClr val="tx2"/>
              </a:buClr>
              <a:buSzPct val="75000"/>
              <a:buFont typeface="Monotype Sorts" pitchFamily="2" charset="2"/>
              <a:buNone/>
            </a:pPr>
            <a:r>
              <a:rPr lang="en-US" altLang="zh-CN" sz="2200" b="1" dirty="0" err="1">
                <a:solidFill>
                  <a:schemeClr val="accent2"/>
                </a:solidFill>
                <a:latin typeface="Consolas" pitchFamily="49" charset="0"/>
                <a:ea typeface="宋体" charset="-122"/>
                <a:cs typeface="Consolas" pitchFamily="49" charset="0"/>
              </a:rPr>
              <a:t>int</a:t>
            </a:r>
            <a:r>
              <a:rPr lang="en-US" altLang="zh-CN" sz="2200" b="1" dirty="0">
                <a:solidFill>
                  <a:schemeClr val="accent2"/>
                </a:solidFill>
                <a:latin typeface="Consolas" pitchFamily="49" charset="0"/>
                <a:ea typeface="宋体" charset="-122"/>
                <a:cs typeface="Consolas" pitchFamily="49" charset="0"/>
              </a:rPr>
              <a:t> global = 4;</a:t>
            </a:r>
          </a:p>
          <a:p>
            <a:pPr algn="l">
              <a:lnSpc>
                <a:spcPct val="90000"/>
              </a:lnSpc>
              <a:spcBef>
                <a:spcPct val="50000"/>
              </a:spcBef>
              <a:buClr>
                <a:schemeClr val="tx2"/>
              </a:buClr>
              <a:buSzPct val="75000"/>
              <a:buFont typeface="Monotype Sorts" pitchFamily="2" charset="2"/>
              <a:buNone/>
            </a:pPr>
            <a:r>
              <a:rPr lang="en-US" altLang="zh-CN" sz="2200" dirty="0">
                <a:latin typeface="Consolas" pitchFamily="49" charset="0"/>
                <a:ea typeface="宋体" charset="-122"/>
                <a:cs typeface="Consolas" pitchFamily="49" charset="0"/>
              </a:rPr>
              <a:t>void main(void) {</a:t>
            </a:r>
          </a:p>
          <a:p>
            <a:pPr algn="l">
              <a:lnSpc>
                <a:spcPct val="90000"/>
              </a:lnSpc>
              <a:spcBef>
                <a:spcPct val="50000"/>
              </a:spcBef>
              <a:buClr>
                <a:schemeClr val="tx2"/>
              </a:buClr>
              <a:buSzPct val="75000"/>
              <a:buFont typeface="Monotype Sorts" pitchFamily="2" charset="2"/>
              <a:buNone/>
            </a:pPr>
            <a:r>
              <a:rPr lang="en-US" altLang="zh-CN" sz="2200" dirty="0">
                <a:latin typeface="Consolas" pitchFamily="49" charset="0"/>
                <a:ea typeface="宋体" charset="-122"/>
                <a:cs typeface="Consolas" pitchFamily="49" charset="0"/>
              </a:rPr>
              <a:t>  </a:t>
            </a:r>
            <a:r>
              <a:rPr lang="en-US" altLang="zh-CN" sz="2200" dirty="0" err="1">
                <a:latin typeface="Consolas" pitchFamily="49" charset="0"/>
                <a:ea typeface="宋体" charset="-122"/>
                <a:cs typeface="Consolas" pitchFamily="49" charset="0"/>
              </a:rPr>
              <a:t>int</a:t>
            </a:r>
            <a:r>
              <a:rPr lang="en-US" altLang="zh-CN" sz="2200" dirty="0">
                <a:latin typeface="Consolas" pitchFamily="49" charset="0"/>
                <a:ea typeface="宋体" charset="-122"/>
                <a:cs typeface="Consolas" pitchFamily="49" charset="0"/>
              </a:rPr>
              <a:t> </a:t>
            </a:r>
            <a:r>
              <a:rPr lang="en-US" altLang="zh-CN" sz="2200" dirty="0" err="1">
                <a:latin typeface="Consolas" pitchFamily="49" charset="0"/>
                <a:ea typeface="宋体" charset="-122"/>
                <a:cs typeface="Consolas" pitchFamily="49" charset="0"/>
              </a:rPr>
              <a:t>pid</a:t>
            </a:r>
            <a:r>
              <a:rPr lang="en-US" altLang="zh-CN" sz="2200" dirty="0">
                <a:latin typeface="Consolas" pitchFamily="49" charset="0"/>
                <a:ea typeface="宋体" charset="-122"/>
                <a:cs typeface="Consolas" pitchFamily="49" charset="0"/>
              </a:rPr>
              <a:t>; </a:t>
            </a:r>
          </a:p>
          <a:p>
            <a:pPr algn="l">
              <a:lnSpc>
                <a:spcPct val="90000"/>
              </a:lnSpc>
              <a:spcBef>
                <a:spcPct val="50000"/>
              </a:spcBef>
              <a:buClr>
                <a:schemeClr val="tx2"/>
              </a:buClr>
              <a:buSzPct val="75000"/>
              <a:buFont typeface="Monotype Sorts" pitchFamily="2" charset="2"/>
              <a:buNone/>
            </a:pPr>
            <a:r>
              <a:rPr lang="en-US" altLang="zh-CN" sz="2200" dirty="0">
                <a:latin typeface="Consolas" pitchFamily="49" charset="0"/>
                <a:ea typeface="宋体" charset="-122"/>
                <a:cs typeface="Consolas" pitchFamily="49" charset="0"/>
              </a:rPr>
              <a:t>  </a:t>
            </a:r>
            <a:r>
              <a:rPr lang="en-US" altLang="zh-CN" sz="2200" b="1" dirty="0" err="1">
                <a:solidFill>
                  <a:schemeClr val="accent2"/>
                </a:solidFill>
                <a:latin typeface="Consolas" pitchFamily="49" charset="0"/>
                <a:ea typeface="宋体" charset="-122"/>
                <a:cs typeface="Consolas" pitchFamily="49" charset="0"/>
              </a:rPr>
              <a:t>int</a:t>
            </a:r>
            <a:r>
              <a:rPr lang="en-US" altLang="zh-CN" sz="2200" b="1" dirty="0">
                <a:solidFill>
                  <a:schemeClr val="accent2"/>
                </a:solidFill>
                <a:latin typeface="Consolas" pitchFamily="49" charset="0"/>
                <a:ea typeface="宋体" charset="-122"/>
                <a:cs typeface="Consolas" pitchFamily="49" charset="0"/>
              </a:rPr>
              <a:t> local = 5;</a:t>
            </a:r>
          </a:p>
          <a:p>
            <a:pPr algn="l">
              <a:lnSpc>
                <a:spcPct val="90000"/>
              </a:lnSpc>
              <a:spcBef>
                <a:spcPct val="50000"/>
              </a:spcBef>
              <a:buClr>
                <a:schemeClr val="tx2"/>
              </a:buClr>
              <a:buSzPct val="75000"/>
              <a:buFont typeface="Monotype Sorts" pitchFamily="2" charset="2"/>
              <a:buNone/>
            </a:pPr>
            <a:r>
              <a:rPr lang="en-US" altLang="zh-CN" sz="2200" dirty="0">
                <a:latin typeface="Consolas" pitchFamily="49" charset="0"/>
                <a:ea typeface="宋体" charset="-122"/>
                <a:cs typeface="Consolas" pitchFamily="49" charset="0"/>
              </a:rPr>
              <a:t>  </a:t>
            </a:r>
            <a:r>
              <a:rPr lang="en-US" altLang="zh-CN" sz="2200" dirty="0" err="1">
                <a:latin typeface="Consolas" pitchFamily="49" charset="0"/>
                <a:ea typeface="宋体" charset="-122"/>
                <a:cs typeface="Consolas" pitchFamily="49" charset="0"/>
              </a:rPr>
              <a:t>printf</a:t>
            </a:r>
            <a:r>
              <a:rPr lang="en-US" altLang="zh-CN" sz="2200" dirty="0">
                <a:latin typeface="Consolas" pitchFamily="49" charset="0"/>
                <a:ea typeface="宋体" charset="-122"/>
                <a:cs typeface="Consolas" pitchFamily="49" charset="0"/>
              </a:rPr>
              <a:t>(“before fork\n”);</a:t>
            </a:r>
          </a:p>
        </p:txBody>
      </p:sp>
      <p:sp>
        <p:nvSpPr>
          <p:cNvPr id="3" name="标题 2"/>
          <p:cNvSpPr>
            <a:spLocks noGrp="1"/>
          </p:cNvSpPr>
          <p:nvPr>
            <p:ph type="title"/>
          </p:nvPr>
        </p:nvSpPr>
        <p:spPr/>
        <p:txBody>
          <a:bodyPr/>
          <a:lstStyle/>
          <a:p>
            <a:r>
              <a:rPr lang="en-US" altLang="zh-CN" dirty="0"/>
              <a:t>fork()</a:t>
            </a:r>
            <a:r>
              <a:rPr lang="zh-CN" altLang="en-US" dirty="0"/>
              <a:t>调用例子（</a:t>
            </a:r>
            <a:r>
              <a:rPr lang="en-US" altLang="zh-CN" dirty="0"/>
              <a:t>2</a:t>
            </a:r>
            <a:r>
              <a:rPr lang="zh-CN" altLang="en-US" dirty="0"/>
              <a:t>）</a:t>
            </a:r>
          </a:p>
        </p:txBody>
      </p:sp>
      <p:sp>
        <p:nvSpPr>
          <p:cNvPr id="6" name="日期占位符 5"/>
          <p:cNvSpPr>
            <a:spLocks noGrp="1"/>
          </p:cNvSpPr>
          <p:nvPr>
            <p:ph type="dt" sz="half" idx="10"/>
          </p:nvPr>
        </p:nvSpPr>
        <p:spPr/>
        <p:txBody>
          <a:bodyPr/>
          <a:lstStyle/>
          <a:p>
            <a:fld id="{4D0A214C-BA28-9348-97B1-6066DA207E8D}" type="datetime5">
              <a:t>2019/12/28</a:t>
            </a:fld>
            <a:endParaRPr lang="zh-CN" altLang="en-US"/>
          </a:p>
        </p:txBody>
      </p:sp>
      <p:sp>
        <p:nvSpPr>
          <p:cNvPr id="9" name="幻灯片编号占位符 8"/>
          <p:cNvSpPr>
            <a:spLocks noGrp="1"/>
          </p:cNvSpPr>
          <p:nvPr>
            <p:ph type="sldNum" sz="quarter" idx="12"/>
          </p:nvPr>
        </p:nvSpPr>
        <p:spPr/>
        <p:txBody>
          <a:bodyPr/>
          <a:lstStyle/>
          <a:p>
            <a:fld id="{B09550E6-D85C-43A8-841D-66A200A3DB30}" type="slidenum">
              <a:rPr lang="zh-CN" altLang="en-US" smtClean="0"/>
              <a:t>66</a:t>
            </a:fld>
            <a:endParaRPr lang="zh-CN" altLang="en-US"/>
          </a:p>
        </p:txBody>
      </p:sp>
      <p:sp>
        <p:nvSpPr>
          <p:cNvPr id="2" name="矩形 1"/>
          <p:cNvSpPr/>
          <p:nvPr/>
        </p:nvSpPr>
        <p:spPr>
          <a:xfrm>
            <a:off x="5011236" y="1313021"/>
            <a:ext cx="3880284" cy="4678204"/>
          </a:xfrm>
          <a:prstGeom prst="rect">
            <a:avLst/>
          </a:prstGeom>
          <a:solidFill>
            <a:schemeClr val="accent2">
              <a:lumMod val="20000"/>
              <a:lumOff val="80000"/>
            </a:schemeClr>
          </a:solidFill>
          <a:ln>
            <a:solidFill>
              <a:srgbClr val="C00000"/>
            </a:solidFill>
          </a:ln>
        </p:spPr>
        <p:txBody>
          <a:bodyPr wrap="square">
            <a:spAutoFit/>
          </a:bodyPr>
          <a:lstStyle/>
          <a:p>
            <a:pPr>
              <a:lnSpc>
                <a:spcPct val="90000"/>
              </a:lnSpc>
              <a:spcBef>
                <a:spcPct val="50000"/>
              </a:spcBef>
              <a:buClr>
                <a:schemeClr val="tx2"/>
              </a:buClr>
              <a:buSzPct val="75000"/>
            </a:pPr>
            <a:r>
              <a:rPr lang="en-US" altLang="zh-CN" sz="2000" dirty="0">
                <a:latin typeface="Consolas" pitchFamily="49" charset="0"/>
                <a:ea typeface="宋体" charset="-122"/>
                <a:cs typeface="Consolas" pitchFamily="49" charset="0"/>
              </a:rPr>
              <a:t>if ((</a:t>
            </a:r>
            <a:r>
              <a:rPr lang="en-US" altLang="zh-CN" sz="2000" b="1" dirty="0" err="1">
                <a:latin typeface="Consolas" pitchFamily="49" charset="0"/>
                <a:ea typeface="宋体" charset="-122"/>
                <a:cs typeface="Consolas" pitchFamily="49" charset="0"/>
              </a:rPr>
              <a:t>pid</a:t>
            </a:r>
            <a:r>
              <a:rPr lang="en-US" altLang="zh-CN" sz="2000" b="1" dirty="0">
                <a:latin typeface="Consolas" pitchFamily="49" charset="0"/>
                <a:ea typeface="宋体" charset="-122"/>
                <a:cs typeface="Consolas" pitchFamily="49" charset="0"/>
              </a:rPr>
              <a:t> = fork()</a:t>
            </a:r>
            <a:r>
              <a:rPr lang="en-US" altLang="zh-CN" sz="2000" dirty="0">
                <a:latin typeface="Consolas" pitchFamily="49" charset="0"/>
                <a:ea typeface="宋体" charset="-122"/>
                <a:cs typeface="Consolas" pitchFamily="49" charset="0"/>
              </a:rPr>
              <a:t>) &lt; 0) {</a:t>
            </a:r>
          </a:p>
          <a:p>
            <a:pPr>
              <a:lnSpc>
                <a:spcPct val="90000"/>
              </a:lnSpc>
              <a:spcBef>
                <a:spcPct val="50000"/>
              </a:spcBef>
              <a:buClr>
                <a:schemeClr val="tx2"/>
              </a:buClr>
              <a:buSzPct val="75000"/>
            </a:pPr>
            <a:r>
              <a:rPr lang="en-US" altLang="zh-CN" sz="2000" dirty="0">
                <a:latin typeface="Consolas" pitchFamily="49" charset="0"/>
                <a:ea typeface="宋体" charset="-122"/>
                <a:cs typeface="Consolas" pitchFamily="49" charset="0"/>
              </a:rPr>
              <a:t>  </a:t>
            </a:r>
            <a:r>
              <a:rPr lang="en-US" altLang="zh-CN" sz="2000" dirty="0" err="1">
                <a:latin typeface="Consolas" pitchFamily="49" charset="0"/>
                <a:ea typeface="宋体" charset="-122"/>
                <a:cs typeface="Consolas" pitchFamily="49" charset="0"/>
              </a:rPr>
              <a:t>printf</a:t>
            </a:r>
            <a:r>
              <a:rPr lang="en-US" altLang="zh-CN" sz="2000" dirty="0">
                <a:latin typeface="Consolas" pitchFamily="49" charset="0"/>
                <a:ea typeface="宋体" charset="-122"/>
                <a:cs typeface="Consolas" pitchFamily="49" charset="0"/>
              </a:rPr>
              <a:t>(“fork error\n”);</a:t>
            </a:r>
          </a:p>
          <a:p>
            <a:pPr>
              <a:lnSpc>
                <a:spcPct val="90000"/>
              </a:lnSpc>
              <a:spcBef>
                <a:spcPct val="50000"/>
              </a:spcBef>
              <a:buClr>
                <a:schemeClr val="tx2"/>
              </a:buClr>
              <a:buSzPct val="75000"/>
            </a:pPr>
            <a:r>
              <a:rPr lang="zh-CN" altLang="en-US" sz="2000" dirty="0">
                <a:latin typeface="Consolas" pitchFamily="49" charset="0"/>
                <a:ea typeface="宋体" charset="-122"/>
                <a:cs typeface="Consolas" pitchFamily="49" charset="0"/>
              </a:rPr>
              <a:t>  </a:t>
            </a:r>
            <a:r>
              <a:rPr lang="en-US" altLang="zh-CN" sz="2000" dirty="0">
                <a:latin typeface="Consolas" pitchFamily="49" charset="0"/>
                <a:ea typeface="宋体" charset="-122"/>
                <a:cs typeface="Consolas" pitchFamily="49" charset="0"/>
              </a:rPr>
              <a:t>exit(0);</a:t>
            </a:r>
          </a:p>
          <a:p>
            <a:pPr>
              <a:lnSpc>
                <a:spcPct val="90000"/>
              </a:lnSpc>
              <a:spcBef>
                <a:spcPct val="50000"/>
              </a:spcBef>
              <a:buClr>
                <a:schemeClr val="tx2"/>
              </a:buClr>
              <a:buSzPct val="75000"/>
            </a:pPr>
            <a:r>
              <a:rPr lang="en-US" altLang="zh-CN" sz="2000" dirty="0">
                <a:latin typeface="Consolas" pitchFamily="49" charset="0"/>
                <a:ea typeface="宋体" charset="-122"/>
                <a:cs typeface="Consolas" pitchFamily="49" charset="0"/>
              </a:rPr>
              <a:t>} else if (</a:t>
            </a:r>
            <a:r>
              <a:rPr lang="en-US" altLang="zh-CN" sz="2000" dirty="0" err="1">
                <a:latin typeface="Consolas" pitchFamily="49" charset="0"/>
                <a:ea typeface="宋体" charset="-122"/>
                <a:cs typeface="Consolas" pitchFamily="49" charset="0"/>
              </a:rPr>
              <a:t>pid</a:t>
            </a:r>
            <a:r>
              <a:rPr lang="en-US" altLang="zh-CN" sz="2000" dirty="0">
                <a:latin typeface="Consolas" pitchFamily="49" charset="0"/>
                <a:ea typeface="宋体" charset="-122"/>
                <a:cs typeface="Consolas" pitchFamily="49" charset="0"/>
              </a:rPr>
              <a:t> == 0) {</a:t>
            </a:r>
          </a:p>
          <a:p>
            <a:pPr>
              <a:lnSpc>
                <a:spcPct val="90000"/>
              </a:lnSpc>
              <a:spcBef>
                <a:spcPct val="50000"/>
              </a:spcBef>
              <a:buClr>
                <a:schemeClr val="tx2"/>
              </a:buClr>
              <a:buSzPct val="75000"/>
            </a:pPr>
            <a:r>
              <a:rPr lang="en-US" altLang="zh-CN" sz="2000" b="1" dirty="0">
                <a:solidFill>
                  <a:schemeClr val="accent2"/>
                </a:solidFill>
                <a:latin typeface="Consolas" pitchFamily="49" charset="0"/>
                <a:ea typeface="宋体" charset="-122"/>
                <a:cs typeface="Consolas" pitchFamily="49" charset="0"/>
              </a:rPr>
              <a:t>  global++;</a:t>
            </a:r>
          </a:p>
          <a:p>
            <a:pPr>
              <a:lnSpc>
                <a:spcPct val="90000"/>
              </a:lnSpc>
              <a:spcBef>
                <a:spcPct val="50000"/>
              </a:spcBef>
              <a:buClr>
                <a:schemeClr val="tx2"/>
              </a:buClr>
              <a:buSzPct val="75000"/>
            </a:pPr>
            <a:r>
              <a:rPr lang="en-US" altLang="zh-CN" sz="2000" b="1" dirty="0">
                <a:solidFill>
                  <a:schemeClr val="accent2"/>
                </a:solidFill>
                <a:latin typeface="Consolas" pitchFamily="49" charset="0"/>
                <a:ea typeface="宋体" charset="-122"/>
                <a:cs typeface="Consolas" pitchFamily="49" charset="0"/>
              </a:rPr>
              <a:t>  local--;</a:t>
            </a:r>
          </a:p>
          <a:p>
            <a:pPr>
              <a:lnSpc>
                <a:spcPct val="90000"/>
              </a:lnSpc>
              <a:spcBef>
                <a:spcPct val="50000"/>
              </a:spcBef>
              <a:buClr>
                <a:schemeClr val="tx2"/>
              </a:buClr>
              <a:buSzPct val="75000"/>
            </a:pPr>
            <a:r>
              <a:rPr lang="en-US" altLang="zh-CN" sz="2000" dirty="0">
                <a:latin typeface="Consolas" pitchFamily="49" charset="0"/>
                <a:ea typeface="宋体" charset="-122"/>
                <a:cs typeface="Consolas" pitchFamily="49" charset="0"/>
              </a:rPr>
              <a:t>}</a:t>
            </a:r>
            <a:endParaRPr lang="en-US" altLang="zh-CN" sz="2000" dirty="0">
              <a:solidFill>
                <a:schemeClr val="tx2"/>
              </a:solidFill>
              <a:latin typeface="Consolas" pitchFamily="49" charset="0"/>
              <a:ea typeface="宋体" charset="-122"/>
              <a:cs typeface="Consolas" pitchFamily="49" charset="0"/>
            </a:endParaRPr>
          </a:p>
          <a:p>
            <a:pPr>
              <a:lnSpc>
                <a:spcPct val="90000"/>
              </a:lnSpc>
              <a:spcBef>
                <a:spcPct val="50000"/>
              </a:spcBef>
              <a:buClr>
                <a:schemeClr val="tx2"/>
              </a:buClr>
              <a:buSzPct val="75000"/>
            </a:pPr>
            <a:r>
              <a:rPr lang="en-US" altLang="zh-CN" sz="2000" i="1" dirty="0" err="1">
                <a:solidFill>
                  <a:schemeClr val="accent1"/>
                </a:solidFill>
                <a:latin typeface="Consolas" pitchFamily="49" charset="0"/>
                <a:ea typeface="宋体" charset="-122"/>
                <a:cs typeface="Consolas" pitchFamily="49" charset="0"/>
              </a:rPr>
              <a:t>printf</a:t>
            </a:r>
            <a:r>
              <a:rPr lang="en-US" altLang="zh-CN" sz="2000" i="1" dirty="0">
                <a:solidFill>
                  <a:schemeClr val="accent1"/>
                </a:solidFill>
                <a:latin typeface="Consolas" pitchFamily="49" charset="0"/>
                <a:ea typeface="宋体" charset="-122"/>
                <a:cs typeface="Consolas" pitchFamily="49" charset="0"/>
              </a:rPr>
              <a:t>(“global=%d,</a:t>
            </a:r>
          </a:p>
          <a:p>
            <a:pPr>
              <a:lnSpc>
                <a:spcPct val="90000"/>
              </a:lnSpc>
              <a:spcBef>
                <a:spcPct val="50000"/>
              </a:spcBef>
              <a:buClr>
                <a:schemeClr val="tx2"/>
              </a:buClr>
              <a:buSzPct val="75000"/>
            </a:pPr>
            <a:r>
              <a:rPr lang="zh-CN" altLang="en-US" sz="2000" i="1" dirty="0">
                <a:solidFill>
                  <a:schemeClr val="accent1"/>
                </a:solidFill>
                <a:latin typeface="Consolas" pitchFamily="49" charset="0"/>
                <a:ea typeface="宋体" charset="-122"/>
                <a:cs typeface="Consolas" pitchFamily="49" charset="0"/>
              </a:rPr>
              <a:t>        </a:t>
            </a:r>
            <a:r>
              <a:rPr lang="en-US" altLang="zh-CN" sz="2000" i="1" dirty="0">
                <a:solidFill>
                  <a:schemeClr val="accent1"/>
                </a:solidFill>
                <a:latin typeface="Consolas" pitchFamily="49" charset="0"/>
                <a:ea typeface="宋体" charset="-122"/>
                <a:cs typeface="Consolas" pitchFamily="49" charset="0"/>
              </a:rPr>
              <a:t>local=%d\n”,</a:t>
            </a:r>
          </a:p>
          <a:p>
            <a:pPr>
              <a:lnSpc>
                <a:spcPct val="90000"/>
              </a:lnSpc>
              <a:spcBef>
                <a:spcPct val="50000"/>
              </a:spcBef>
              <a:buClr>
                <a:schemeClr val="tx2"/>
              </a:buClr>
              <a:buSzPct val="75000"/>
            </a:pPr>
            <a:r>
              <a:rPr lang="zh-CN" altLang="en-US" sz="2000" i="1" dirty="0">
                <a:solidFill>
                  <a:schemeClr val="accent1"/>
                </a:solidFill>
                <a:latin typeface="Consolas" pitchFamily="49" charset="0"/>
                <a:ea typeface="宋体" charset="-122"/>
                <a:cs typeface="Consolas" pitchFamily="49" charset="0"/>
              </a:rPr>
              <a:t>        </a:t>
            </a:r>
            <a:r>
              <a:rPr lang="en-US" altLang="zh-CN" sz="2000" i="1" dirty="0">
                <a:solidFill>
                  <a:schemeClr val="accent1"/>
                </a:solidFill>
                <a:latin typeface="Consolas" pitchFamily="49" charset="0"/>
                <a:ea typeface="宋体" charset="-122"/>
                <a:cs typeface="Consolas" pitchFamily="49" charset="0"/>
              </a:rPr>
              <a:t>global, local);</a:t>
            </a:r>
          </a:p>
          <a:p>
            <a:pPr>
              <a:lnSpc>
                <a:spcPct val="90000"/>
              </a:lnSpc>
              <a:spcBef>
                <a:spcPct val="50000"/>
              </a:spcBef>
              <a:buClr>
                <a:schemeClr val="tx2"/>
              </a:buClr>
              <a:buSzPct val="75000"/>
            </a:pPr>
            <a:r>
              <a:rPr lang="en-US" altLang="zh-CN" sz="2000" dirty="0">
                <a:latin typeface="Consolas" pitchFamily="49" charset="0"/>
                <a:ea typeface="宋体" charset="-122"/>
                <a:cs typeface="Consolas" pitchFamily="49" charset="0"/>
              </a:rPr>
              <a:t>}</a:t>
            </a:r>
          </a:p>
        </p:txBody>
      </p:sp>
      <p:sp>
        <p:nvSpPr>
          <p:cNvPr id="7" name="TextBox 1"/>
          <p:cNvSpPr txBox="1"/>
          <p:nvPr/>
        </p:nvSpPr>
        <p:spPr>
          <a:xfrm>
            <a:off x="5278" y="5313844"/>
            <a:ext cx="4812205" cy="954107"/>
          </a:xfrm>
          <a:prstGeom prst="rect">
            <a:avLst/>
          </a:prstGeom>
          <a:noFill/>
        </p:spPr>
        <p:txBody>
          <a:bodyPr wrap="square" rtlCol="0">
            <a:spAutoFit/>
          </a:bodyPr>
          <a:lstStyle/>
          <a:p>
            <a:r>
              <a:rPr lang="zh-CN" altLang="en-US" sz="2800" b="1" dirty="0">
                <a:solidFill>
                  <a:srgbClr val="7030A0"/>
                </a:solidFill>
              </a:rPr>
              <a:t>父进程：</a:t>
            </a:r>
            <a:r>
              <a:rPr lang="en-US" altLang="zh-CN" sz="2800" b="1" dirty="0">
                <a:solidFill>
                  <a:srgbClr val="7030A0"/>
                </a:solidFill>
                <a:latin typeface="Consolas"/>
                <a:cs typeface="Consolas"/>
              </a:rPr>
              <a:t>global=?</a:t>
            </a:r>
            <a:r>
              <a:rPr lang="zh-CN" altLang="en-US" sz="2800" b="1" dirty="0">
                <a:solidFill>
                  <a:srgbClr val="7030A0"/>
                </a:solidFill>
                <a:latin typeface="Consolas"/>
                <a:cs typeface="Consolas"/>
              </a:rPr>
              <a:t>，</a:t>
            </a:r>
            <a:r>
              <a:rPr lang="en-US" altLang="zh-CN" sz="2800" b="1" dirty="0">
                <a:solidFill>
                  <a:srgbClr val="7030A0"/>
                </a:solidFill>
                <a:latin typeface="Consolas"/>
                <a:cs typeface="Consolas"/>
              </a:rPr>
              <a:t>local=?</a:t>
            </a:r>
          </a:p>
          <a:p>
            <a:r>
              <a:rPr lang="zh-CN" altLang="en-US" sz="2800" b="1" dirty="0">
                <a:solidFill>
                  <a:srgbClr val="7030A0"/>
                </a:solidFill>
              </a:rPr>
              <a:t>子进程：</a:t>
            </a:r>
            <a:r>
              <a:rPr lang="en-US" altLang="zh-CN" sz="2800" b="1" dirty="0">
                <a:solidFill>
                  <a:srgbClr val="7030A0"/>
                </a:solidFill>
                <a:latin typeface="Consolas"/>
                <a:cs typeface="Consolas"/>
              </a:rPr>
              <a:t>global=?</a:t>
            </a:r>
            <a:r>
              <a:rPr lang="zh-CN" altLang="en-US" sz="2800" b="1" dirty="0">
                <a:solidFill>
                  <a:srgbClr val="7030A0"/>
                </a:solidFill>
                <a:latin typeface="Consolas"/>
                <a:cs typeface="Consolas"/>
              </a:rPr>
              <a:t>，</a:t>
            </a:r>
            <a:r>
              <a:rPr lang="en-US" altLang="zh-CN" sz="2800" b="1" dirty="0">
                <a:solidFill>
                  <a:srgbClr val="7030A0"/>
                </a:solidFill>
                <a:latin typeface="Consolas"/>
                <a:cs typeface="Consolas"/>
              </a:rPr>
              <a:t>local=?</a:t>
            </a:r>
            <a:endParaRPr lang="zh-CN" altLang="en-US" sz="2800" b="1" dirty="0">
              <a:solidFill>
                <a:srgbClr val="7030A0"/>
              </a:solidFill>
              <a:latin typeface="Consolas"/>
              <a:cs typeface="Consolas"/>
            </a:endParaRPr>
          </a:p>
        </p:txBody>
      </p:sp>
      <p:sp>
        <p:nvSpPr>
          <p:cNvPr id="11" name="TextBox 1"/>
          <p:cNvSpPr txBox="1"/>
          <p:nvPr/>
        </p:nvSpPr>
        <p:spPr>
          <a:xfrm>
            <a:off x="5278" y="5266577"/>
            <a:ext cx="5000518" cy="523220"/>
          </a:xfrm>
          <a:prstGeom prst="rect">
            <a:avLst/>
          </a:prstGeom>
          <a:solidFill>
            <a:schemeClr val="bg1"/>
          </a:solidFill>
        </p:spPr>
        <p:txBody>
          <a:bodyPr wrap="square" rtlCol="0">
            <a:spAutoFit/>
          </a:bodyPr>
          <a:lstStyle/>
          <a:p>
            <a:r>
              <a:rPr lang="zh-CN" altLang="en-US" sz="2800" b="1" dirty="0">
                <a:solidFill>
                  <a:srgbClr val="7030A0"/>
                </a:solidFill>
              </a:rPr>
              <a:t>父进程：</a:t>
            </a:r>
            <a:r>
              <a:rPr lang="en-US" altLang="zh-CN" sz="2800" b="1" dirty="0">
                <a:solidFill>
                  <a:srgbClr val="7030A0"/>
                </a:solidFill>
                <a:latin typeface="Consolas"/>
                <a:cs typeface="Consolas"/>
              </a:rPr>
              <a:t>global=</a:t>
            </a:r>
            <a:r>
              <a:rPr lang="en-US" altLang="zh-CN" sz="2800" b="1" dirty="0">
                <a:solidFill>
                  <a:srgbClr val="C00000"/>
                </a:solidFill>
                <a:latin typeface="Consolas"/>
                <a:cs typeface="Consolas"/>
              </a:rPr>
              <a:t>4</a:t>
            </a:r>
            <a:r>
              <a:rPr lang="zh-CN" altLang="en-US" sz="2800" b="1" dirty="0">
                <a:solidFill>
                  <a:srgbClr val="7030A0"/>
                </a:solidFill>
                <a:latin typeface="Consolas"/>
                <a:cs typeface="Consolas"/>
              </a:rPr>
              <a:t>，</a:t>
            </a:r>
            <a:r>
              <a:rPr lang="en-US" altLang="zh-CN" sz="2800" b="1" dirty="0">
                <a:solidFill>
                  <a:srgbClr val="7030A0"/>
                </a:solidFill>
                <a:latin typeface="Consolas"/>
                <a:cs typeface="Consolas"/>
              </a:rPr>
              <a:t>local=</a:t>
            </a:r>
            <a:r>
              <a:rPr lang="en-US" altLang="zh-CN" sz="2800" b="1" dirty="0">
                <a:solidFill>
                  <a:srgbClr val="C00000"/>
                </a:solidFill>
                <a:latin typeface="Consolas"/>
                <a:cs typeface="Consolas"/>
              </a:rPr>
              <a:t>5</a:t>
            </a:r>
            <a:endParaRPr lang="zh-CN" altLang="en-US" sz="2800" b="1" dirty="0">
              <a:solidFill>
                <a:srgbClr val="C00000"/>
              </a:solidFill>
              <a:latin typeface="Consolas"/>
              <a:cs typeface="Consolas"/>
            </a:endParaRPr>
          </a:p>
        </p:txBody>
      </p:sp>
      <p:sp>
        <p:nvSpPr>
          <p:cNvPr id="12" name="TextBox 1"/>
          <p:cNvSpPr txBox="1"/>
          <p:nvPr/>
        </p:nvSpPr>
        <p:spPr>
          <a:xfrm>
            <a:off x="8898" y="5740469"/>
            <a:ext cx="5000518" cy="523220"/>
          </a:xfrm>
          <a:prstGeom prst="rect">
            <a:avLst/>
          </a:prstGeom>
          <a:solidFill>
            <a:schemeClr val="bg1"/>
          </a:solidFill>
        </p:spPr>
        <p:txBody>
          <a:bodyPr wrap="square" rtlCol="0">
            <a:spAutoFit/>
          </a:bodyPr>
          <a:lstStyle/>
          <a:p>
            <a:r>
              <a:rPr lang="zh-CN" altLang="en-US" sz="2800" b="1" dirty="0">
                <a:solidFill>
                  <a:srgbClr val="7030A0"/>
                </a:solidFill>
              </a:rPr>
              <a:t>子进程：</a:t>
            </a:r>
            <a:r>
              <a:rPr lang="en-US" altLang="zh-CN" sz="2800" b="1" dirty="0">
                <a:solidFill>
                  <a:srgbClr val="7030A0"/>
                </a:solidFill>
                <a:latin typeface="Consolas"/>
                <a:cs typeface="Consolas"/>
              </a:rPr>
              <a:t>global=</a:t>
            </a:r>
            <a:r>
              <a:rPr lang="en-US" altLang="zh-CN" sz="2800" b="1" dirty="0">
                <a:solidFill>
                  <a:srgbClr val="C00000"/>
                </a:solidFill>
                <a:latin typeface="Consolas"/>
                <a:cs typeface="Consolas"/>
              </a:rPr>
              <a:t>5</a:t>
            </a:r>
            <a:r>
              <a:rPr lang="zh-CN" altLang="en-US" sz="2800" b="1" dirty="0">
                <a:solidFill>
                  <a:srgbClr val="7030A0"/>
                </a:solidFill>
                <a:latin typeface="Consolas"/>
                <a:cs typeface="Consolas"/>
              </a:rPr>
              <a:t>，</a:t>
            </a:r>
            <a:r>
              <a:rPr lang="en-US" altLang="zh-CN" sz="2800" b="1" dirty="0">
                <a:solidFill>
                  <a:srgbClr val="7030A0"/>
                </a:solidFill>
                <a:latin typeface="Consolas"/>
                <a:cs typeface="Consolas"/>
              </a:rPr>
              <a:t>local=</a:t>
            </a:r>
            <a:r>
              <a:rPr lang="en-US" altLang="zh-CN" sz="2800" b="1" dirty="0">
                <a:solidFill>
                  <a:srgbClr val="C00000"/>
                </a:solidFill>
                <a:latin typeface="Consolas"/>
                <a:cs typeface="Consolas"/>
              </a:rPr>
              <a:t>4</a:t>
            </a:r>
            <a:endParaRPr lang="zh-CN" altLang="en-US" sz="2800" b="1" dirty="0">
              <a:solidFill>
                <a:srgbClr val="C00000"/>
              </a:solidFill>
              <a:latin typeface="Consolas"/>
              <a:cs typeface="Consolas"/>
            </a:endParaRPr>
          </a:p>
        </p:txBody>
      </p:sp>
    </p:spTree>
    <p:extLst>
      <p:ext uri="{BB962C8B-B14F-4D97-AF65-F5344CB8AC3E}">
        <p14:creationId xmlns:p14="http://schemas.microsoft.com/office/powerpoint/2010/main" val="9844761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1" grpId="0" animBg="1"/>
      <p:bldP spid="12"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zh-CN" altLang="en-US" dirty="0"/>
              <a:t>子进程只能这么用么？</a:t>
            </a:r>
          </a:p>
        </p:txBody>
      </p:sp>
      <p:sp>
        <p:nvSpPr>
          <p:cNvPr id="6" name="文本占位符 5"/>
          <p:cNvSpPr>
            <a:spLocks noGrp="1"/>
          </p:cNvSpPr>
          <p:nvPr>
            <p:ph type="body" idx="1"/>
          </p:nvPr>
        </p:nvSpPr>
        <p:spPr/>
        <p:txBody>
          <a:bodyPr/>
          <a:lstStyle/>
          <a:p>
            <a:r>
              <a:rPr lang="en-US" altLang="zh-CN" dirty="0"/>
              <a:t>Question</a:t>
            </a:r>
            <a:endParaRPr lang="zh-CN" altLang="en-US" dirty="0"/>
          </a:p>
        </p:txBody>
      </p:sp>
      <p:sp>
        <p:nvSpPr>
          <p:cNvPr id="2" name="日期占位符 1"/>
          <p:cNvSpPr>
            <a:spLocks noGrp="1"/>
          </p:cNvSpPr>
          <p:nvPr>
            <p:ph type="dt" sz="half" idx="10"/>
          </p:nvPr>
        </p:nvSpPr>
        <p:spPr/>
        <p:txBody>
          <a:bodyPr/>
          <a:lstStyle/>
          <a:p>
            <a:fld id="{2ED07ECC-69D4-44F4-8492-EA5DCF3709D5}" type="datetime1">
              <a:rPr lang="en-US" altLang="zh-CN" smtClean="0"/>
              <a:t>12/28/2019</a:t>
            </a:fld>
            <a:endParaRPr lang="zh-CN" altLang="en-US"/>
          </a:p>
        </p:txBody>
      </p:sp>
      <p:sp>
        <p:nvSpPr>
          <p:cNvPr id="3" name="页脚占位符 2"/>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p>
        </p:txBody>
      </p:sp>
      <p:sp>
        <p:nvSpPr>
          <p:cNvPr id="4" name="灯片编号占位符 3"/>
          <p:cNvSpPr>
            <a:spLocks noGrp="1"/>
          </p:cNvSpPr>
          <p:nvPr>
            <p:ph type="sldNum" sz="quarter" idx="12"/>
          </p:nvPr>
        </p:nvSpPr>
        <p:spPr/>
        <p:txBody>
          <a:bodyPr/>
          <a:lstStyle/>
          <a:p>
            <a:fld id="{B09550E6-D85C-43A8-841D-66A200A3DB30}" type="slidenum">
              <a:rPr lang="zh-CN" altLang="en-US" smtClean="0"/>
              <a:t>67</a:t>
            </a:fld>
            <a:endParaRPr lang="zh-CN" altLang="en-US"/>
          </a:p>
        </p:txBody>
      </p:sp>
    </p:spTree>
    <p:extLst>
      <p:ext uri="{BB962C8B-B14F-4D97-AF65-F5344CB8AC3E}">
        <p14:creationId xmlns:p14="http://schemas.microsoft.com/office/powerpoint/2010/main" val="375191358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31778" name="Rectangle 1026"/>
          <p:cNvSpPr>
            <a:spLocks noGrp="1" noChangeArrowheads="1"/>
          </p:cNvSpPr>
          <p:nvPr>
            <p:ph type="title"/>
          </p:nvPr>
        </p:nvSpPr>
        <p:spPr/>
        <p:txBody>
          <a:bodyPr/>
          <a:lstStyle/>
          <a:p>
            <a:r>
              <a:rPr lang="en-US" altLang="zh-CN"/>
              <a:t>exec()—</a:t>
            </a:r>
            <a:r>
              <a:rPr lang="zh-CN" altLang="en-US"/>
              <a:t>执行一个文件的调用</a:t>
            </a:r>
          </a:p>
        </p:txBody>
      </p:sp>
      <p:sp>
        <p:nvSpPr>
          <p:cNvPr id="331779" name="Rectangle 1027"/>
          <p:cNvSpPr>
            <a:spLocks noGrp="1" noChangeArrowheads="1"/>
          </p:cNvSpPr>
          <p:nvPr>
            <p:ph type="body" idx="1"/>
          </p:nvPr>
        </p:nvSpPr>
        <p:spPr/>
        <p:txBody>
          <a:bodyPr>
            <a:normAutofit/>
          </a:bodyPr>
          <a:lstStyle/>
          <a:p>
            <a:r>
              <a:rPr lang="zh-CN" altLang="en-US" dirty="0"/>
              <a:t>子进程如何执行一个新的程序？</a:t>
            </a:r>
          </a:p>
          <a:p>
            <a:pPr lvl="1"/>
            <a:r>
              <a:rPr lang="zh-CN" altLang="en-US" dirty="0"/>
              <a:t>通过</a:t>
            </a:r>
            <a:r>
              <a:rPr lang="en-US" altLang="zh-CN" dirty="0"/>
              <a:t>exec() </a:t>
            </a:r>
            <a:r>
              <a:rPr lang="zh-CN" altLang="en-US" dirty="0"/>
              <a:t>调用族，加载新的程序文件</a:t>
            </a:r>
          </a:p>
          <a:p>
            <a:r>
              <a:rPr lang="zh-CN" altLang="en-US" dirty="0">
                <a:solidFill>
                  <a:schemeClr val="accent2"/>
                </a:solidFill>
              </a:rPr>
              <a:t>子进程可以拥有自己的可执行代码，即用一个新进程覆盖调用进程。</a:t>
            </a:r>
          </a:p>
          <a:p>
            <a:r>
              <a:rPr lang="zh-CN" altLang="en-US" dirty="0"/>
              <a:t>参数包括新进程对应的文件和命令行参数</a:t>
            </a:r>
            <a:endParaRPr lang="en-US" altLang="zh-CN" dirty="0"/>
          </a:p>
          <a:p>
            <a:pPr lvl="1"/>
            <a:r>
              <a:rPr lang="zh-CN" altLang="en-US" dirty="0"/>
              <a:t>成功调用时，不再返回；</a:t>
            </a:r>
            <a:endParaRPr lang="en-US" altLang="zh-CN" dirty="0"/>
          </a:p>
          <a:p>
            <a:pPr lvl="1"/>
            <a:r>
              <a:rPr lang="zh-CN" altLang="en-US" dirty="0"/>
              <a:t>否则，返回出错原因。</a:t>
            </a:r>
            <a:endParaRPr lang="en-US" altLang="zh-CN" dirty="0"/>
          </a:p>
        </p:txBody>
      </p:sp>
    </p:spTree>
    <p:extLst>
      <p:ext uri="{BB962C8B-B14F-4D97-AF65-F5344CB8AC3E}">
        <p14:creationId xmlns:p14="http://schemas.microsoft.com/office/powerpoint/2010/main" val="413069050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3177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499"/>
                                          </p:stCondLst>
                                        </p:cTn>
                                        <p:tgtEl>
                                          <p:spTgt spid="331779">
                                            <p:txEl>
                                              <p:pRg st="1" end="1"/>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499"/>
                                          </p:stCondLst>
                                        </p:cTn>
                                        <p:tgtEl>
                                          <p:spTgt spid="331779">
                                            <p:txEl>
                                              <p:pRg st="2" end="2"/>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499"/>
                                          </p:stCondLst>
                                        </p:cTn>
                                        <p:tgtEl>
                                          <p:spTgt spid="331779">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499"/>
                                          </p:stCondLst>
                                        </p:cTn>
                                        <p:tgtEl>
                                          <p:spTgt spid="331779">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499"/>
                                          </p:stCondLst>
                                        </p:cTn>
                                        <p:tgtEl>
                                          <p:spTgt spid="33177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1779" grpId="0" build="p" autoUpdateAnimBg="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exec</a:t>
            </a:r>
            <a:r>
              <a:rPr lang="zh-CN" altLang="en-US" dirty="0"/>
              <a:t>系列调用</a:t>
            </a:r>
          </a:p>
        </p:txBody>
      </p:sp>
      <p:sp>
        <p:nvSpPr>
          <p:cNvPr id="3" name="内容占位符 2"/>
          <p:cNvSpPr>
            <a:spLocks noGrp="1"/>
          </p:cNvSpPr>
          <p:nvPr>
            <p:ph idx="1"/>
          </p:nvPr>
        </p:nvSpPr>
        <p:spPr/>
        <p:txBody>
          <a:bodyPr>
            <a:normAutofit/>
          </a:bodyPr>
          <a:lstStyle/>
          <a:p>
            <a:r>
              <a:rPr lang="zh-CN" altLang="en-US" dirty="0"/>
              <a:t>各种调用的区别在于参数的处理方法不同，常用的格式有：</a:t>
            </a:r>
          </a:p>
          <a:p>
            <a:pPr lvl="1"/>
            <a:r>
              <a:rPr lang="en-US" altLang="zh-CN" dirty="0" err="1"/>
              <a:t>execvp</a:t>
            </a:r>
            <a:r>
              <a:rPr lang="en-US" altLang="zh-CN" dirty="0"/>
              <a:t>(filename, </a:t>
            </a:r>
            <a:r>
              <a:rPr lang="en-US" altLang="zh-CN" dirty="0" err="1"/>
              <a:t>argp</a:t>
            </a:r>
            <a:r>
              <a:rPr lang="en-US" altLang="zh-CN" dirty="0"/>
              <a:t>):</a:t>
            </a:r>
          </a:p>
          <a:p>
            <a:pPr lvl="1"/>
            <a:r>
              <a:rPr lang="en-US" altLang="zh-CN" dirty="0" err="1"/>
              <a:t>execlp</a:t>
            </a:r>
            <a:r>
              <a:rPr lang="en-US" altLang="zh-CN" dirty="0"/>
              <a:t>(filename, arg0, arg1, ..., (char *)0):</a:t>
            </a:r>
          </a:p>
          <a:p>
            <a:r>
              <a:rPr lang="zh-CN" altLang="en-US" dirty="0">
                <a:solidFill>
                  <a:schemeClr val="accent2"/>
                </a:solidFill>
              </a:rPr>
              <a:t>在大多数程序中，系统调用</a:t>
            </a:r>
            <a:r>
              <a:rPr lang="en-US" altLang="zh-CN" dirty="0">
                <a:solidFill>
                  <a:schemeClr val="accent2"/>
                </a:solidFill>
              </a:rPr>
              <a:t>fork</a:t>
            </a:r>
            <a:r>
              <a:rPr lang="zh-CN" altLang="en-US" dirty="0">
                <a:solidFill>
                  <a:schemeClr val="accent2"/>
                </a:solidFill>
              </a:rPr>
              <a:t>和</a:t>
            </a:r>
            <a:r>
              <a:rPr lang="en-US" altLang="zh-CN" dirty="0">
                <a:solidFill>
                  <a:schemeClr val="accent2"/>
                </a:solidFill>
              </a:rPr>
              <a:t>exec</a:t>
            </a:r>
            <a:r>
              <a:rPr lang="zh-CN" altLang="en-US" dirty="0">
                <a:solidFill>
                  <a:schemeClr val="accent2"/>
                </a:solidFill>
              </a:rPr>
              <a:t>是结合在一起使用的。父进程生成一个子进程，然后通过调用</a:t>
            </a:r>
            <a:r>
              <a:rPr lang="en-US" altLang="zh-CN" dirty="0">
                <a:solidFill>
                  <a:schemeClr val="accent2"/>
                </a:solidFill>
              </a:rPr>
              <a:t>exec</a:t>
            </a:r>
            <a:r>
              <a:rPr lang="zh-CN" altLang="en-US" dirty="0">
                <a:solidFill>
                  <a:schemeClr val="accent2"/>
                </a:solidFill>
              </a:rPr>
              <a:t>覆盖该子进程</a:t>
            </a:r>
          </a:p>
        </p:txBody>
      </p:sp>
      <p:sp>
        <p:nvSpPr>
          <p:cNvPr id="4" name="日期占位符 3"/>
          <p:cNvSpPr>
            <a:spLocks noGrp="1"/>
          </p:cNvSpPr>
          <p:nvPr>
            <p:ph type="dt" sz="half" idx="10"/>
          </p:nvPr>
        </p:nvSpPr>
        <p:spPr/>
        <p:txBody>
          <a:bodyPr/>
          <a:lstStyle/>
          <a:p>
            <a:fld id="{75FA8B9D-F670-49DA-8C1F-19BDEDCA8C4D}" type="datetime1">
              <a:rPr lang="en-US" altLang="zh-CN" smtClean="0"/>
              <a:pPr/>
              <a:t>12/28/2019</a:t>
            </a:fld>
            <a:endParaRPr lang="zh-CN" altLang="en-US"/>
          </a:p>
        </p:txBody>
      </p:sp>
      <p:sp>
        <p:nvSpPr>
          <p:cNvPr id="5" name="页脚占位符 4"/>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p>
        </p:txBody>
      </p:sp>
      <p:sp>
        <p:nvSpPr>
          <p:cNvPr id="6" name="灯片编号占位符 5"/>
          <p:cNvSpPr>
            <a:spLocks noGrp="1"/>
          </p:cNvSpPr>
          <p:nvPr>
            <p:ph type="sldNum" sz="quarter" idx="12"/>
          </p:nvPr>
        </p:nvSpPr>
        <p:spPr/>
        <p:txBody>
          <a:bodyPr/>
          <a:lstStyle/>
          <a:p>
            <a:fld id="{B09550E6-D85C-43A8-841D-66A200A3DB30}" type="slidenum">
              <a:rPr lang="zh-CN" altLang="en-US" smtClean="0"/>
              <a:pPr/>
              <a:t>69</a:t>
            </a:fld>
            <a:endParaRPr lang="zh-CN" altLang="en-US"/>
          </a:p>
        </p:txBody>
      </p:sp>
    </p:spTree>
    <p:extLst>
      <p:ext uri="{BB962C8B-B14F-4D97-AF65-F5344CB8AC3E}">
        <p14:creationId xmlns:p14="http://schemas.microsoft.com/office/powerpoint/2010/main" val="12685414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3699" name="Rectangle 3"/>
          <p:cNvSpPr>
            <a:spLocks noGrp="1" noChangeArrowheads="1"/>
          </p:cNvSpPr>
          <p:nvPr>
            <p:ph type="title"/>
          </p:nvPr>
        </p:nvSpPr>
        <p:spPr/>
        <p:txBody>
          <a:bodyPr/>
          <a:lstStyle/>
          <a:p>
            <a:r>
              <a:rPr lang="zh-CN" altLang="en-US"/>
              <a:t>并发程序</a:t>
            </a:r>
          </a:p>
        </p:txBody>
      </p:sp>
      <p:sp>
        <p:nvSpPr>
          <p:cNvPr id="413698" name="Rectangle 2"/>
          <p:cNvSpPr>
            <a:spLocks noGrp="1" noChangeArrowheads="1"/>
          </p:cNvSpPr>
          <p:nvPr>
            <p:ph idx="1"/>
          </p:nvPr>
        </p:nvSpPr>
        <p:spPr/>
        <p:txBody>
          <a:bodyPr>
            <a:normAutofit/>
          </a:bodyPr>
          <a:lstStyle/>
          <a:p>
            <a:r>
              <a:rPr lang="zh-CN" altLang="en-US" dirty="0"/>
              <a:t>资源共享</a:t>
            </a:r>
            <a:endParaRPr lang="en-US" altLang="zh-CN" dirty="0"/>
          </a:p>
          <a:p>
            <a:pPr lvl="1"/>
            <a:r>
              <a:rPr lang="zh-CN" altLang="en-US" dirty="0"/>
              <a:t>系统中资源被多个程序使用</a:t>
            </a:r>
          </a:p>
          <a:p>
            <a:r>
              <a:rPr lang="zh-CN" altLang="en-US" dirty="0"/>
              <a:t>独立性和制约性</a:t>
            </a:r>
            <a:endParaRPr lang="en-US" altLang="zh-CN" dirty="0"/>
          </a:p>
          <a:p>
            <a:pPr lvl="1"/>
            <a:r>
              <a:rPr lang="zh-CN" altLang="en-US" dirty="0"/>
              <a:t>独立的相对速度、起始时间</a:t>
            </a:r>
            <a:endParaRPr lang="en-US" altLang="zh-CN" dirty="0"/>
          </a:p>
          <a:p>
            <a:pPr lvl="1"/>
            <a:r>
              <a:rPr lang="zh-CN" altLang="en-US" dirty="0"/>
              <a:t>程序之间可相互作用（相互制约）</a:t>
            </a:r>
            <a:endParaRPr lang="en-US" altLang="zh-CN" dirty="0"/>
          </a:p>
          <a:p>
            <a:r>
              <a:rPr lang="zh-CN" altLang="en-US" dirty="0"/>
              <a:t>程序和计算不再一一对应</a:t>
            </a:r>
            <a:endParaRPr lang="en-US" altLang="zh-CN" dirty="0"/>
          </a:p>
          <a:p>
            <a:pPr lvl="1"/>
            <a:r>
              <a:rPr lang="zh-CN" altLang="en-US" dirty="0"/>
              <a:t>计算：一个程序的执行</a:t>
            </a:r>
          </a:p>
        </p:txBody>
      </p:sp>
      <p:sp>
        <p:nvSpPr>
          <p:cNvPr id="2" name="日期占位符 1"/>
          <p:cNvSpPr>
            <a:spLocks noGrp="1"/>
          </p:cNvSpPr>
          <p:nvPr>
            <p:ph type="dt" sz="half" idx="10"/>
          </p:nvPr>
        </p:nvSpPr>
        <p:spPr/>
        <p:txBody>
          <a:bodyPr/>
          <a:lstStyle/>
          <a:p>
            <a:fld id="{D72EFFFD-3F8C-49A9-A3CD-0A94946C0D4A}" type="datetime1">
              <a:rPr lang="en-US" altLang="zh-CN" smtClean="0"/>
              <a:t>12/28/2019</a:t>
            </a:fld>
            <a:endParaRPr lang="zh-CN" altLang="en-US"/>
          </a:p>
        </p:txBody>
      </p:sp>
      <p:sp>
        <p:nvSpPr>
          <p:cNvPr id="3" name="页脚占位符 2"/>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p>
        </p:txBody>
      </p:sp>
      <p:sp>
        <p:nvSpPr>
          <p:cNvPr id="4" name="灯片编号占位符 3"/>
          <p:cNvSpPr>
            <a:spLocks noGrp="1"/>
          </p:cNvSpPr>
          <p:nvPr>
            <p:ph type="sldNum" sz="quarter" idx="12"/>
          </p:nvPr>
        </p:nvSpPr>
        <p:spPr/>
        <p:txBody>
          <a:bodyPr/>
          <a:lstStyle/>
          <a:p>
            <a:fld id="{B09550E6-D85C-43A8-841D-66A200A3DB30}" type="slidenum">
              <a:rPr lang="zh-CN" altLang="en-US" smtClean="0"/>
              <a:t>7</a:t>
            </a:fld>
            <a:endParaRPr lang="zh-CN" altLang="en-US"/>
          </a:p>
        </p:txBody>
      </p:sp>
    </p:spTree>
    <p:extLst>
      <p:ext uri="{BB962C8B-B14F-4D97-AF65-F5344CB8AC3E}">
        <p14:creationId xmlns:p14="http://schemas.microsoft.com/office/powerpoint/2010/main" val="8594244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nvPr>
        </p:nvSpPr>
        <p:spPr/>
        <p:txBody>
          <a:bodyPr/>
          <a:lstStyle/>
          <a:p>
            <a:r>
              <a:rPr lang="en-US" altLang="zh-CN" dirty="0" err="1"/>
              <a:t>execv</a:t>
            </a:r>
            <a:endParaRPr lang="zh-CN" altLang="en-US" dirty="0"/>
          </a:p>
        </p:txBody>
      </p:sp>
      <p:sp>
        <p:nvSpPr>
          <p:cNvPr id="10" name="内容占位符 9"/>
          <p:cNvSpPr>
            <a:spLocks noGrp="1"/>
          </p:cNvSpPr>
          <p:nvPr>
            <p:ph sz="half" idx="2"/>
          </p:nvPr>
        </p:nvSpPr>
        <p:spPr/>
        <p:txBody>
          <a:bodyPr>
            <a:normAutofit fontScale="92500" lnSpcReduction="10000"/>
          </a:bodyPr>
          <a:lstStyle/>
          <a:p>
            <a:r>
              <a:rPr lang="zh-CN" altLang="en-US" dirty="0"/>
              <a:t>输出分别是什么</a:t>
            </a:r>
            <a:endParaRPr lang="en-US" altLang="zh-CN" dirty="0"/>
          </a:p>
          <a:p>
            <a:pPr lvl="1"/>
            <a:r>
              <a:rPr lang="en-US" altLang="zh-CN" dirty="0"/>
              <a:t>fork</a:t>
            </a:r>
            <a:r>
              <a:rPr lang="zh-CN" altLang="en-US" dirty="0"/>
              <a:t>失败</a:t>
            </a:r>
            <a:endParaRPr lang="en-US" altLang="zh-CN" dirty="0"/>
          </a:p>
          <a:p>
            <a:pPr lvl="2"/>
            <a:r>
              <a:rPr lang="zh-CN" altLang="en-US" dirty="0"/>
              <a:t>父进程：</a:t>
            </a:r>
            <a:r>
              <a:rPr lang="en-US" altLang="zh-CN" dirty="0"/>
              <a:t>0</a:t>
            </a:r>
          </a:p>
          <a:p>
            <a:pPr lvl="2"/>
            <a:r>
              <a:rPr lang="zh-CN" altLang="en-US" dirty="0"/>
              <a:t>子进程：</a:t>
            </a:r>
            <a:r>
              <a:rPr lang="en-US" altLang="zh-CN" dirty="0"/>
              <a:t>?</a:t>
            </a:r>
          </a:p>
          <a:p>
            <a:pPr lvl="1"/>
            <a:r>
              <a:rPr lang="en-US" altLang="zh-CN" dirty="0" err="1"/>
              <a:t>execv</a:t>
            </a:r>
            <a:r>
              <a:rPr lang="zh-CN" altLang="en-US" dirty="0"/>
              <a:t>失败</a:t>
            </a:r>
            <a:endParaRPr lang="en-US" altLang="zh-CN" dirty="0"/>
          </a:p>
          <a:p>
            <a:pPr lvl="2"/>
            <a:r>
              <a:rPr lang="zh-CN" altLang="en-US" dirty="0"/>
              <a:t>父进程：</a:t>
            </a:r>
            <a:r>
              <a:rPr lang="en-US" altLang="zh-CN" dirty="0"/>
              <a:t>3</a:t>
            </a:r>
          </a:p>
          <a:p>
            <a:pPr lvl="2"/>
            <a:r>
              <a:rPr lang="zh-CN" altLang="en-US" dirty="0"/>
              <a:t>子进程：</a:t>
            </a:r>
            <a:r>
              <a:rPr lang="en-US" altLang="zh-CN" dirty="0"/>
              <a:t>1</a:t>
            </a:r>
          </a:p>
          <a:p>
            <a:pPr lvl="1"/>
            <a:r>
              <a:rPr lang="en-US" altLang="zh-CN" dirty="0" err="1"/>
              <a:t>execv</a:t>
            </a:r>
            <a:r>
              <a:rPr lang="zh-CN" altLang="en-US" dirty="0"/>
              <a:t>成功</a:t>
            </a:r>
            <a:endParaRPr lang="en-US" altLang="zh-CN" dirty="0"/>
          </a:p>
          <a:p>
            <a:pPr lvl="2"/>
            <a:r>
              <a:rPr lang="zh-CN" altLang="en-US" dirty="0"/>
              <a:t>父进程：</a:t>
            </a:r>
            <a:r>
              <a:rPr lang="en-US" altLang="zh-CN" dirty="0"/>
              <a:t>3</a:t>
            </a:r>
          </a:p>
          <a:p>
            <a:pPr lvl="2"/>
            <a:r>
              <a:rPr lang="zh-CN" altLang="en-US" dirty="0"/>
              <a:t>子进程：</a:t>
            </a:r>
            <a:r>
              <a:rPr lang="en-US" altLang="zh-CN" dirty="0"/>
              <a:t>?</a:t>
            </a:r>
            <a:endParaRPr lang="zh-CN" altLang="en-US" dirty="0"/>
          </a:p>
        </p:txBody>
      </p:sp>
      <p:sp>
        <p:nvSpPr>
          <p:cNvPr id="4" name="日期占位符 3"/>
          <p:cNvSpPr>
            <a:spLocks noGrp="1"/>
          </p:cNvSpPr>
          <p:nvPr>
            <p:ph type="dt" sz="half" idx="10"/>
          </p:nvPr>
        </p:nvSpPr>
        <p:spPr/>
        <p:txBody>
          <a:bodyPr/>
          <a:lstStyle/>
          <a:p>
            <a:fld id="{75FA8B9D-F670-49DA-8C1F-19BDEDCA8C4D}" type="datetime1">
              <a:rPr lang="en-US" altLang="zh-CN" smtClean="0"/>
              <a:t>12/28/2019</a:t>
            </a:fld>
            <a:endParaRPr lang="zh-CN" altLang="en-US"/>
          </a:p>
        </p:txBody>
      </p:sp>
      <p:sp>
        <p:nvSpPr>
          <p:cNvPr id="5" name="页脚占位符 4"/>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p>
        </p:txBody>
      </p:sp>
      <p:sp>
        <p:nvSpPr>
          <p:cNvPr id="6" name="灯片编号占位符 5"/>
          <p:cNvSpPr>
            <a:spLocks noGrp="1"/>
          </p:cNvSpPr>
          <p:nvPr>
            <p:ph type="sldNum" sz="quarter" idx="12"/>
          </p:nvPr>
        </p:nvSpPr>
        <p:spPr/>
        <p:txBody>
          <a:bodyPr/>
          <a:lstStyle/>
          <a:p>
            <a:fld id="{B09550E6-D85C-43A8-841D-66A200A3DB30}" type="slidenum">
              <a:rPr lang="zh-CN" altLang="en-US" smtClean="0"/>
              <a:t>70</a:t>
            </a:fld>
            <a:endParaRPr lang="zh-CN" altLang="en-US"/>
          </a:p>
        </p:txBody>
      </p:sp>
      <p:sp>
        <p:nvSpPr>
          <p:cNvPr id="8" name="TextBox 7"/>
          <p:cNvSpPr txBox="1"/>
          <p:nvPr/>
        </p:nvSpPr>
        <p:spPr>
          <a:xfrm>
            <a:off x="55728" y="1256981"/>
            <a:ext cx="4592472" cy="5078313"/>
          </a:xfrm>
          <a:prstGeom prst="rect">
            <a:avLst/>
          </a:prstGeom>
          <a:noFill/>
          <a:ln>
            <a:solidFill>
              <a:schemeClr val="accent2"/>
            </a:solidFill>
          </a:ln>
        </p:spPr>
        <p:txBody>
          <a:bodyPr wrap="square" rtlCol="0">
            <a:spAutoFit/>
          </a:bodyPr>
          <a:lstStyle/>
          <a:p>
            <a:r>
              <a:rPr lang="en-US" altLang="zh-CN" dirty="0" err="1">
                <a:latin typeface="Consolas" pitchFamily="49" charset="0"/>
                <a:cs typeface="Consolas" pitchFamily="49" charset="0"/>
              </a:rPr>
              <a:t>int</a:t>
            </a:r>
            <a:r>
              <a:rPr lang="en-US" altLang="zh-CN" dirty="0">
                <a:latin typeface="Consolas" pitchFamily="49" charset="0"/>
                <a:cs typeface="Consolas" pitchFamily="49" charset="0"/>
              </a:rPr>
              <a:t> global = 0;</a:t>
            </a:r>
          </a:p>
          <a:p>
            <a:r>
              <a:rPr lang="en-US" altLang="zh-CN" dirty="0">
                <a:latin typeface="Consolas" pitchFamily="49" charset="0"/>
                <a:cs typeface="Consolas" pitchFamily="49" charset="0"/>
              </a:rPr>
              <a:t>void main() {</a:t>
            </a:r>
          </a:p>
          <a:p>
            <a:r>
              <a:rPr lang="en-US" altLang="zh-CN" dirty="0">
                <a:latin typeface="Consolas" pitchFamily="49" charset="0"/>
                <a:cs typeface="Consolas" pitchFamily="49" charset="0"/>
              </a:rPr>
              <a:t>    </a:t>
            </a:r>
          </a:p>
          <a:p>
            <a:r>
              <a:rPr lang="en-US" altLang="zh-CN" dirty="0">
                <a:latin typeface="Consolas" pitchFamily="49" charset="0"/>
                <a:cs typeface="Consolas" pitchFamily="49" charset="0"/>
              </a:rPr>
              <a:t>  if ((child = fork()) &lt; 0) {</a:t>
            </a:r>
          </a:p>
          <a:p>
            <a:r>
              <a:rPr lang="en-US" altLang="zh-CN" dirty="0">
                <a:latin typeface="Consolas" pitchFamily="49" charset="0"/>
                <a:cs typeface="Consolas" pitchFamily="49" charset="0"/>
              </a:rPr>
              <a:t>    /* </a:t>
            </a:r>
            <a:r>
              <a:rPr lang="zh-CN" altLang="en-US" dirty="0">
                <a:latin typeface="Consolas" pitchFamily="49" charset="0"/>
                <a:cs typeface="Consolas" pitchFamily="49" charset="0"/>
              </a:rPr>
              <a:t>创建失败 </a:t>
            </a:r>
            <a:r>
              <a:rPr lang="en-US" altLang="zh-CN" dirty="0">
                <a:latin typeface="Consolas" pitchFamily="49" charset="0"/>
                <a:cs typeface="Consolas" pitchFamily="49" charset="0"/>
              </a:rPr>
              <a:t>*/</a:t>
            </a:r>
          </a:p>
          <a:p>
            <a:r>
              <a:rPr lang="en-US" altLang="zh-CN" dirty="0">
                <a:latin typeface="Consolas" pitchFamily="49" charset="0"/>
                <a:cs typeface="Consolas" pitchFamily="49" charset="0"/>
              </a:rPr>
              <a:t>  } else if (child == 0) {</a:t>
            </a:r>
          </a:p>
          <a:p>
            <a:r>
              <a:rPr lang="en-US" altLang="zh-CN" dirty="0">
                <a:latin typeface="Consolas" pitchFamily="49" charset="0"/>
                <a:cs typeface="Consolas" pitchFamily="49" charset="0"/>
              </a:rPr>
              <a:t>    if (</a:t>
            </a:r>
            <a:r>
              <a:rPr lang="en-US" altLang="zh-CN" b="1" dirty="0" err="1">
                <a:solidFill>
                  <a:schemeClr val="accent2"/>
                </a:solidFill>
                <a:latin typeface="Consolas" pitchFamily="49" charset="0"/>
                <a:cs typeface="Consolas" pitchFamily="49" charset="0"/>
              </a:rPr>
              <a:t>execv</a:t>
            </a:r>
            <a:r>
              <a:rPr lang="en-US" altLang="zh-CN" b="1" dirty="0">
                <a:solidFill>
                  <a:schemeClr val="accent2"/>
                </a:solidFill>
                <a:latin typeface="Consolas" pitchFamily="49" charset="0"/>
                <a:cs typeface="Consolas" pitchFamily="49" charset="0"/>
              </a:rPr>
              <a:t>(B...</a:t>
            </a:r>
            <a:r>
              <a:rPr lang="en-US" altLang="zh-CN" dirty="0">
                <a:latin typeface="Consolas" pitchFamily="49" charset="0"/>
                <a:cs typeface="Consolas" pitchFamily="49" charset="0"/>
              </a:rPr>
              <a:t>) &lt; 0) {</a:t>
            </a:r>
          </a:p>
          <a:p>
            <a:r>
              <a:rPr lang="en-US" altLang="zh-CN" dirty="0">
                <a:latin typeface="Consolas" pitchFamily="49" charset="0"/>
                <a:cs typeface="Consolas" pitchFamily="49" charset="0"/>
              </a:rPr>
              <a:t>      /* </a:t>
            </a:r>
            <a:r>
              <a:rPr lang="zh-CN" altLang="en-US" dirty="0">
                <a:latin typeface="Consolas" pitchFamily="49" charset="0"/>
                <a:cs typeface="Consolas" pitchFamily="49" charset="0"/>
              </a:rPr>
              <a:t>加载失败 </a:t>
            </a:r>
            <a:r>
              <a:rPr lang="en-US" altLang="zh-CN" dirty="0">
                <a:latin typeface="Consolas" pitchFamily="49" charset="0"/>
                <a:cs typeface="Consolas" pitchFamily="49" charset="0"/>
              </a:rPr>
              <a:t>*/</a:t>
            </a:r>
          </a:p>
          <a:p>
            <a:r>
              <a:rPr lang="en-US" altLang="zh-CN" dirty="0">
                <a:latin typeface="Consolas" pitchFamily="49" charset="0"/>
                <a:cs typeface="Consolas" pitchFamily="49" charset="0"/>
              </a:rPr>
              <a:t>      global += 1;</a:t>
            </a:r>
          </a:p>
          <a:p>
            <a:r>
              <a:rPr lang="en-US" altLang="zh-CN" dirty="0">
                <a:latin typeface="Consolas" pitchFamily="49" charset="0"/>
                <a:cs typeface="Consolas" pitchFamily="49" charset="0"/>
              </a:rPr>
              <a:t>    } else {</a:t>
            </a:r>
          </a:p>
          <a:p>
            <a:r>
              <a:rPr lang="en-US" altLang="zh-CN" dirty="0">
                <a:latin typeface="Consolas" pitchFamily="49" charset="0"/>
                <a:cs typeface="Consolas" pitchFamily="49" charset="0"/>
              </a:rPr>
              <a:t>      global += 2;</a:t>
            </a:r>
          </a:p>
          <a:p>
            <a:r>
              <a:rPr lang="en-US" altLang="zh-CN" dirty="0">
                <a:latin typeface="Consolas" pitchFamily="49" charset="0"/>
                <a:cs typeface="Consolas" pitchFamily="49" charset="0"/>
              </a:rPr>
              <a:t>    }</a:t>
            </a:r>
          </a:p>
          <a:p>
            <a:r>
              <a:rPr lang="en-US" altLang="zh-CN" dirty="0">
                <a:latin typeface="Consolas" pitchFamily="49" charset="0"/>
                <a:cs typeface="Consolas" pitchFamily="49" charset="0"/>
              </a:rPr>
              <a:t>  } else {</a:t>
            </a:r>
          </a:p>
          <a:p>
            <a:r>
              <a:rPr lang="en-US" altLang="zh-CN" dirty="0">
                <a:latin typeface="Consolas" pitchFamily="49" charset="0"/>
                <a:cs typeface="Consolas" pitchFamily="49" charset="0"/>
              </a:rPr>
              <a:t>      global += 3;</a:t>
            </a:r>
          </a:p>
          <a:p>
            <a:r>
              <a:rPr lang="en-US" altLang="zh-CN" dirty="0">
                <a:latin typeface="Consolas" pitchFamily="49" charset="0"/>
                <a:cs typeface="Consolas" pitchFamily="49" charset="0"/>
              </a:rPr>
              <a:t>  }</a:t>
            </a:r>
          </a:p>
          <a:p>
            <a:endParaRPr lang="en-US" altLang="zh-CN" dirty="0">
              <a:latin typeface="Consolas" pitchFamily="49" charset="0"/>
              <a:cs typeface="Consolas" pitchFamily="49" charset="0"/>
            </a:endParaRPr>
          </a:p>
          <a:p>
            <a:r>
              <a:rPr lang="en-US" altLang="zh-CN" dirty="0">
                <a:latin typeface="Consolas" pitchFamily="49" charset="0"/>
                <a:cs typeface="Consolas" pitchFamily="49" charset="0"/>
              </a:rPr>
              <a:t>  </a:t>
            </a:r>
            <a:r>
              <a:rPr lang="en-US" altLang="zh-CN" dirty="0" err="1">
                <a:latin typeface="Consolas" pitchFamily="49" charset="0"/>
                <a:cs typeface="Consolas" pitchFamily="49" charset="0"/>
              </a:rPr>
              <a:t>printf</a:t>
            </a:r>
            <a:r>
              <a:rPr lang="en-US" altLang="zh-CN" dirty="0">
                <a:latin typeface="Consolas" pitchFamily="49" charset="0"/>
                <a:cs typeface="Consolas" pitchFamily="49" charset="0"/>
              </a:rPr>
              <a:t>(“global=%d”, global)</a:t>
            </a:r>
          </a:p>
          <a:p>
            <a:r>
              <a:rPr lang="en-US" altLang="zh-CN" dirty="0">
                <a:latin typeface="Consolas" pitchFamily="49" charset="0"/>
                <a:cs typeface="Consolas" pitchFamily="49" charset="0"/>
              </a:rPr>
              <a:t>} </a:t>
            </a:r>
            <a:endParaRPr lang="zh-CN" altLang="en-US" dirty="0">
              <a:latin typeface="Consolas" pitchFamily="49" charset="0"/>
              <a:cs typeface="Consolas" pitchFamily="49" charset="0"/>
            </a:endParaRPr>
          </a:p>
        </p:txBody>
      </p:sp>
    </p:spTree>
    <p:extLst>
      <p:ext uri="{BB962C8B-B14F-4D97-AF65-F5344CB8AC3E}">
        <p14:creationId xmlns:p14="http://schemas.microsoft.com/office/powerpoint/2010/main" val="2330112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xEl>
                                              <p:pRg st="1" end="1"/>
                                            </p:txEl>
                                          </p:spTgt>
                                        </p:tgtEl>
                                        <p:attrNameLst>
                                          <p:attrName>style.visibility</p:attrName>
                                        </p:attrNameLst>
                                      </p:cBhvr>
                                      <p:to>
                                        <p:strVal val="visible"/>
                                      </p:to>
                                    </p:set>
                                    <p:animEffect transition="in" filter="fade">
                                      <p:cBhvr>
                                        <p:cTn id="7" dur="500"/>
                                        <p:tgtEl>
                                          <p:spTgt spid="10">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xEl>
                                              <p:pRg st="2" end="2"/>
                                            </p:txEl>
                                          </p:spTgt>
                                        </p:tgtEl>
                                        <p:attrNameLst>
                                          <p:attrName>style.visibility</p:attrName>
                                        </p:attrNameLst>
                                      </p:cBhvr>
                                      <p:to>
                                        <p:strVal val="visible"/>
                                      </p:to>
                                    </p:set>
                                    <p:animEffect transition="in" filter="fade">
                                      <p:cBhvr>
                                        <p:cTn id="12" dur="500"/>
                                        <p:tgtEl>
                                          <p:spTgt spid="10">
                                            <p:txEl>
                                              <p:pRg st="2" end="2"/>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10">
                                            <p:txEl>
                                              <p:pRg st="3" end="3"/>
                                            </p:txEl>
                                          </p:spTgt>
                                        </p:tgtEl>
                                        <p:attrNameLst>
                                          <p:attrName>style.visibility</p:attrName>
                                        </p:attrNameLst>
                                      </p:cBhvr>
                                      <p:to>
                                        <p:strVal val="visible"/>
                                      </p:to>
                                    </p:set>
                                    <p:animEffect transition="in" filter="fade">
                                      <p:cBhvr>
                                        <p:cTn id="15" dur="500"/>
                                        <p:tgtEl>
                                          <p:spTgt spid="10">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0">
                                            <p:txEl>
                                              <p:pRg st="4" end="4"/>
                                            </p:txEl>
                                          </p:spTgt>
                                        </p:tgtEl>
                                        <p:attrNameLst>
                                          <p:attrName>style.visibility</p:attrName>
                                        </p:attrNameLst>
                                      </p:cBhvr>
                                      <p:to>
                                        <p:strVal val="visible"/>
                                      </p:to>
                                    </p:set>
                                    <p:animEffect transition="in" filter="fade">
                                      <p:cBhvr>
                                        <p:cTn id="20" dur="500"/>
                                        <p:tgtEl>
                                          <p:spTgt spid="10">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0">
                                            <p:txEl>
                                              <p:pRg st="5" end="5"/>
                                            </p:txEl>
                                          </p:spTgt>
                                        </p:tgtEl>
                                        <p:attrNameLst>
                                          <p:attrName>style.visibility</p:attrName>
                                        </p:attrNameLst>
                                      </p:cBhvr>
                                      <p:to>
                                        <p:strVal val="visible"/>
                                      </p:to>
                                    </p:set>
                                    <p:animEffect transition="in" filter="fade">
                                      <p:cBhvr>
                                        <p:cTn id="25" dur="500"/>
                                        <p:tgtEl>
                                          <p:spTgt spid="10">
                                            <p:txEl>
                                              <p:pRg st="5" end="5"/>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10">
                                            <p:txEl>
                                              <p:pRg st="6" end="6"/>
                                            </p:txEl>
                                          </p:spTgt>
                                        </p:tgtEl>
                                        <p:attrNameLst>
                                          <p:attrName>style.visibility</p:attrName>
                                        </p:attrNameLst>
                                      </p:cBhvr>
                                      <p:to>
                                        <p:strVal val="visible"/>
                                      </p:to>
                                    </p:set>
                                    <p:animEffect transition="in" filter="fade">
                                      <p:cBhvr>
                                        <p:cTn id="28" dur="500"/>
                                        <p:tgtEl>
                                          <p:spTgt spid="10">
                                            <p:txEl>
                                              <p:pRg st="6" end="6"/>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10">
                                            <p:txEl>
                                              <p:pRg st="7" end="7"/>
                                            </p:txEl>
                                          </p:spTgt>
                                        </p:tgtEl>
                                        <p:attrNameLst>
                                          <p:attrName>style.visibility</p:attrName>
                                        </p:attrNameLst>
                                      </p:cBhvr>
                                      <p:to>
                                        <p:strVal val="visible"/>
                                      </p:to>
                                    </p:set>
                                    <p:animEffect transition="in" filter="fade">
                                      <p:cBhvr>
                                        <p:cTn id="33" dur="500"/>
                                        <p:tgtEl>
                                          <p:spTgt spid="10">
                                            <p:txEl>
                                              <p:pRg st="7" end="7"/>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10">
                                            <p:txEl>
                                              <p:pRg st="8" end="8"/>
                                            </p:txEl>
                                          </p:spTgt>
                                        </p:tgtEl>
                                        <p:attrNameLst>
                                          <p:attrName>style.visibility</p:attrName>
                                        </p:attrNameLst>
                                      </p:cBhvr>
                                      <p:to>
                                        <p:strVal val="visible"/>
                                      </p:to>
                                    </p:set>
                                    <p:animEffect transition="in" filter="fade">
                                      <p:cBhvr>
                                        <p:cTn id="38" dur="500"/>
                                        <p:tgtEl>
                                          <p:spTgt spid="10">
                                            <p:txEl>
                                              <p:pRg st="8" end="8"/>
                                            </p:txEl>
                                          </p:spTgt>
                                        </p:tgtEl>
                                      </p:cBhvr>
                                    </p:animEffect>
                                  </p:childTnLst>
                                </p:cTn>
                              </p:par>
                              <p:par>
                                <p:cTn id="39" presetID="10" presetClass="entr" presetSubtype="0" fill="hold" nodeType="withEffect">
                                  <p:stCondLst>
                                    <p:cond delay="0"/>
                                  </p:stCondLst>
                                  <p:childTnLst>
                                    <p:set>
                                      <p:cBhvr>
                                        <p:cTn id="40" dur="1" fill="hold">
                                          <p:stCondLst>
                                            <p:cond delay="0"/>
                                          </p:stCondLst>
                                        </p:cTn>
                                        <p:tgtEl>
                                          <p:spTgt spid="10">
                                            <p:txEl>
                                              <p:pRg st="9" end="9"/>
                                            </p:txEl>
                                          </p:spTgt>
                                        </p:tgtEl>
                                        <p:attrNameLst>
                                          <p:attrName>style.visibility</p:attrName>
                                        </p:attrNameLst>
                                      </p:cBhvr>
                                      <p:to>
                                        <p:strVal val="visible"/>
                                      </p:to>
                                    </p:set>
                                    <p:animEffect transition="in" filter="fade">
                                      <p:cBhvr>
                                        <p:cTn id="41" dur="500"/>
                                        <p:tgtEl>
                                          <p:spTgt spid="10">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kumimoji="1" lang="en-US" altLang="zh-CN" dirty="0"/>
              <a:t>Linux fork</a:t>
            </a:r>
            <a:r>
              <a:rPr kumimoji="1" lang="zh-CN" altLang="en-US" dirty="0"/>
              <a:t>家族</a:t>
            </a:r>
          </a:p>
        </p:txBody>
      </p:sp>
      <p:sp>
        <p:nvSpPr>
          <p:cNvPr id="2" name="日期占位符 1"/>
          <p:cNvSpPr>
            <a:spLocks noGrp="1"/>
          </p:cNvSpPr>
          <p:nvPr>
            <p:ph type="dt" sz="half" idx="10"/>
          </p:nvPr>
        </p:nvSpPr>
        <p:spPr/>
        <p:txBody>
          <a:bodyPr/>
          <a:lstStyle/>
          <a:p>
            <a:fld id="{2ED07ECC-69D4-44F4-8492-EA5DCF3709D5}" type="datetime1">
              <a:rPr lang="en-US" altLang="zh-CN" smtClean="0"/>
              <a:t>12/28/2019</a:t>
            </a:fld>
            <a:endParaRPr lang="zh-CN" altLang="en-US"/>
          </a:p>
        </p:txBody>
      </p:sp>
      <p:sp>
        <p:nvSpPr>
          <p:cNvPr id="3" name="页脚占位符 2"/>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p>
        </p:txBody>
      </p:sp>
      <p:sp>
        <p:nvSpPr>
          <p:cNvPr id="4" name="幻灯片编号占位符 3"/>
          <p:cNvSpPr>
            <a:spLocks noGrp="1"/>
          </p:cNvSpPr>
          <p:nvPr>
            <p:ph type="sldNum" sz="quarter" idx="12"/>
          </p:nvPr>
        </p:nvSpPr>
        <p:spPr/>
        <p:txBody>
          <a:bodyPr/>
          <a:lstStyle/>
          <a:p>
            <a:fld id="{B09550E6-D85C-43A8-841D-66A200A3DB30}" type="slidenum">
              <a:rPr lang="zh-CN" altLang="en-US" smtClean="0"/>
              <a:t>71</a:t>
            </a:fld>
            <a:endParaRPr lang="zh-CN" altLang="en-US"/>
          </a:p>
        </p:txBody>
      </p:sp>
      <p:pic>
        <p:nvPicPr>
          <p:cNvPr id="6" name="图片 5"/>
          <p:cNvPicPr>
            <a:picLocks noChangeAspect="1"/>
          </p:cNvPicPr>
          <p:nvPr/>
        </p:nvPicPr>
        <p:blipFill>
          <a:blip r:embed="rId3">
            <a:clrChange>
              <a:clrFrom>
                <a:srgbClr val="FFFFFF"/>
              </a:clrFrom>
              <a:clrTo>
                <a:srgbClr val="FFFFFF">
                  <a:alpha val="0"/>
                </a:srgbClr>
              </a:clrTo>
            </a:clrChange>
          </a:blip>
          <a:stretch>
            <a:fillRect/>
          </a:stretch>
        </p:blipFill>
        <p:spPr>
          <a:xfrm>
            <a:off x="2019754" y="1323975"/>
            <a:ext cx="4914586" cy="5372100"/>
          </a:xfrm>
          <a:prstGeom prst="rect">
            <a:avLst/>
          </a:prstGeom>
        </p:spPr>
      </p:pic>
      <p:sp>
        <p:nvSpPr>
          <p:cNvPr id="8" name="椭圆 7"/>
          <p:cNvSpPr/>
          <p:nvPr/>
        </p:nvSpPr>
        <p:spPr>
          <a:xfrm>
            <a:off x="3340100" y="1323975"/>
            <a:ext cx="876300" cy="876300"/>
          </a:xfrm>
          <a:prstGeom prst="ellipse">
            <a:avLst/>
          </a:prstGeom>
          <a:noFill/>
          <a:ln w="28575" cmpd="sng">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2113593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p:tgtEl>
                                          <p:spTgt spid="8"/>
                                        </p:tgtEl>
                                        <p:attrNameLst>
                                          <p:attrName>ppt_y</p:attrName>
                                        </p:attrNameLst>
                                      </p:cBhvr>
                                      <p:tavLst>
                                        <p:tav tm="0">
                                          <p:val>
                                            <p:strVal val="#ppt_y-#ppt_h*1.125000"/>
                                          </p:val>
                                        </p:tav>
                                        <p:tav tm="100000">
                                          <p:val>
                                            <p:strVal val="#ppt_y"/>
                                          </p:val>
                                        </p:tav>
                                      </p:tavLst>
                                    </p:anim>
                                    <p:animEffect transition="in" filter="wipe(down)">
                                      <p:cBhvr>
                                        <p:cTn id="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p:txBody>
          <a:bodyPr/>
          <a:lstStyle/>
          <a:p>
            <a:r>
              <a:rPr lang="zh-CN" altLang="en-US" dirty="0"/>
              <a:t>进程的终止</a:t>
            </a:r>
          </a:p>
        </p:txBody>
      </p:sp>
      <p:sp>
        <p:nvSpPr>
          <p:cNvPr id="44035" name="Rectangle 3"/>
          <p:cNvSpPr>
            <a:spLocks noGrp="1" noChangeArrowheads="1"/>
          </p:cNvSpPr>
          <p:nvPr>
            <p:ph sz="half" idx="1"/>
          </p:nvPr>
        </p:nvSpPr>
        <p:spPr/>
        <p:txBody>
          <a:bodyPr>
            <a:noAutofit/>
          </a:bodyPr>
          <a:lstStyle/>
          <a:p>
            <a:r>
              <a:rPr lang="zh-CN" altLang="en-US" dirty="0"/>
              <a:t>引起进程终止的事件</a:t>
            </a:r>
          </a:p>
          <a:p>
            <a:pPr lvl="1"/>
            <a:r>
              <a:rPr lang="zh-CN" altLang="en-US" dirty="0"/>
              <a:t>正常结束：如</a:t>
            </a:r>
            <a:r>
              <a:rPr lang="en-US" altLang="zh-CN" dirty="0"/>
              <a:t>exit</a:t>
            </a:r>
            <a:r>
              <a:rPr lang="zh-CN" altLang="en-US" dirty="0"/>
              <a:t>，</a:t>
            </a:r>
            <a:r>
              <a:rPr lang="en-US" altLang="zh-CN" dirty="0"/>
              <a:t>halt</a:t>
            </a:r>
            <a:r>
              <a:rPr lang="zh-CN" altLang="en-US" dirty="0"/>
              <a:t>，</a:t>
            </a:r>
            <a:r>
              <a:rPr lang="en-US" altLang="zh-CN" dirty="0"/>
              <a:t>logoff</a:t>
            </a:r>
          </a:p>
          <a:p>
            <a:pPr lvl="1"/>
            <a:r>
              <a:rPr lang="zh-CN" altLang="en-US" dirty="0"/>
              <a:t>异常结束：</a:t>
            </a:r>
            <a:endParaRPr lang="en-US" altLang="zh-CN" dirty="0"/>
          </a:p>
          <a:p>
            <a:pPr lvl="1"/>
            <a:r>
              <a:rPr lang="zh-CN" altLang="en-US" dirty="0"/>
              <a:t>外界干预：</a:t>
            </a:r>
          </a:p>
          <a:p>
            <a:pPr lvl="2"/>
            <a:r>
              <a:rPr lang="en-US" altLang="zh-CN" dirty="0"/>
              <a:t>kill</a:t>
            </a:r>
            <a:r>
              <a:rPr lang="zh-CN" altLang="en-US" dirty="0"/>
              <a:t>进程</a:t>
            </a:r>
          </a:p>
          <a:p>
            <a:pPr lvl="2"/>
            <a:r>
              <a:rPr lang="zh-CN" altLang="en-US" dirty="0">
                <a:solidFill>
                  <a:schemeClr val="accent2"/>
                </a:solidFill>
              </a:rPr>
              <a:t>父进程终止</a:t>
            </a:r>
          </a:p>
          <a:p>
            <a:pPr lvl="2"/>
            <a:r>
              <a:rPr lang="zh-CN" altLang="en-US" dirty="0">
                <a:solidFill>
                  <a:schemeClr val="accent2"/>
                </a:solidFill>
              </a:rPr>
              <a:t>父进程请求</a:t>
            </a:r>
          </a:p>
        </p:txBody>
      </p:sp>
      <p:sp>
        <p:nvSpPr>
          <p:cNvPr id="5" name="内容占位符 4"/>
          <p:cNvSpPr>
            <a:spLocks noGrp="1"/>
          </p:cNvSpPr>
          <p:nvPr>
            <p:ph sz="half" idx="2"/>
          </p:nvPr>
        </p:nvSpPr>
        <p:spPr>
          <a:ln>
            <a:solidFill>
              <a:schemeClr val="accent3"/>
            </a:solidFill>
          </a:ln>
        </p:spPr>
        <p:txBody>
          <a:bodyPr>
            <a:normAutofit/>
          </a:bodyPr>
          <a:lstStyle/>
          <a:p>
            <a:r>
              <a:rPr lang="zh-CN" altLang="en-US" dirty="0"/>
              <a:t>无可用存储器</a:t>
            </a:r>
          </a:p>
          <a:p>
            <a:r>
              <a:rPr lang="zh-CN" altLang="en-US" dirty="0"/>
              <a:t>越界</a:t>
            </a:r>
          </a:p>
          <a:p>
            <a:r>
              <a:rPr lang="zh-CN" altLang="en-US" dirty="0"/>
              <a:t>保护错误</a:t>
            </a:r>
          </a:p>
          <a:p>
            <a:r>
              <a:rPr lang="zh-CN" altLang="en-US" dirty="0"/>
              <a:t>算术错误</a:t>
            </a:r>
          </a:p>
          <a:p>
            <a:r>
              <a:rPr lang="en-US" altLang="zh-CN" dirty="0"/>
              <a:t>I/O</a:t>
            </a:r>
            <a:r>
              <a:rPr lang="zh-CN" altLang="en-US" dirty="0"/>
              <a:t>失败</a:t>
            </a:r>
          </a:p>
          <a:p>
            <a:r>
              <a:rPr lang="zh-CN" altLang="en-US" dirty="0"/>
              <a:t>无效指令</a:t>
            </a:r>
          </a:p>
          <a:p>
            <a:r>
              <a:rPr lang="zh-CN" altLang="en-US" dirty="0"/>
              <a:t>特权指令</a:t>
            </a:r>
          </a:p>
        </p:txBody>
      </p:sp>
      <p:sp>
        <p:nvSpPr>
          <p:cNvPr id="2" name="日期占位符 1"/>
          <p:cNvSpPr>
            <a:spLocks noGrp="1"/>
          </p:cNvSpPr>
          <p:nvPr>
            <p:ph type="dt" sz="half" idx="10"/>
          </p:nvPr>
        </p:nvSpPr>
        <p:spPr/>
        <p:txBody>
          <a:bodyPr/>
          <a:lstStyle/>
          <a:p>
            <a:fld id="{CF0E54AE-1DED-424B-ACD1-105A1A640E35}" type="datetime1">
              <a:rPr lang="en-US" altLang="zh-CN" smtClean="0"/>
              <a:t>12/28/2019</a:t>
            </a:fld>
            <a:endParaRPr lang="zh-CN" altLang="en-US"/>
          </a:p>
        </p:txBody>
      </p:sp>
      <p:sp>
        <p:nvSpPr>
          <p:cNvPr id="3" name="页脚占位符 2"/>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p>
        </p:txBody>
      </p:sp>
      <p:sp>
        <p:nvSpPr>
          <p:cNvPr id="4" name="灯片编号占位符 3"/>
          <p:cNvSpPr>
            <a:spLocks noGrp="1"/>
          </p:cNvSpPr>
          <p:nvPr>
            <p:ph type="sldNum" sz="quarter" idx="12"/>
          </p:nvPr>
        </p:nvSpPr>
        <p:spPr/>
        <p:txBody>
          <a:bodyPr/>
          <a:lstStyle/>
          <a:p>
            <a:fld id="{B09550E6-D85C-43A8-841D-66A200A3DB30}" type="slidenum">
              <a:rPr lang="zh-CN" altLang="en-US" smtClean="0"/>
              <a:t>72</a:t>
            </a:fld>
            <a:endParaRPr lang="zh-CN" altLang="en-US"/>
          </a:p>
        </p:txBody>
      </p:sp>
      <p:sp>
        <p:nvSpPr>
          <p:cNvPr id="6" name="右箭头 5"/>
          <p:cNvSpPr/>
          <p:nvPr/>
        </p:nvSpPr>
        <p:spPr>
          <a:xfrm>
            <a:off x="3124200" y="3418765"/>
            <a:ext cx="1371600" cy="341194"/>
          </a:xfrm>
          <a:prstGeom prst="rightArrow">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128614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left)">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ChangeArrowheads="1"/>
          </p:cNvSpPr>
          <p:nvPr>
            <p:ph type="title"/>
          </p:nvPr>
        </p:nvSpPr>
        <p:spPr/>
        <p:txBody>
          <a:bodyPr>
            <a:normAutofit/>
          </a:bodyPr>
          <a:lstStyle/>
          <a:p>
            <a:r>
              <a:rPr lang="zh-CN" altLang="en-US" dirty="0"/>
              <a:t>进程的终止</a:t>
            </a:r>
            <a:r>
              <a:rPr lang="en-US" altLang="zh-CN" dirty="0"/>
              <a:t>(2)</a:t>
            </a:r>
          </a:p>
        </p:txBody>
      </p:sp>
      <p:sp>
        <p:nvSpPr>
          <p:cNvPr id="86019" name="Rectangle 3"/>
          <p:cNvSpPr>
            <a:spLocks noGrp="1" noChangeArrowheads="1"/>
          </p:cNvSpPr>
          <p:nvPr>
            <p:ph idx="1"/>
          </p:nvPr>
        </p:nvSpPr>
        <p:spPr/>
        <p:txBody>
          <a:bodyPr>
            <a:normAutofit/>
          </a:bodyPr>
          <a:lstStyle/>
          <a:p>
            <a:r>
              <a:rPr lang="zh-CN" altLang="en-US" dirty="0"/>
              <a:t>进程的终止过程</a:t>
            </a:r>
          </a:p>
          <a:p>
            <a:pPr lvl="1"/>
            <a:r>
              <a:rPr lang="zh-CN" altLang="en-US" dirty="0"/>
              <a:t>检索</a:t>
            </a:r>
            <a:r>
              <a:rPr lang="en-US" altLang="zh-CN" dirty="0"/>
              <a:t>PCB</a:t>
            </a:r>
            <a:r>
              <a:rPr lang="zh-CN" altLang="en-US" dirty="0"/>
              <a:t>，检查进程状态；</a:t>
            </a:r>
          </a:p>
          <a:p>
            <a:pPr lvl="1"/>
            <a:r>
              <a:rPr lang="zh-CN" altLang="en-US" dirty="0"/>
              <a:t>执行态</a:t>
            </a:r>
            <a:r>
              <a:rPr lang="en-US" altLang="zh-CN" dirty="0">
                <a:sym typeface="Wingdings" pitchFamily="2" charset="2"/>
              </a:rPr>
              <a:t></a:t>
            </a:r>
            <a:r>
              <a:rPr lang="zh-CN" altLang="en-US" dirty="0"/>
              <a:t>中止；</a:t>
            </a:r>
          </a:p>
          <a:p>
            <a:pPr lvl="1"/>
            <a:r>
              <a:rPr lang="zh-CN" altLang="en-US" dirty="0"/>
              <a:t>有无子孙需终止；</a:t>
            </a:r>
          </a:p>
          <a:p>
            <a:pPr lvl="1"/>
            <a:r>
              <a:rPr lang="zh-CN" altLang="en-US" dirty="0"/>
              <a:t>归还资源给其父进程或系统；</a:t>
            </a:r>
          </a:p>
          <a:p>
            <a:pPr lvl="1"/>
            <a:r>
              <a:rPr lang="zh-CN" altLang="en-US" dirty="0"/>
              <a:t>从</a:t>
            </a:r>
            <a:r>
              <a:rPr lang="en-US" altLang="zh-CN" dirty="0"/>
              <a:t>PCB</a:t>
            </a:r>
            <a:r>
              <a:rPr lang="zh-CN" altLang="en-US" dirty="0"/>
              <a:t>队列中移出</a:t>
            </a:r>
            <a:r>
              <a:rPr lang="en-US" altLang="zh-CN" dirty="0"/>
              <a:t>PCB</a:t>
            </a:r>
            <a:r>
              <a:rPr lang="zh-CN" altLang="en-US" dirty="0"/>
              <a:t>。</a:t>
            </a:r>
            <a:endParaRPr lang="en-US" altLang="zh-CN" dirty="0"/>
          </a:p>
        </p:txBody>
      </p:sp>
      <p:sp>
        <p:nvSpPr>
          <p:cNvPr id="2" name="日期占位符 1"/>
          <p:cNvSpPr>
            <a:spLocks noGrp="1"/>
          </p:cNvSpPr>
          <p:nvPr>
            <p:ph type="dt" sz="half" idx="10"/>
          </p:nvPr>
        </p:nvSpPr>
        <p:spPr/>
        <p:txBody>
          <a:bodyPr/>
          <a:lstStyle/>
          <a:p>
            <a:fld id="{C6E12F70-6347-4291-BE06-4614A708D944}" type="datetime1">
              <a:rPr lang="en-US" altLang="zh-CN" smtClean="0"/>
              <a:t>12/28/2019</a:t>
            </a:fld>
            <a:endParaRPr lang="zh-CN" altLang="en-US"/>
          </a:p>
        </p:txBody>
      </p:sp>
      <p:sp>
        <p:nvSpPr>
          <p:cNvPr id="3" name="页脚占位符 2"/>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p>
        </p:txBody>
      </p:sp>
      <p:sp>
        <p:nvSpPr>
          <p:cNvPr id="4" name="灯片编号占位符 3"/>
          <p:cNvSpPr>
            <a:spLocks noGrp="1"/>
          </p:cNvSpPr>
          <p:nvPr>
            <p:ph type="sldNum" sz="quarter" idx="12"/>
          </p:nvPr>
        </p:nvSpPr>
        <p:spPr/>
        <p:txBody>
          <a:bodyPr/>
          <a:lstStyle/>
          <a:p>
            <a:fld id="{B09550E6-D85C-43A8-841D-66A200A3DB30}" type="slidenum">
              <a:rPr lang="zh-CN" altLang="en-US" smtClean="0"/>
              <a:t>73</a:t>
            </a:fld>
            <a:endParaRPr lang="zh-CN" altLang="en-US"/>
          </a:p>
        </p:txBody>
      </p:sp>
    </p:spTree>
    <p:extLst>
      <p:ext uri="{BB962C8B-B14F-4D97-AF65-F5344CB8AC3E}">
        <p14:creationId xmlns:p14="http://schemas.microsoft.com/office/powerpoint/2010/main" val="31042932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UNIX</a:t>
            </a:r>
            <a:r>
              <a:rPr lang="zh-CN" altLang="en-US" dirty="0"/>
              <a:t>进程终止</a:t>
            </a:r>
          </a:p>
        </p:txBody>
      </p:sp>
      <p:sp>
        <p:nvSpPr>
          <p:cNvPr id="3" name="内容占位符 2"/>
          <p:cNvSpPr>
            <a:spLocks noGrp="1"/>
          </p:cNvSpPr>
          <p:nvPr>
            <p:ph idx="1"/>
          </p:nvPr>
        </p:nvSpPr>
        <p:spPr/>
        <p:txBody>
          <a:bodyPr/>
          <a:lstStyle/>
          <a:p>
            <a:r>
              <a:rPr lang="zh-CN" altLang="en-US" dirty="0"/>
              <a:t>系统调用：</a:t>
            </a:r>
            <a:r>
              <a:rPr lang="en-US" altLang="zh-CN" dirty="0"/>
              <a:t>exit(</a:t>
            </a:r>
            <a:r>
              <a:rPr lang="en-US" altLang="zh-CN" dirty="0" err="1"/>
              <a:t>int</a:t>
            </a:r>
            <a:r>
              <a:rPr lang="en-US" altLang="zh-CN" dirty="0"/>
              <a:t> ret)</a:t>
            </a:r>
          </a:p>
          <a:p>
            <a:r>
              <a:rPr lang="zh-CN" altLang="en-US" dirty="0"/>
              <a:t>返回</a:t>
            </a:r>
            <a:r>
              <a:rPr lang="en-US" altLang="zh-CN" dirty="0"/>
              <a:t>ret</a:t>
            </a:r>
            <a:r>
              <a:rPr lang="zh-CN" altLang="en-US" dirty="0"/>
              <a:t>到其父进程，释放所有资源</a:t>
            </a:r>
            <a:endParaRPr lang="en-US" altLang="zh-CN" dirty="0"/>
          </a:p>
          <a:p>
            <a:pPr lvl="1"/>
            <a:r>
              <a:rPr lang="zh-CN" altLang="en-US" dirty="0"/>
              <a:t>内存、打开文件和</a:t>
            </a:r>
            <a:r>
              <a:rPr lang="en-US" altLang="zh-CN" dirty="0"/>
              <a:t>I/O</a:t>
            </a:r>
            <a:r>
              <a:rPr lang="zh-CN" altLang="en-US" dirty="0"/>
              <a:t>缓。</a:t>
            </a:r>
          </a:p>
          <a:p>
            <a:r>
              <a:rPr lang="zh-CN" altLang="en-US" dirty="0"/>
              <a:t>父进程通过</a:t>
            </a:r>
            <a:r>
              <a:rPr lang="en-US" altLang="zh-CN" dirty="0"/>
              <a:t>wait()</a:t>
            </a:r>
            <a:r>
              <a:rPr lang="zh-CN" altLang="en-US" dirty="0"/>
              <a:t>等待子进程的结束</a:t>
            </a:r>
            <a:endParaRPr lang="en-US" altLang="zh-CN" dirty="0"/>
          </a:p>
          <a:p>
            <a:pPr lvl="1"/>
            <a:r>
              <a:rPr lang="zh-CN" altLang="en-US" dirty="0"/>
              <a:t>如何识别子进程？</a:t>
            </a:r>
            <a:endParaRPr lang="en-US" altLang="zh-CN" dirty="0"/>
          </a:p>
          <a:p>
            <a:pPr lvl="1"/>
            <a:r>
              <a:rPr lang="zh-CN" altLang="en-US" dirty="0"/>
              <a:t>返回结果是什么？</a:t>
            </a:r>
          </a:p>
        </p:txBody>
      </p:sp>
      <p:sp>
        <p:nvSpPr>
          <p:cNvPr id="4" name="日期占位符 3"/>
          <p:cNvSpPr>
            <a:spLocks noGrp="1"/>
          </p:cNvSpPr>
          <p:nvPr>
            <p:ph type="dt" sz="half" idx="10"/>
          </p:nvPr>
        </p:nvSpPr>
        <p:spPr/>
        <p:txBody>
          <a:bodyPr/>
          <a:lstStyle/>
          <a:p>
            <a:fld id="{75FA8B9D-F670-49DA-8C1F-19BDEDCA8C4D}" type="datetime1">
              <a:rPr lang="en-US" altLang="zh-CN" smtClean="0"/>
              <a:t>12/28/2019</a:t>
            </a:fld>
            <a:endParaRPr lang="zh-CN" altLang="en-US"/>
          </a:p>
        </p:txBody>
      </p:sp>
      <p:sp>
        <p:nvSpPr>
          <p:cNvPr id="5" name="页脚占位符 4"/>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p>
        </p:txBody>
      </p:sp>
      <p:sp>
        <p:nvSpPr>
          <p:cNvPr id="6" name="灯片编号占位符 5"/>
          <p:cNvSpPr>
            <a:spLocks noGrp="1"/>
          </p:cNvSpPr>
          <p:nvPr>
            <p:ph type="sldNum" sz="quarter" idx="12"/>
          </p:nvPr>
        </p:nvSpPr>
        <p:spPr/>
        <p:txBody>
          <a:bodyPr/>
          <a:lstStyle/>
          <a:p>
            <a:fld id="{B09550E6-D85C-43A8-841D-66A200A3DB30}" type="slidenum">
              <a:rPr lang="zh-CN" altLang="en-US" smtClean="0"/>
              <a:t>74</a:t>
            </a:fld>
            <a:endParaRPr lang="zh-CN" altLang="en-US"/>
          </a:p>
        </p:txBody>
      </p:sp>
      <p:sp>
        <p:nvSpPr>
          <p:cNvPr id="8" name="矩形 7"/>
          <p:cNvSpPr/>
          <p:nvPr/>
        </p:nvSpPr>
        <p:spPr>
          <a:xfrm>
            <a:off x="4504000" y="4135271"/>
            <a:ext cx="2456358" cy="70788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altLang="zh-CN" sz="40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wait(</a:t>
            </a:r>
            <a:r>
              <a:rPr lang="en-US" altLang="zh-CN" sz="4000" b="1" cap="none" spc="0" dirty="0" err="1">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pid</a:t>
            </a:r>
            <a:r>
              <a:rPr lang="en-US" altLang="zh-CN" sz="40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endParaRPr lang="zh-CN" altLang="en-US" sz="40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9" name="矩形 8"/>
          <p:cNvSpPr/>
          <p:nvPr/>
        </p:nvSpPr>
        <p:spPr>
          <a:xfrm>
            <a:off x="4504000" y="5036500"/>
            <a:ext cx="2456358" cy="70788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altLang="zh-CN" sz="40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ret</a:t>
            </a:r>
            <a:endParaRPr lang="zh-CN" altLang="en-US" sz="40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Tree>
    <p:extLst>
      <p:ext uri="{BB962C8B-B14F-4D97-AF65-F5344CB8AC3E}">
        <p14:creationId xmlns:p14="http://schemas.microsoft.com/office/powerpoint/2010/main" val="12222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a:extLst>
              <a:ext uri="{FF2B5EF4-FFF2-40B4-BE49-F238E27FC236}">
                <a16:creationId xmlns:a16="http://schemas.microsoft.com/office/drawing/2014/main" id="{88E42DAC-D80F-3F4E-86FB-D6DB38E3CD84}"/>
              </a:ext>
            </a:extLst>
          </p:cNvPr>
          <p:cNvSpPr>
            <a:spLocks noGrp="1"/>
          </p:cNvSpPr>
          <p:nvPr>
            <p:ph type="title"/>
          </p:nvPr>
        </p:nvSpPr>
        <p:spPr/>
        <p:txBody>
          <a:bodyPr/>
          <a:lstStyle/>
          <a:p>
            <a:r>
              <a:rPr kumimoji="1" lang="zh-CN" altLang="en-US" dirty="0"/>
              <a:t>作业</a:t>
            </a:r>
            <a:r>
              <a:rPr kumimoji="1" lang="en-US" altLang="zh-CN" dirty="0"/>
              <a:t>2</a:t>
            </a:r>
            <a:endParaRPr kumimoji="1" lang="zh-CN" altLang="en-US" dirty="0"/>
          </a:p>
        </p:txBody>
      </p:sp>
      <p:sp>
        <p:nvSpPr>
          <p:cNvPr id="9" name="内容占位符 8">
            <a:extLst>
              <a:ext uri="{FF2B5EF4-FFF2-40B4-BE49-F238E27FC236}">
                <a16:creationId xmlns:a16="http://schemas.microsoft.com/office/drawing/2014/main" id="{7E2A19F7-9FF5-534A-8C17-DBF56B4AD326}"/>
              </a:ext>
            </a:extLst>
          </p:cNvPr>
          <p:cNvSpPr>
            <a:spLocks noGrp="1"/>
          </p:cNvSpPr>
          <p:nvPr>
            <p:ph idx="1"/>
          </p:nvPr>
        </p:nvSpPr>
        <p:spPr/>
        <p:txBody>
          <a:bodyPr/>
          <a:lstStyle/>
          <a:p>
            <a:r>
              <a:rPr kumimoji="1" lang="zh-CN" altLang="en-US" dirty="0"/>
              <a:t>编写一个 </a:t>
            </a:r>
            <a:r>
              <a:rPr kumimoji="1" lang="en-US" altLang="zh-CN" dirty="0"/>
              <a:t>fork/</a:t>
            </a:r>
            <a:r>
              <a:rPr kumimoji="1" lang="en-US" altLang="zh-CN" dirty="0" err="1"/>
              <a:t>execv</a:t>
            </a:r>
            <a:r>
              <a:rPr kumimoji="1" lang="zh-CN" altLang="en-US" dirty="0"/>
              <a:t> 结合的例子程序</a:t>
            </a:r>
            <a:endParaRPr kumimoji="1" lang="en-US" altLang="zh-CN" dirty="0"/>
          </a:p>
          <a:p>
            <a:pPr lvl="1"/>
            <a:r>
              <a:rPr kumimoji="1" lang="zh-CN" altLang="en-US" dirty="0"/>
              <a:t>编写 </a:t>
            </a:r>
            <a:r>
              <a:rPr kumimoji="1" lang="en-US" altLang="zh-CN" dirty="0"/>
              <a:t>A</a:t>
            </a:r>
            <a:r>
              <a:rPr kumimoji="1" lang="zh-CN" altLang="en-US" dirty="0"/>
              <a:t> 程序，输出 </a:t>
            </a:r>
            <a:r>
              <a:rPr kumimoji="1" lang="en-US" altLang="zh-CN" dirty="0"/>
              <a:t>Hello,</a:t>
            </a:r>
            <a:r>
              <a:rPr kumimoji="1" lang="zh-CN" altLang="en-US" dirty="0"/>
              <a:t> </a:t>
            </a:r>
            <a:r>
              <a:rPr kumimoji="1" lang="en-US" altLang="zh-CN" dirty="0"/>
              <a:t>world!</a:t>
            </a:r>
          </a:p>
          <a:p>
            <a:pPr lvl="1"/>
            <a:r>
              <a:rPr kumimoji="1" lang="zh-CN" altLang="en-US" dirty="0"/>
              <a:t>编写 </a:t>
            </a:r>
            <a:r>
              <a:rPr kumimoji="1" lang="en-US" altLang="zh-CN" dirty="0"/>
              <a:t>B</a:t>
            </a:r>
            <a:r>
              <a:rPr kumimoji="1" lang="zh-CN" altLang="en-US" dirty="0"/>
              <a:t> 程序</a:t>
            </a:r>
            <a:endParaRPr kumimoji="1" lang="en-US" altLang="zh-CN" dirty="0"/>
          </a:p>
          <a:p>
            <a:pPr lvl="2"/>
            <a:r>
              <a:rPr kumimoji="1" lang="en-US" altLang="zh-CN" dirty="0"/>
              <a:t>fork</a:t>
            </a:r>
            <a:r>
              <a:rPr kumimoji="1" lang="zh-CN" altLang="en-US" dirty="0"/>
              <a:t> 子进程，子进程通过 </a:t>
            </a:r>
            <a:r>
              <a:rPr kumimoji="1" lang="en-US" altLang="zh-CN" dirty="0" err="1"/>
              <a:t>execv</a:t>
            </a:r>
            <a:r>
              <a:rPr kumimoji="1" lang="zh-CN" altLang="en-US" dirty="0"/>
              <a:t> 加载 </a:t>
            </a:r>
            <a:r>
              <a:rPr kumimoji="1" lang="en-US" altLang="zh-CN" dirty="0"/>
              <a:t>A</a:t>
            </a:r>
            <a:r>
              <a:rPr kumimoji="1" lang="zh-CN" altLang="en-US" dirty="0"/>
              <a:t> 程序</a:t>
            </a:r>
            <a:endParaRPr kumimoji="1" lang="en-US" altLang="zh-CN" dirty="0"/>
          </a:p>
          <a:p>
            <a:pPr lvl="2"/>
            <a:r>
              <a:rPr kumimoji="1" lang="zh-CN" altLang="en-US" dirty="0"/>
              <a:t>主进程等待子进程结束后，打印 </a:t>
            </a:r>
            <a:r>
              <a:rPr kumimoji="1" lang="en-US" altLang="zh-CN" dirty="0"/>
              <a:t>Bye</a:t>
            </a:r>
            <a:endParaRPr kumimoji="1" lang="zh-CN" altLang="en-US" dirty="0"/>
          </a:p>
        </p:txBody>
      </p:sp>
      <p:sp>
        <p:nvSpPr>
          <p:cNvPr id="5" name="日期占位符 4">
            <a:extLst>
              <a:ext uri="{FF2B5EF4-FFF2-40B4-BE49-F238E27FC236}">
                <a16:creationId xmlns:a16="http://schemas.microsoft.com/office/drawing/2014/main" id="{6A878590-7E3C-2946-83A0-B206AD1F92FF}"/>
              </a:ext>
            </a:extLst>
          </p:cNvPr>
          <p:cNvSpPr>
            <a:spLocks noGrp="1"/>
          </p:cNvSpPr>
          <p:nvPr>
            <p:ph type="dt" sz="half" idx="10"/>
          </p:nvPr>
        </p:nvSpPr>
        <p:spPr/>
        <p:txBody>
          <a:bodyPr/>
          <a:lstStyle/>
          <a:p>
            <a:fld id="{C29ABEED-7F79-45CA-A4A9-34441943D894}" type="datetime1">
              <a:rPr lang="en-US" altLang="zh-CN" smtClean="0"/>
              <a:t>12/28/2019</a:t>
            </a:fld>
            <a:endParaRPr lang="zh-CN" altLang="en-US"/>
          </a:p>
        </p:txBody>
      </p:sp>
      <p:sp>
        <p:nvSpPr>
          <p:cNvPr id="6" name="页脚占位符 5">
            <a:extLst>
              <a:ext uri="{FF2B5EF4-FFF2-40B4-BE49-F238E27FC236}">
                <a16:creationId xmlns:a16="http://schemas.microsoft.com/office/drawing/2014/main" id="{DB7438B1-E04A-7448-B8DB-A51EBF49B0A2}"/>
              </a:ext>
            </a:extLst>
          </p:cNvPr>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p>
        </p:txBody>
      </p:sp>
      <p:sp>
        <p:nvSpPr>
          <p:cNvPr id="7" name="灯片编号占位符 6">
            <a:extLst>
              <a:ext uri="{FF2B5EF4-FFF2-40B4-BE49-F238E27FC236}">
                <a16:creationId xmlns:a16="http://schemas.microsoft.com/office/drawing/2014/main" id="{404C1231-4D58-9548-80CD-991F25C72F9E}"/>
              </a:ext>
            </a:extLst>
          </p:cNvPr>
          <p:cNvSpPr>
            <a:spLocks noGrp="1"/>
          </p:cNvSpPr>
          <p:nvPr>
            <p:ph type="sldNum" sz="quarter" idx="12"/>
          </p:nvPr>
        </p:nvSpPr>
        <p:spPr/>
        <p:txBody>
          <a:bodyPr/>
          <a:lstStyle/>
          <a:p>
            <a:fld id="{B09550E6-D85C-43A8-841D-66A200A3DB30}" type="slidenum">
              <a:rPr lang="zh-CN" altLang="en-US" smtClean="0"/>
              <a:t>75</a:t>
            </a:fld>
            <a:endParaRPr lang="zh-CN" altLang="en-US"/>
          </a:p>
        </p:txBody>
      </p:sp>
    </p:spTree>
    <p:extLst>
      <p:ext uri="{BB962C8B-B14F-4D97-AF65-F5344CB8AC3E}">
        <p14:creationId xmlns:p14="http://schemas.microsoft.com/office/powerpoint/2010/main" val="58289724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02786" name="Rectangle 2"/>
          <p:cNvSpPr>
            <a:spLocks noGrp="1" noChangeArrowheads="1"/>
          </p:cNvSpPr>
          <p:nvPr>
            <p:ph type="title"/>
          </p:nvPr>
        </p:nvSpPr>
        <p:spPr/>
        <p:txBody>
          <a:bodyPr/>
          <a:lstStyle/>
          <a:p>
            <a:r>
              <a:rPr lang="zh-CN" altLang="en-US" dirty="0"/>
              <a:t>进程的阻塞与唤醒</a:t>
            </a:r>
          </a:p>
        </p:txBody>
      </p:sp>
      <p:sp>
        <p:nvSpPr>
          <p:cNvPr id="502787" name="Rectangle 3"/>
          <p:cNvSpPr>
            <a:spLocks noGrp="1" noChangeArrowheads="1"/>
          </p:cNvSpPr>
          <p:nvPr>
            <p:ph idx="1"/>
          </p:nvPr>
        </p:nvSpPr>
        <p:spPr/>
        <p:txBody>
          <a:bodyPr>
            <a:normAutofit/>
          </a:bodyPr>
          <a:lstStyle/>
          <a:p>
            <a:r>
              <a:rPr lang="zh-CN" altLang="en-US" dirty="0"/>
              <a:t>引起进程阻塞和唤醒的事件</a:t>
            </a:r>
          </a:p>
          <a:p>
            <a:pPr lvl="1"/>
            <a:r>
              <a:rPr lang="zh-CN" altLang="en-US" dirty="0"/>
              <a:t>请求系统服务而得不到满足时，如问系统请求打印。</a:t>
            </a:r>
          </a:p>
          <a:p>
            <a:pPr lvl="1"/>
            <a:r>
              <a:rPr lang="zh-CN" altLang="en-US" dirty="0"/>
              <a:t>启动某种操作而需同步时</a:t>
            </a:r>
          </a:p>
          <a:p>
            <a:pPr lvl="2"/>
            <a:r>
              <a:rPr lang="zh-CN" altLang="en-US" dirty="0"/>
              <a:t>如进程</a:t>
            </a:r>
            <a:r>
              <a:rPr lang="en-US" altLang="zh-CN" dirty="0"/>
              <a:t>A</a:t>
            </a:r>
            <a:r>
              <a:rPr lang="zh-CN" altLang="en-US" dirty="0"/>
              <a:t>写，进程</a:t>
            </a:r>
            <a:r>
              <a:rPr lang="en-US" altLang="zh-CN" dirty="0"/>
              <a:t>B</a:t>
            </a:r>
            <a:r>
              <a:rPr lang="zh-CN" altLang="en-US" dirty="0"/>
              <a:t>读，则</a:t>
            </a:r>
            <a:r>
              <a:rPr lang="en-US" altLang="zh-CN" dirty="0"/>
              <a:t>A</a:t>
            </a:r>
            <a:r>
              <a:rPr lang="zh-CN" altLang="en-US" dirty="0"/>
              <a:t>未写完</a:t>
            </a:r>
            <a:r>
              <a:rPr lang="en-US" altLang="zh-CN" dirty="0"/>
              <a:t>B</a:t>
            </a:r>
            <a:r>
              <a:rPr lang="zh-CN" altLang="en-US" dirty="0"/>
              <a:t>不能读。</a:t>
            </a:r>
          </a:p>
        </p:txBody>
      </p:sp>
      <p:sp>
        <p:nvSpPr>
          <p:cNvPr id="2" name="日期占位符 1"/>
          <p:cNvSpPr>
            <a:spLocks noGrp="1"/>
          </p:cNvSpPr>
          <p:nvPr>
            <p:ph type="dt" sz="half" idx="10"/>
          </p:nvPr>
        </p:nvSpPr>
        <p:spPr/>
        <p:txBody>
          <a:bodyPr/>
          <a:lstStyle/>
          <a:p>
            <a:fld id="{FBEC379E-0D9A-4B44-9BCB-68D1C7463658}" type="datetime1">
              <a:rPr lang="en-US" altLang="zh-CN" smtClean="0"/>
              <a:t>12/28/2019</a:t>
            </a:fld>
            <a:endParaRPr lang="zh-CN" altLang="en-US"/>
          </a:p>
        </p:txBody>
      </p:sp>
      <p:sp>
        <p:nvSpPr>
          <p:cNvPr id="3" name="页脚占位符 2"/>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p>
        </p:txBody>
      </p:sp>
      <p:sp>
        <p:nvSpPr>
          <p:cNvPr id="4" name="灯片编号占位符 3"/>
          <p:cNvSpPr>
            <a:spLocks noGrp="1"/>
          </p:cNvSpPr>
          <p:nvPr>
            <p:ph type="sldNum" sz="quarter" idx="12"/>
          </p:nvPr>
        </p:nvSpPr>
        <p:spPr/>
        <p:txBody>
          <a:bodyPr/>
          <a:lstStyle/>
          <a:p>
            <a:fld id="{B09550E6-D85C-43A8-841D-66A200A3DB30}" type="slidenum">
              <a:rPr lang="zh-CN" altLang="en-US" smtClean="0"/>
              <a:t>76</a:t>
            </a:fld>
            <a:endParaRPr lang="zh-CN" altLang="en-US"/>
          </a:p>
        </p:txBody>
      </p:sp>
    </p:spTree>
    <p:extLst>
      <p:ext uri="{BB962C8B-B14F-4D97-AF65-F5344CB8AC3E}">
        <p14:creationId xmlns:p14="http://schemas.microsoft.com/office/powerpoint/2010/main" val="227434120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25314" name="Rectangle 2"/>
          <p:cNvSpPr>
            <a:spLocks noGrp="1" noChangeArrowheads="1"/>
          </p:cNvSpPr>
          <p:nvPr>
            <p:ph type="title"/>
          </p:nvPr>
        </p:nvSpPr>
        <p:spPr/>
        <p:txBody>
          <a:bodyPr/>
          <a:lstStyle/>
          <a:p>
            <a:r>
              <a:rPr lang="zh-CN" altLang="en-US" dirty="0"/>
              <a:t>进程的阻塞与唤醒</a:t>
            </a:r>
            <a:r>
              <a:rPr lang="en-US" altLang="zh-CN" dirty="0"/>
              <a:t>(2)</a:t>
            </a:r>
          </a:p>
        </p:txBody>
      </p:sp>
      <p:sp>
        <p:nvSpPr>
          <p:cNvPr id="525315" name="Rectangle 3"/>
          <p:cNvSpPr>
            <a:spLocks noGrp="1" noChangeArrowheads="1"/>
          </p:cNvSpPr>
          <p:nvPr>
            <p:ph idx="1"/>
          </p:nvPr>
        </p:nvSpPr>
        <p:spPr/>
        <p:txBody>
          <a:bodyPr>
            <a:normAutofit/>
          </a:bodyPr>
          <a:lstStyle/>
          <a:p>
            <a:r>
              <a:rPr lang="zh-CN" altLang="en-US" dirty="0"/>
              <a:t>进程阻塞过程</a:t>
            </a:r>
          </a:p>
          <a:p>
            <a:pPr lvl="1"/>
            <a:r>
              <a:rPr lang="zh-CN" altLang="en-US" dirty="0"/>
              <a:t>是进程自身的一种</a:t>
            </a:r>
            <a:r>
              <a:rPr lang="zh-CN" altLang="en-US" dirty="0">
                <a:solidFill>
                  <a:schemeClr val="accent2"/>
                </a:solidFill>
              </a:rPr>
              <a:t>主动</a:t>
            </a:r>
            <a:r>
              <a:rPr lang="zh-CN" altLang="en-US" dirty="0"/>
              <a:t>行为</a:t>
            </a:r>
            <a:endParaRPr lang="en-US" altLang="zh-CN" dirty="0"/>
          </a:p>
          <a:p>
            <a:pPr lvl="2"/>
            <a:r>
              <a:rPr lang="zh-CN" altLang="en-US" dirty="0"/>
              <a:t>可以，但更多是系统来做</a:t>
            </a:r>
          </a:p>
          <a:p>
            <a:pPr lvl="1"/>
            <a:r>
              <a:rPr lang="zh-CN" altLang="en-US" dirty="0"/>
              <a:t>调</a:t>
            </a:r>
            <a:r>
              <a:rPr lang="en-US" altLang="zh-CN" dirty="0"/>
              <a:t>block/pause</a:t>
            </a:r>
            <a:r>
              <a:rPr lang="zh-CN" altLang="en-US" dirty="0"/>
              <a:t>原语</a:t>
            </a:r>
          </a:p>
          <a:p>
            <a:pPr lvl="1"/>
            <a:r>
              <a:rPr lang="zh-CN" altLang="en-US" dirty="0"/>
              <a:t>停止执行，修改</a:t>
            </a:r>
            <a:r>
              <a:rPr lang="en-US" altLang="zh-CN" dirty="0"/>
              <a:t>PCB</a:t>
            </a:r>
            <a:r>
              <a:rPr lang="zh-CN" altLang="en-US" dirty="0"/>
              <a:t>入阻塞队列，并转调度。</a:t>
            </a:r>
          </a:p>
        </p:txBody>
      </p:sp>
      <p:sp>
        <p:nvSpPr>
          <p:cNvPr id="2" name="日期占位符 1"/>
          <p:cNvSpPr>
            <a:spLocks noGrp="1"/>
          </p:cNvSpPr>
          <p:nvPr>
            <p:ph type="dt" sz="half" idx="10"/>
          </p:nvPr>
        </p:nvSpPr>
        <p:spPr/>
        <p:txBody>
          <a:bodyPr/>
          <a:lstStyle/>
          <a:p>
            <a:fld id="{767BF055-0FD5-4687-8537-13170789A7DC}" type="datetime1">
              <a:rPr lang="en-US" altLang="zh-CN" smtClean="0"/>
              <a:t>12/28/2019</a:t>
            </a:fld>
            <a:endParaRPr lang="zh-CN" altLang="en-US"/>
          </a:p>
        </p:txBody>
      </p:sp>
      <p:sp>
        <p:nvSpPr>
          <p:cNvPr id="3" name="页脚占位符 2"/>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p>
        </p:txBody>
      </p:sp>
      <p:sp>
        <p:nvSpPr>
          <p:cNvPr id="4" name="灯片编号占位符 3"/>
          <p:cNvSpPr>
            <a:spLocks noGrp="1"/>
          </p:cNvSpPr>
          <p:nvPr>
            <p:ph type="sldNum" sz="quarter" idx="12"/>
          </p:nvPr>
        </p:nvSpPr>
        <p:spPr/>
        <p:txBody>
          <a:bodyPr/>
          <a:lstStyle/>
          <a:p>
            <a:fld id="{B09550E6-D85C-43A8-841D-66A200A3DB30}" type="slidenum">
              <a:rPr lang="zh-CN" altLang="en-US" smtClean="0"/>
              <a:t>77</a:t>
            </a:fld>
            <a:endParaRPr lang="zh-CN" altLang="en-US"/>
          </a:p>
        </p:txBody>
      </p:sp>
    </p:spTree>
    <p:extLst>
      <p:ext uri="{BB962C8B-B14F-4D97-AF65-F5344CB8AC3E}">
        <p14:creationId xmlns:p14="http://schemas.microsoft.com/office/powerpoint/2010/main" val="333728556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25314" name="Rectangle 2"/>
          <p:cNvSpPr>
            <a:spLocks noGrp="1" noChangeArrowheads="1"/>
          </p:cNvSpPr>
          <p:nvPr>
            <p:ph type="title"/>
          </p:nvPr>
        </p:nvSpPr>
        <p:spPr/>
        <p:txBody>
          <a:bodyPr/>
          <a:lstStyle/>
          <a:p>
            <a:r>
              <a:rPr lang="zh-CN" altLang="en-US" dirty="0"/>
              <a:t>进程的阻塞与唤醒</a:t>
            </a:r>
            <a:r>
              <a:rPr lang="en-US" altLang="zh-CN" dirty="0"/>
              <a:t>(2)</a:t>
            </a:r>
          </a:p>
        </p:txBody>
      </p:sp>
      <p:sp>
        <p:nvSpPr>
          <p:cNvPr id="525315" name="Rectangle 3"/>
          <p:cNvSpPr>
            <a:spLocks noGrp="1" noChangeArrowheads="1"/>
          </p:cNvSpPr>
          <p:nvPr>
            <p:ph idx="1"/>
          </p:nvPr>
        </p:nvSpPr>
        <p:spPr/>
        <p:txBody>
          <a:bodyPr>
            <a:normAutofit/>
          </a:bodyPr>
          <a:lstStyle/>
          <a:p>
            <a:r>
              <a:rPr lang="zh-CN" altLang="en-US" dirty="0"/>
              <a:t>唤醒过程</a:t>
            </a:r>
          </a:p>
          <a:p>
            <a:pPr lvl="1"/>
            <a:r>
              <a:rPr lang="zh-CN" altLang="en-US" dirty="0">
                <a:solidFill>
                  <a:schemeClr val="accent2"/>
                </a:solidFill>
              </a:rPr>
              <a:t>一般由其它相关进程完成（释放资源）</a:t>
            </a:r>
          </a:p>
          <a:p>
            <a:pPr lvl="1"/>
            <a:r>
              <a:rPr lang="en-US" altLang="zh-CN" dirty="0"/>
              <a:t>wakeup</a:t>
            </a:r>
            <a:r>
              <a:rPr lang="zh-CN" altLang="en-US" dirty="0"/>
              <a:t>原语</a:t>
            </a:r>
          </a:p>
          <a:p>
            <a:pPr lvl="1"/>
            <a:r>
              <a:rPr lang="zh-CN" altLang="en-US" dirty="0"/>
              <a:t>修改</a:t>
            </a:r>
            <a:r>
              <a:rPr lang="en-US" altLang="zh-CN" dirty="0"/>
              <a:t>PCB</a:t>
            </a:r>
            <a:r>
              <a:rPr lang="zh-CN" altLang="en-US" dirty="0"/>
              <a:t>，入就绪队列</a:t>
            </a:r>
          </a:p>
        </p:txBody>
      </p:sp>
      <p:sp>
        <p:nvSpPr>
          <p:cNvPr id="2" name="日期占位符 1"/>
          <p:cNvSpPr>
            <a:spLocks noGrp="1"/>
          </p:cNvSpPr>
          <p:nvPr>
            <p:ph type="dt" sz="half" idx="10"/>
          </p:nvPr>
        </p:nvSpPr>
        <p:spPr/>
        <p:txBody>
          <a:bodyPr/>
          <a:lstStyle/>
          <a:p>
            <a:fld id="{767BF055-0FD5-4687-8537-13170789A7DC}" type="datetime1">
              <a:rPr lang="en-US" altLang="zh-CN" smtClean="0"/>
              <a:t>12/28/2019</a:t>
            </a:fld>
            <a:endParaRPr lang="zh-CN" altLang="en-US"/>
          </a:p>
        </p:txBody>
      </p:sp>
      <p:sp>
        <p:nvSpPr>
          <p:cNvPr id="3" name="页脚占位符 2"/>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p>
        </p:txBody>
      </p:sp>
      <p:sp>
        <p:nvSpPr>
          <p:cNvPr id="4" name="灯片编号占位符 3"/>
          <p:cNvSpPr>
            <a:spLocks noGrp="1"/>
          </p:cNvSpPr>
          <p:nvPr>
            <p:ph type="sldNum" sz="quarter" idx="12"/>
          </p:nvPr>
        </p:nvSpPr>
        <p:spPr/>
        <p:txBody>
          <a:bodyPr/>
          <a:lstStyle/>
          <a:p>
            <a:fld id="{B09550E6-D85C-43A8-841D-66A200A3DB30}" type="slidenum">
              <a:rPr lang="zh-CN" altLang="en-US" smtClean="0"/>
              <a:t>78</a:t>
            </a:fld>
            <a:endParaRPr lang="zh-CN" altLang="en-US"/>
          </a:p>
        </p:txBody>
      </p:sp>
    </p:spTree>
    <p:extLst>
      <p:ext uri="{BB962C8B-B14F-4D97-AF65-F5344CB8AC3E}">
        <p14:creationId xmlns:p14="http://schemas.microsoft.com/office/powerpoint/2010/main" val="242557973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81602" name="Rectangle 2"/>
          <p:cNvSpPr>
            <a:spLocks noGrp="1" noChangeArrowheads="1"/>
          </p:cNvSpPr>
          <p:nvPr>
            <p:ph type="title"/>
          </p:nvPr>
        </p:nvSpPr>
        <p:spPr/>
        <p:txBody>
          <a:bodyPr/>
          <a:lstStyle/>
          <a:p>
            <a:r>
              <a:rPr lang="zh-CN" altLang="en-US" dirty="0"/>
              <a:t>进程的挂起与激活 </a:t>
            </a:r>
          </a:p>
        </p:txBody>
      </p:sp>
      <p:sp>
        <p:nvSpPr>
          <p:cNvPr id="281603" name="Rectangle 3"/>
          <p:cNvSpPr>
            <a:spLocks noGrp="1" noChangeArrowheads="1"/>
          </p:cNvSpPr>
          <p:nvPr>
            <p:ph idx="1"/>
          </p:nvPr>
        </p:nvSpPr>
        <p:spPr/>
        <p:txBody>
          <a:bodyPr>
            <a:normAutofit/>
          </a:bodyPr>
          <a:lstStyle/>
          <a:p>
            <a:r>
              <a:rPr lang="zh-CN" altLang="en-US" dirty="0"/>
              <a:t>进程的挂起过程</a:t>
            </a:r>
          </a:p>
          <a:p>
            <a:pPr lvl="1"/>
            <a:r>
              <a:rPr lang="zh-CN" altLang="en-US" dirty="0"/>
              <a:t>调用</a:t>
            </a:r>
            <a:r>
              <a:rPr lang="en-US" altLang="zh-CN" dirty="0"/>
              <a:t>suspend</a:t>
            </a:r>
            <a:r>
              <a:rPr lang="zh-CN" altLang="en-US" dirty="0"/>
              <a:t>原语，将该进程</a:t>
            </a:r>
            <a:r>
              <a:rPr lang="en-US" altLang="zh-CN" dirty="0"/>
              <a:t>PCB</a:t>
            </a:r>
            <a:r>
              <a:rPr lang="zh-CN" altLang="en-US" dirty="0"/>
              <a:t>移到指定队列</a:t>
            </a:r>
          </a:p>
          <a:p>
            <a:r>
              <a:rPr lang="zh-CN" altLang="en-US" dirty="0"/>
              <a:t>进程的激活过程</a:t>
            </a:r>
          </a:p>
          <a:p>
            <a:pPr lvl="1"/>
            <a:r>
              <a:rPr lang="zh-CN" altLang="en-US" dirty="0"/>
              <a:t>调用</a:t>
            </a:r>
            <a:r>
              <a:rPr lang="en-US" altLang="zh-CN" dirty="0"/>
              <a:t>active</a:t>
            </a:r>
            <a:r>
              <a:rPr lang="zh-CN" altLang="en-US" dirty="0"/>
              <a:t>原语</a:t>
            </a:r>
          </a:p>
          <a:p>
            <a:r>
              <a:rPr lang="zh-CN" altLang="en-US" dirty="0"/>
              <a:t>谁来调用</a:t>
            </a:r>
            <a:endParaRPr lang="en-US" altLang="zh-CN" dirty="0"/>
          </a:p>
          <a:p>
            <a:pPr lvl="1"/>
            <a:r>
              <a:rPr lang="zh-CN" altLang="en-US" dirty="0"/>
              <a:t>用户，</a:t>
            </a:r>
            <a:r>
              <a:rPr lang="en-US" altLang="zh-CN" dirty="0"/>
              <a:t>OS</a:t>
            </a:r>
            <a:r>
              <a:rPr lang="zh-CN" altLang="en-US" dirty="0"/>
              <a:t>？</a:t>
            </a:r>
          </a:p>
        </p:txBody>
      </p:sp>
      <p:sp>
        <p:nvSpPr>
          <p:cNvPr id="2" name="日期占位符 1"/>
          <p:cNvSpPr>
            <a:spLocks noGrp="1"/>
          </p:cNvSpPr>
          <p:nvPr>
            <p:ph type="dt" sz="half" idx="10"/>
          </p:nvPr>
        </p:nvSpPr>
        <p:spPr/>
        <p:txBody>
          <a:bodyPr/>
          <a:lstStyle/>
          <a:p>
            <a:fld id="{79724E81-F5A3-4A7B-9875-D3BA5A6135E0}" type="datetime1">
              <a:rPr lang="en-US" altLang="zh-CN" smtClean="0"/>
              <a:t>12/28/2019</a:t>
            </a:fld>
            <a:endParaRPr lang="zh-CN" altLang="en-US"/>
          </a:p>
        </p:txBody>
      </p:sp>
      <p:sp>
        <p:nvSpPr>
          <p:cNvPr id="3" name="页脚占位符 2"/>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p>
        </p:txBody>
      </p:sp>
      <p:sp>
        <p:nvSpPr>
          <p:cNvPr id="4" name="灯片编号占位符 3"/>
          <p:cNvSpPr>
            <a:spLocks noGrp="1"/>
          </p:cNvSpPr>
          <p:nvPr>
            <p:ph type="sldNum" sz="quarter" idx="12"/>
          </p:nvPr>
        </p:nvSpPr>
        <p:spPr/>
        <p:txBody>
          <a:bodyPr/>
          <a:lstStyle/>
          <a:p>
            <a:fld id="{B09550E6-D85C-43A8-841D-66A200A3DB30}" type="slidenum">
              <a:rPr lang="zh-CN" altLang="en-US" smtClean="0"/>
              <a:t>79</a:t>
            </a:fld>
            <a:endParaRPr lang="zh-CN" altLang="en-US"/>
          </a:p>
        </p:txBody>
      </p:sp>
    </p:spTree>
    <p:extLst>
      <p:ext uri="{BB962C8B-B14F-4D97-AF65-F5344CB8AC3E}">
        <p14:creationId xmlns:p14="http://schemas.microsoft.com/office/powerpoint/2010/main" val="13248736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2434" name="Rectangle 2"/>
          <p:cNvSpPr>
            <a:spLocks noGrp="1" noChangeArrowheads="1"/>
          </p:cNvSpPr>
          <p:nvPr>
            <p:ph type="title"/>
          </p:nvPr>
        </p:nvSpPr>
        <p:spPr/>
        <p:txBody>
          <a:bodyPr/>
          <a:lstStyle/>
          <a:p>
            <a:r>
              <a:rPr lang="zh-CN" altLang="en-US"/>
              <a:t>并发程序（</a:t>
            </a:r>
            <a:r>
              <a:rPr lang="en-US" altLang="zh-CN"/>
              <a:t>1/3</a:t>
            </a:r>
            <a:r>
              <a:rPr lang="zh-CN" altLang="en-US"/>
              <a:t>）</a:t>
            </a:r>
          </a:p>
        </p:txBody>
      </p:sp>
      <p:sp>
        <p:nvSpPr>
          <p:cNvPr id="402435" name="Rectangle 3"/>
          <p:cNvSpPr>
            <a:spLocks noGrp="1" noChangeArrowheads="1"/>
          </p:cNvSpPr>
          <p:nvPr>
            <p:ph idx="1"/>
          </p:nvPr>
        </p:nvSpPr>
        <p:spPr/>
        <p:txBody>
          <a:bodyPr/>
          <a:lstStyle/>
          <a:p>
            <a:r>
              <a:rPr lang="zh-CN" altLang="en-US" dirty="0"/>
              <a:t>一定时间内，物理机器上有两个或两个以上的程序同时处于开始运行但尚未结束的状态，并且次序不是事先确定的</a:t>
            </a:r>
            <a:endParaRPr lang="en-US" altLang="zh-CN" dirty="0"/>
          </a:p>
          <a:p>
            <a:r>
              <a:rPr lang="zh-CN" altLang="en-US" dirty="0"/>
              <a:t>引入并发的目的</a:t>
            </a:r>
          </a:p>
          <a:p>
            <a:pPr lvl="1"/>
            <a:r>
              <a:rPr lang="zh-CN" altLang="en-US" dirty="0"/>
              <a:t>为了提高资源利用率，从而提高系统效率</a:t>
            </a:r>
          </a:p>
          <a:p>
            <a:endParaRPr lang="zh-CN" altLang="en-US" dirty="0"/>
          </a:p>
        </p:txBody>
      </p:sp>
      <p:sp>
        <p:nvSpPr>
          <p:cNvPr id="2" name="日期占位符 1"/>
          <p:cNvSpPr>
            <a:spLocks noGrp="1"/>
          </p:cNvSpPr>
          <p:nvPr>
            <p:ph type="dt" sz="half" idx="10"/>
          </p:nvPr>
        </p:nvSpPr>
        <p:spPr/>
        <p:txBody>
          <a:bodyPr/>
          <a:lstStyle/>
          <a:p>
            <a:fld id="{AA928932-A00F-4341-8EBC-E89666F51C72}" type="datetime1">
              <a:rPr lang="en-US" altLang="zh-CN" smtClean="0"/>
              <a:t>12/28/2019</a:t>
            </a:fld>
            <a:endParaRPr lang="zh-CN" altLang="en-US"/>
          </a:p>
        </p:txBody>
      </p:sp>
      <p:sp>
        <p:nvSpPr>
          <p:cNvPr id="3" name="页脚占位符 2"/>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p>
        </p:txBody>
      </p:sp>
      <p:sp>
        <p:nvSpPr>
          <p:cNvPr id="5" name="灯片编号占位符 4"/>
          <p:cNvSpPr>
            <a:spLocks noGrp="1"/>
          </p:cNvSpPr>
          <p:nvPr>
            <p:ph type="sldNum" sz="quarter" idx="12"/>
          </p:nvPr>
        </p:nvSpPr>
        <p:spPr/>
        <p:txBody>
          <a:bodyPr/>
          <a:lstStyle/>
          <a:p>
            <a:fld id="{B09550E6-D85C-43A8-841D-66A200A3DB30}" type="slidenum">
              <a:rPr lang="zh-CN" altLang="en-US" smtClean="0"/>
              <a:t>8</a:t>
            </a:fld>
            <a:endParaRPr lang="zh-CN" altLang="en-US"/>
          </a:p>
        </p:txBody>
      </p:sp>
    </p:spTree>
    <p:extLst>
      <p:ext uri="{BB962C8B-B14F-4D97-AF65-F5344CB8AC3E}">
        <p14:creationId xmlns:p14="http://schemas.microsoft.com/office/powerpoint/2010/main" val="299724446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进程切换</a:t>
            </a:r>
          </a:p>
        </p:txBody>
      </p:sp>
      <p:sp>
        <p:nvSpPr>
          <p:cNvPr id="3" name="内容占位符 2"/>
          <p:cNvSpPr>
            <a:spLocks noGrp="1"/>
          </p:cNvSpPr>
          <p:nvPr>
            <p:ph idx="1"/>
          </p:nvPr>
        </p:nvSpPr>
        <p:spPr/>
        <p:txBody>
          <a:bodyPr/>
          <a:lstStyle/>
          <a:p>
            <a:r>
              <a:rPr lang="zh-CN" altLang="en-US" dirty="0"/>
              <a:t>阻塞</a:t>
            </a:r>
            <a:r>
              <a:rPr lang="en-US" altLang="zh-CN" dirty="0"/>
              <a:t>/</a:t>
            </a:r>
            <a:r>
              <a:rPr lang="zh-CN" altLang="en-US" dirty="0"/>
              <a:t>唤醒，时间片</a:t>
            </a:r>
            <a:endParaRPr lang="en-US" altLang="zh-CN" dirty="0"/>
          </a:p>
          <a:p>
            <a:r>
              <a:rPr lang="zh-CN" altLang="en-US" dirty="0"/>
              <a:t>保存现场，恢复现场</a:t>
            </a:r>
            <a:endParaRPr lang="en-US" altLang="zh-CN" dirty="0"/>
          </a:p>
          <a:p>
            <a:r>
              <a:rPr lang="zh-CN" altLang="en-US" dirty="0"/>
              <a:t>什么是现场？</a:t>
            </a:r>
            <a:endParaRPr lang="en-US" altLang="zh-CN" dirty="0"/>
          </a:p>
          <a:p>
            <a:pPr lvl="1"/>
            <a:r>
              <a:rPr lang="zh-CN" altLang="en-US" dirty="0"/>
              <a:t>进程上下文（</a:t>
            </a:r>
            <a:r>
              <a:rPr lang="en-US" altLang="zh-CN" dirty="0"/>
              <a:t>context</a:t>
            </a:r>
            <a:r>
              <a:rPr lang="zh-CN" altLang="en-US" dirty="0"/>
              <a:t>）</a:t>
            </a:r>
            <a:endParaRPr lang="en-US" altLang="zh-CN" dirty="0"/>
          </a:p>
          <a:p>
            <a:r>
              <a:rPr lang="zh-CN" altLang="en-US" dirty="0"/>
              <a:t>与用户</a:t>
            </a:r>
            <a:r>
              <a:rPr lang="en-US" altLang="zh-CN" dirty="0"/>
              <a:t>/</a:t>
            </a:r>
            <a:r>
              <a:rPr lang="zh-CN" altLang="en-US" dirty="0"/>
              <a:t>内核态切换的区别</a:t>
            </a:r>
            <a:endParaRPr lang="en-US" altLang="zh-CN" dirty="0"/>
          </a:p>
          <a:p>
            <a:pPr lvl="1"/>
            <a:r>
              <a:rPr lang="zh-CN" altLang="en-US" dirty="0"/>
              <a:t>请求系统调用</a:t>
            </a:r>
          </a:p>
        </p:txBody>
      </p:sp>
      <p:sp>
        <p:nvSpPr>
          <p:cNvPr id="4" name="日期占位符 3"/>
          <p:cNvSpPr>
            <a:spLocks noGrp="1"/>
          </p:cNvSpPr>
          <p:nvPr>
            <p:ph type="dt" sz="half" idx="10"/>
          </p:nvPr>
        </p:nvSpPr>
        <p:spPr/>
        <p:txBody>
          <a:bodyPr/>
          <a:lstStyle/>
          <a:p>
            <a:fld id="{75FA8B9D-F670-49DA-8C1F-19BDEDCA8C4D}" type="datetime1">
              <a:rPr lang="en-US" altLang="zh-CN" smtClean="0"/>
              <a:t>12/28/2019</a:t>
            </a:fld>
            <a:endParaRPr lang="zh-CN" altLang="en-US"/>
          </a:p>
        </p:txBody>
      </p:sp>
      <p:sp>
        <p:nvSpPr>
          <p:cNvPr id="5" name="页脚占位符 4"/>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p>
        </p:txBody>
      </p:sp>
      <p:sp>
        <p:nvSpPr>
          <p:cNvPr id="6" name="灯片编号占位符 5"/>
          <p:cNvSpPr>
            <a:spLocks noGrp="1"/>
          </p:cNvSpPr>
          <p:nvPr>
            <p:ph type="sldNum" sz="quarter" idx="12"/>
          </p:nvPr>
        </p:nvSpPr>
        <p:spPr/>
        <p:txBody>
          <a:bodyPr/>
          <a:lstStyle/>
          <a:p>
            <a:fld id="{B09550E6-D85C-43A8-841D-66A200A3DB30}" type="slidenum">
              <a:rPr lang="zh-CN" altLang="en-US" smtClean="0"/>
              <a:t>80</a:t>
            </a:fld>
            <a:endParaRPr lang="zh-CN" altLang="en-US"/>
          </a:p>
        </p:txBody>
      </p:sp>
      <p:sp>
        <p:nvSpPr>
          <p:cNvPr id="7" name="矩形 6"/>
          <p:cNvSpPr/>
          <p:nvPr/>
        </p:nvSpPr>
        <p:spPr>
          <a:xfrm>
            <a:off x="5595582" y="4353636"/>
            <a:ext cx="2497540" cy="12692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核心子系统</a:t>
            </a:r>
          </a:p>
        </p:txBody>
      </p:sp>
      <p:sp>
        <p:nvSpPr>
          <p:cNvPr id="8" name="矩形 7"/>
          <p:cNvSpPr/>
          <p:nvPr/>
        </p:nvSpPr>
        <p:spPr>
          <a:xfrm>
            <a:off x="5595582" y="2101755"/>
            <a:ext cx="2497540" cy="2251881"/>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ltLang="zh-CN" dirty="0"/>
          </a:p>
          <a:p>
            <a:pPr algn="ctr"/>
            <a:endParaRPr lang="en-US" altLang="zh-CN" dirty="0"/>
          </a:p>
          <a:p>
            <a:pPr algn="ctr"/>
            <a:endParaRPr lang="en-US" altLang="zh-CN" dirty="0"/>
          </a:p>
          <a:p>
            <a:pPr algn="ctr"/>
            <a:endParaRPr lang="en-US" altLang="zh-CN" dirty="0"/>
          </a:p>
          <a:p>
            <a:pPr algn="ctr"/>
            <a:r>
              <a:rPr lang="zh-CN" altLang="en-US" dirty="0"/>
              <a:t>核外子系统</a:t>
            </a:r>
          </a:p>
        </p:txBody>
      </p:sp>
      <p:sp>
        <p:nvSpPr>
          <p:cNvPr id="9" name="TextBox 8"/>
          <p:cNvSpPr txBox="1"/>
          <p:nvPr/>
        </p:nvSpPr>
        <p:spPr>
          <a:xfrm>
            <a:off x="8093122" y="3043029"/>
            <a:ext cx="877163" cy="369332"/>
          </a:xfrm>
          <a:prstGeom prst="rect">
            <a:avLst/>
          </a:prstGeom>
          <a:noFill/>
        </p:spPr>
        <p:txBody>
          <a:bodyPr wrap="none" rtlCol="0">
            <a:spAutoFit/>
          </a:bodyPr>
          <a:lstStyle/>
          <a:p>
            <a:r>
              <a:rPr lang="zh-CN" altLang="en-US" dirty="0"/>
              <a:t>用户态</a:t>
            </a:r>
          </a:p>
        </p:txBody>
      </p:sp>
      <p:sp>
        <p:nvSpPr>
          <p:cNvPr id="10" name="TextBox 9"/>
          <p:cNvSpPr txBox="1"/>
          <p:nvPr/>
        </p:nvSpPr>
        <p:spPr>
          <a:xfrm>
            <a:off x="8093121" y="4530635"/>
            <a:ext cx="877163" cy="369332"/>
          </a:xfrm>
          <a:prstGeom prst="rect">
            <a:avLst/>
          </a:prstGeom>
          <a:noFill/>
        </p:spPr>
        <p:txBody>
          <a:bodyPr wrap="none" rtlCol="0">
            <a:spAutoFit/>
          </a:bodyPr>
          <a:lstStyle/>
          <a:p>
            <a:r>
              <a:rPr lang="zh-CN" altLang="en-US" dirty="0"/>
              <a:t>内核态</a:t>
            </a:r>
          </a:p>
        </p:txBody>
      </p:sp>
      <p:sp>
        <p:nvSpPr>
          <p:cNvPr id="11" name="TextBox 10"/>
          <p:cNvSpPr txBox="1"/>
          <p:nvPr/>
        </p:nvSpPr>
        <p:spPr>
          <a:xfrm>
            <a:off x="5752981" y="2673697"/>
            <a:ext cx="800219" cy="369332"/>
          </a:xfrm>
          <a:prstGeom prst="rect">
            <a:avLst/>
          </a:prstGeom>
        </p:spPr>
        <p:style>
          <a:lnRef idx="1">
            <a:schemeClr val="accent2"/>
          </a:lnRef>
          <a:fillRef idx="3">
            <a:schemeClr val="accent2"/>
          </a:fillRef>
          <a:effectRef idx="2">
            <a:schemeClr val="accent2"/>
          </a:effectRef>
          <a:fontRef idx="minor">
            <a:schemeClr val="lt1"/>
          </a:fontRef>
        </p:style>
        <p:txBody>
          <a:bodyPr wrap="none" rtlCol="0">
            <a:spAutoFit/>
          </a:bodyPr>
          <a:lstStyle/>
          <a:p>
            <a:r>
              <a:rPr lang="zh-CN" altLang="en-US" dirty="0"/>
              <a:t>进程</a:t>
            </a:r>
            <a:r>
              <a:rPr lang="en-US" altLang="zh-CN" dirty="0"/>
              <a:t>A</a:t>
            </a:r>
            <a:endParaRPr lang="zh-CN" altLang="en-US" dirty="0"/>
          </a:p>
        </p:txBody>
      </p:sp>
      <p:sp>
        <p:nvSpPr>
          <p:cNvPr id="12" name="TextBox 11"/>
          <p:cNvSpPr txBox="1"/>
          <p:nvPr/>
        </p:nvSpPr>
        <p:spPr>
          <a:xfrm>
            <a:off x="7079089" y="2673697"/>
            <a:ext cx="800219" cy="369332"/>
          </a:xfrm>
          <a:prstGeom prst="rect">
            <a:avLst/>
          </a:prstGeom>
        </p:spPr>
        <p:style>
          <a:lnRef idx="1">
            <a:schemeClr val="accent2"/>
          </a:lnRef>
          <a:fillRef idx="3">
            <a:schemeClr val="accent2"/>
          </a:fillRef>
          <a:effectRef idx="2">
            <a:schemeClr val="accent2"/>
          </a:effectRef>
          <a:fontRef idx="minor">
            <a:schemeClr val="lt1"/>
          </a:fontRef>
        </p:style>
        <p:txBody>
          <a:bodyPr wrap="none" rtlCol="0">
            <a:spAutoFit/>
          </a:bodyPr>
          <a:lstStyle/>
          <a:p>
            <a:r>
              <a:rPr lang="zh-CN" altLang="en-US" dirty="0"/>
              <a:t>进程</a:t>
            </a:r>
            <a:r>
              <a:rPr lang="en-US" altLang="zh-CN" dirty="0"/>
              <a:t>B</a:t>
            </a:r>
            <a:endParaRPr lang="zh-CN" altLang="en-US" dirty="0"/>
          </a:p>
        </p:txBody>
      </p:sp>
      <p:sp>
        <p:nvSpPr>
          <p:cNvPr id="13" name="上弧形箭头 12"/>
          <p:cNvSpPr/>
          <p:nvPr/>
        </p:nvSpPr>
        <p:spPr>
          <a:xfrm>
            <a:off x="6380328" y="2238233"/>
            <a:ext cx="928048" cy="388961"/>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上弧形箭头 13"/>
          <p:cNvSpPr/>
          <p:nvPr/>
        </p:nvSpPr>
        <p:spPr>
          <a:xfrm rot="11043853">
            <a:off x="6295373" y="3075428"/>
            <a:ext cx="928048" cy="388961"/>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 name="上弧形箭头 14"/>
          <p:cNvSpPr/>
          <p:nvPr/>
        </p:nvSpPr>
        <p:spPr>
          <a:xfrm rot="16026391">
            <a:off x="5555775" y="4152428"/>
            <a:ext cx="928048" cy="388961"/>
          </a:xfrm>
          <a:prstGeom prst="curved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a:solidFill>
                <a:schemeClr val="tx1"/>
              </a:solidFill>
            </a:endParaRPr>
          </a:p>
        </p:txBody>
      </p:sp>
      <p:sp>
        <p:nvSpPr>
          <p:cNvPr id="16" name="上弧形箭头 15"/>
          <p:cNvSpPr/>
          <p:nvPr/>
        </p:nvSpPr>
        <p:spPr>
          <a:xfrm rot="5717350">
            <a:off x="7274798" y="4159156"/>
            <a:ext cx="928048" cy="388961"/>
          </a:xfrm>
          <a:prstGeom prst="curved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a:solidFill>
                <a:schemeClr val="tx1"/>
              </a:solidFill>
            </a:endParaRPr>
          </a:p>
        </p:txBody>
      </p:sp>
    </p:spTree>
    <p:extLst>
      <p:ext uri="{BB962C8B-B14F-4D97-AF65-F5344CB8AC3E}">
        <p14:creationId xmlns:p14="http://schemas.microsoft.com/office/powerpoint/2010/main" val="62730708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系统调用</a:t>
            </a:r>
          </a:p>
        </p:txBody>
      </p:sp>
      <p:sp>
        <p:nvSpPr>
          <p:cNvPr id="4" name="日期占位符 3"/>
          <p:cNvSpPr>
            <a:spLocks noGrp="1"/>
          </p:cNvSpPr>
          <p:nvPr>
            <p:ph type="dt" sz="half" idx="10"/>
          </p:nvPr>
        </p:nvSpPr>
        <p:spPr/>
        <p:txBody>
          <a:bodyPr/>
          <a:lstStyle/>
          <a:p>
            <a:fld id="{75FA8B9D-F670-49DA-8C1F-19BDEDCA8C4D}" type="datetime1">
              <a:rPr lang="en-US" altLang="zh-CN" smtClean="0"/>
              <a:t>12/28/2019</a:t>
            </a:fld>
            <a:endParaRPr lang="zh-CN" altLang="en-US"/>
          </a:p>
        </p:txBody>
      </p:sp>
      <p:sp>
        <p:nvSpPr>
          <p:cNvPr id="5" name="页脚占位符 4"/>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p>
        </p:txBody>
      </p:sp>
      <p:sp>
        <p:nvSpPr>
          <p:cNvPr id="6" name="幻灯片编号占位符 5"/>
          <p:cNvSpPr>
            <a:spLocks noGrp="1"/>
          </p:cNvSpPr>
          <p:nvPr>
            <p:ph type="sldNum" sz="quarter" idx="12"/>
          </p:nvPr>
        </p:nvSpPr>
        <p:spPr/>
        <p:txBody>
          <a:bodyPr/>
          <a:lstStyle/>
          <a:p>
            <a:fld id="{B09550E6-D85C-43A8-841D-66A200A3DB30}" type="slidenum">
              <a:rPr lang="zh-CN" altLang="en-US" smtClean="0"/>
              <a:t>81</a:t>
            </a:fld>
            <a:endParaRPr lang="zh-CN" altLang="en-US"/>
          </a:p>
        </p:txBody>
      </p:sp>
      <p:pic>
        <p:nvPicPr>
          <p:cNvPr id="7" name="图片 6"/>
          <p:cNvPicPr>
            <a:picLocks noChangeAspect="1"/>
          </p:cNvPicPr>
          <p:nvPr/>
        </p:nvPicPr>
        <p:blipFill>
          <a:blip r:embed="rId2">
            <a:clrChange>
              <a:clrFrom>
                <a:srgbClr val="FFFFFF"/>
              </a:clrFrom>
              <a:clrTo>
                <a:srgbClr val="FFFFFF">
                  <a:alpha val="0"/>
                </a:srgbClr>
              </a:clrTo>
            </a:clrChange>
          </a:blip>
          <a:stretch>
            <a:fillRect/>
          </a:stretch>
        </p:blipFill>
        <p:spPr>
          <a:xfrm>
            <a:off x="1981200" y="1333500"/>
            <a:ext cx="4699000" cy="4699000"/>
          </a:xfrm>
          <a:prstGeom prst="rect">
            <a:avLst/>
          </a:prstGeom>
        </p:spPr>
      </p:pic>
      <p:sp>
        <p:nvSpPr>
          <p:cNvPr id="9" name="右箭头 8"/>
          <p:cNvSpPr/>
          <p:nvPr/>
        </p:nvSpPr>
        <p:spPr>
          <a:xfrm>
            <a:off x="1181100" y="2222500"/>
            <a:ext cx="2311400" cy="431800"/>
          </a:xfrm>
          <a:prstGeom prst="rightArrow">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815103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系统调用过程</a:t>
            </a:r>
          </a:p>
        </p:txBody>
      </p:sp>
      <p:sp>
        <p:nvSpPr>
          <p:cNvPr id="3" name="日期占位符 2"/>
          <p:cNvSpPr>
            <a:spLocks noGrp="1"/>
          </p:cNvSpPr>
          <p:nvPr>
            <p:ph type="dt" sz="half" idx="10"/>
          </p:nvPr>
        </p:nvSpPr>
        <p:spPr/>
        <p:txBody>
          <a:bodyPr/>
          <a:lstStyle/>
          <a:p>
            <a:fld id="{8F28E616-C854-4F64-9339-2A692E0BBB8B}" type="datetime1">
              <a:rPr lang="en-US" altLang="zh-CN" smtClean="0"/>
              <a:t>12/28/2019</a:t>
            </a:fld>
            <a:endParaRPr lang="zh-CN" altLang="en-US"/>
          </a:p>
        </p:txBody>
      </p:sp>
      <p:sp>
        <p:nvSpPr>
          <p:cNvPr id="4" name="页脚占位符 3"/>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p>
        </p:txBody>
      </p:sp>
      <p:sp>
        <p:nvSpPr>
          <p:cNvPr id="5" name="幻灯片编号占位符 4"/>
          <p:cNvSpPr>
            <a:spLocks noGrp="1"/>
          </p:cNvSpPr>
          <p:nvPr>
            <p:ph type="sldNum" sz="quarter" idx="12"/>
          </p:nvPr>
        </p:nvSpPr>
        <p:spPr/>
        <p:txBody>
          <a:bodyPr/>
          <a:lstStyle/>
          <a:p>
            <a:fld id="{B09550E6-D85C-43A8-841D-66A200A3DB30}" type="slidenum">
              <a:rPr lang="zh-CN" altLang="en-US" smtClean="0"/>
              <a:t>82</a:t>
            </a:fld>
            <a:endParaRPr lang="zh-CN" altLang="en-US"/>
          </a:p>
        </p:txBody>
      </p:sp>
      <p:pic>
        <p:nvPicPr>
          <p:cNvPr id="6" name="图片 5"/>
          <p:cNvPicPr>
            <a:picLocks noChangeAspect="1"/>
          </p:cNvPicPr>
          <p:nvPr/>
        </p:nvPicPr>
        <p:blipFill>
          <a:blip r:embed="rId2"/>
          <a:stretch>
            <a:fillRect/>
          </a:stretch>
        </p:blipFill>
        <p:spPr>
          <a:xfrm>
            <a:off x="1092200" y="1289942"/>
            <a:ext cx="6311900" cy="5066408"/>
          </a:xfrm>
          <a:prstGeom prst="rect">
            <a:avLst/>
          </a:prstGeom>
        </p:spPr>
      </p:pic>
    </p:spTree>
    <p:extLst>
      <p:ext uri="{BB962C8B-B14F-4D97-AF65-F5344CB8AC3E}">
        <p14:creationId xmlns:p14="http://schemas.microsoft.com/office/powerpoint/2010/main" val="171519722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err="1"/>
              <a:t>getpid@Linux</a:t>
            </a:r>
            <a:endParaRPr kumimoji="1" lang="zh-CN" altLang="en-US" dirty="0"/>
          </a:p>
        </p:txBody>
      </p:sp>
      <p:sp>
        <p:nvSpPr>
          <p:cNvPr id="3" name="日期占位符 2"/>
          <p:cNvSpPr>
            <a:spLocks noGrp="1"/>
          </p:cNvSpPr>
          <p:nvPr>
            <p:ph type="dt" sz="half" idx="10"/>
          </p:nvPr>
        </p:nvSpPr>
        <p:spPr/>
        <p:txBody>
          <a:bodyPr/>
          <a:lstStyle/>
          <a:p>
            <a:fld id="{8F28E616-C854-4F64-9339-2A692E0BBB8B}" type="datetime1">
              <a:rPr lang="en-US" altLang="zh-CN" smtClean="0"/>
              <a:t>12/28/2019</a:t>
            </a:fld>
            <a:endParaRPr lang="zh-CN" altLang="en-US"/>
          </a:p>
        </p:txBody>
      </p:sp>
      <p:sp>
        <p:nvSpPr>
          <p:cNvPr id="4" name="页脚占位符 3"/>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p>
        </p:txBody>
      </p:sp>
      <p:sp>
        <p:nvSpPr>
          <p:cNvPr id="5" name="幻灯片编号占位符 4"/>
          <p:cNvSpPr>
            <a:spLocks noGrp="1"/>
          </p:cNvSpPr>
          <p:nvPr>
            <p:ph type="sldNum" sz="quarter" idx="12"/>
          </p:nvPr>
        </p:nvSpPr>
        <p:spPr/>
        <p:txBody>
          <a:bodyPr/>
          <a:lstStyle/>
          <a:p>
            <a:fld id="{B09550E6-D85C-43A8-841D-66A200A3DB30}" type="slidenum">
              <a:rPr lang="zh-CN" altLang="en-US" smtClean="0"/>
              <a:t>83</a:t>
            </a:fld>
            <a:endParaRPr lang="zh-CN" altLang="en-US"/>
          </a:p>
        </p:txBody>
      </p:sp>
      <p:pic>
        <p:nvPicPr>
          <p:cNvPr id="6" name="图片 5"/>
          <p:cNvPicPr>
            <a:picLocks noChangeAspect="1"/>
          </p:cNvPicPr>
          <p:nvPr/>
        </p:nvPicPr>
        <p:blipFill>
          <a:blip r:embed="rId2"/>
          <a:stretch>
            <a:fillRect/>
          </a:stretch>
        </p:blipFill>
        <p:spPr>
          <a:xfrm>
            <a:off x="939800" y="1587500"/>
            <a:ext cx="7251700" cy="4584700"/>
          </a:xfrm>
          <a:prstGeom prst="rect">
            <a:avLst/>
          </a:prstGeom>
        </p:spPr>
      </p:pic>
    </p:spTree>
    <p:extLst>
      <p:ext uri="{BB962C8B-B14F-4D97-AF65-F5344CB8AC3E}">
        <p14:creationId xmlns:p14="http://schemas.microsoft.com/office/powerpoint/2010/main" val="35919163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kumimoji="1" lang="zh-CN" altLang="en-US" dirty="0"/>
              <a:t>另一个角度 </a:t>
            </a:r>
            <a:r>
              <a:rPr kumimoji="1" lang="en-US" altLang="zh-CN" dirty="0"/>
              <a:t>read(</a:t>
            </a:r>
            <a:r>
              <a:rPr kumimoji="1" lang="en-US" altLang="zh-CN" dirty="0" err="1"/>
              <a:t>fd</a:t>
            </a:r>
            <a:r>
              <a:rPr kumimoji="1" lang="en-US" altLang="zh-CN" dirty="0"/>
              <a:t>, &amp;buffer, </a:t>
            </a:r>
            <a:r>
              <a:rPr kumimoji="1" lang="en-US" altLang="zh-CN" dirty="0" err="1"/>
              <a:t>nbytes</a:t>
            </a:r>
            <a:r>
              <a:rPr kumimoji="1" lang="en-US" altLang="zh-CN" dirty="0"/>
              <a:t>)</a:t>
            </a:r>
            <a:endParaRPr kumimoji="1" lang="zh-CN" altLang="en-US" dirty="0"/>
          </a:p>
        </p:txBody>
      </p:sp>
      <p:sp>
        <p:nvSpPr>
          <p:cNvPr id="3" name="日期占位符 2"/>
          <p:cNvSpPr>
            <a:spLocks noGrp="1"/>
          </p:cNvSpPr>
          <p:nvPr>
            <p:ph type="dt" sz="half" idx="10"/>
          </p:nvPr>
        </p:nvSpPr>
        <p:spPr/>
        <p:txBody>
          <a:bodyPr/>
          <a:lstStyle/>
          <a:p>
            <a:fld id="{8F28E616-C854-4F64-9339-2A692E0BBB8B}" type="datetime1">
              <a:rPr lang="en-US" altLang="zh-CN" smtClean="0"/>
              <a:t>12/28/2019</a:t>
            </a:fld>
            <a:endParaRPr lang="zh-CN" altLang="en-US"/>
          </a:p>
        </p:txBody>
      </p:sp>
      <p:sp>
        <p:nvSpPr>
          <p:cNvPr id="4" name="页脚占位符 3"/>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p>
        </p:txBody>
      </p:sp>
      <p:sp>
        <p:nvSpPr>
          <p:cNvPr id="5" name="幻灯片编号占位符 4"/>
          <p:cNvSpPr>
            <a:spLocks noGrp="1"/>
          </p:cNvSpPr>
          <p:nvPr>
            <p:ph type="sldNum" sz="quarter" idx="12"/>
          </p:nvPr>
        </p:nvSpPr>
        <p:spPr/>
        <p:txBody>
          <a:bodyPr/>
          <a:lstStyle/>
          <a:p>
            <a:fld id="{B09550E6-D85C-43A8-841D-66A200A3DB30}" type="slidenum">
              <a:rPr lang="zh-CN" altLang="en-US" smtClean="0"/>
              <a:t>84</a:t>
            </a:fld>
            <a:endParaRPr lang="zh-CN" altLang="en-US"/>
          </a:p>
        </p:txBody>
      </p:sp>
      <p:pic>
        <p:nvPicPr>
          <p:cNvPr id="6" name="图片 5"/>
          <p:cNvPicPr>
            <a:picLocks noChangeAspect="1"/>
          </p:cNvPicPr>
          <p:nvPr/>
        </p:nvPicPr>
        <p:blipFill rotWithShape="1">
          <a:blip r:embed="rId2" cstate="email">
            <a:extLst>
              <a:ext uri="{28A0092B-C50C-407E-A947-70E740481C1C}">
                <a14:useLocalDpi xmlns:a14="http://schemas.microsoft.com/office/drawing/2010/main" val="0"/>
              </a:ext>
            </a:extLst>
          </a:blip>
          <a:srcRect/>
          <a:stretch/>
        </p:blipFill>
        <p:spPr>
          <a:xfrm>
            <a:off x="1739900" y="1242441"/>
            <a:ext cx="6096000" cy="4904359"/>
          </a:xfrm>
          <a:prstGeom prst="rect">
            <a:avLst/>
          </a:prstGeom>
        </p:spPr>
      </p:pic>
    </p:spTree>
    <p:extLst>
      <p:ext uri="{BB962C8B-B14F-4D97-AF65-F5344CB8AC3E}">
        <p14:creationId xmlns:p14="http://schemas.microsoft.com/office/powerpoint/2010/main" val="274957659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64226" name="Rectangle 2"/>
          <p:cNvSpPr>
            <a:spLocks noGrp="1" noChangeArrowheads="1"/>
          </p:cNvSpPr>
          <p:nvPr>
            <p:ph type="title"/>
          </p:nvPr>
        </p:nvSpPr>
        <p:spPr/>
        <p:txBody>
          <a:bodyPr/>
          <a:lstStyle/>
          <a:p>
            <a:r>
              <a:rPr lang="zh-CN" altLang="en-US" dirty="0"/>
              <a:t>思考</a:t>
            </a:r>
          </a:p>
        </p:txBody>
      </p:sp>
      <p:sp>
        <p:nvSpPr>
          <p:cNvPr id="564227" name="Rectangle 3"/>
          <p:cNvSpPr>
            <a:spLocks noGrp="1" noChangeArrowheads="1"/>
          </p:cNvSpPr>
          <p:nvPr>
            <p:ph idx="1"/>
          </p:nvPr>
        </p:nvSpPr>
        <p:spPr/>
        <p:txBody>
          <a:bodyPr/>
          <a:lstStyle/>
          <a:p>
            <a:r>
              <a:rPr lang="zh-CN" altLang="en-US" dirty="0"/>
              <a:t>系统调用和普通调用的区别？</a:t>
            </a:r>
          </a:p>
          <a:p>
            <a:pPr lvl="1"/>
            <a:r>
              <a:rPr lang="zh-CN" altLang="en-US" dirty="0"/>
              <a:t>系统调用会引起从用户态进入核心态</a:t>
            </a:r>
            <a:endParaRPr lang="en-US" altLang="zh-CN" dirty="0"/>
          </a:p>
          <a:p>
            <a:pPr lvl="1"/>
            <a:r>
              <a:rPr lang="en-US" altLang="zh-CN" dirty="0"/>
              <a:t>sum()</a:t>
            </a:r>
          </a:p>
          <a:p>
            <a:endParaRPr lang="en-US" altLang="zh-CN" dirty="0"/>
          </a:p>
        </p:txBody>
      </p:sp>
      <p:sp>
        <p:nvSpPr>
          <p:cNvPr id="2" name="日期占位符 1"/>
          <p:cNvSpPr>
            <a:spLocks noGrp="1"/>
          </p:cNvSpPr>
          <p:nvPr>
            <p:ph type="dt" sz="half" idx="10"/>
          </p:nvPr>
        </p:nvSpPr>
        <p:spPr/>
        <p:txBody>
          <a:bodyPr/>
          <a:lstStyle/>
          <a:p>
            <a:fld id="{EE83EAC5-198E-4DB8-A9C8-E9DE5CFAE387}" type="datetime1">
              <a:rPr lang="en-US" altLang="zh-CN" smtClean="0"/>
              <a:t>12/28/2019</a:t>
            </a:fld>
            <a:endParaRPr lang="zh-CN" altLang="en-US"/>
          </a:p>
        </p:txBody>
      </p:sp>
      <p:sp>
        <p:nvSpPr>
          <p:cNvPr id="3" name="页脚占位符 2"/>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p>
        </p:txBody>
      </p:sp>
      <p:sp>
        <p:nvSpPr>
          <p:cNvPr id="4" name="灯片编号占位符 3"/>
          <p:cNvSpPr>
            <a:spLocks noGrp="1"/>
          </p:cNvSpPr>
          <p:nvPr>
            <p:ph type="sldNum" sz="quarter" idx="12"/>
          </p:nvPr>
        </p:nvSpPr>
        <p:spPr/>
        <p:txBody>
          <a:bodyPr/>
          <a:lstStyle/>
          <a:p>
            <a:fld id="{B09550E6-D85C-43A8-841D-66A200A3DB30}" type="slidenum">
              <a:rPr lang="zh-CN" altLang="en-US" smtClean="0"/>
              <a:t>85</a:t>
            </a:fld>
            <a:endParaRPr lang="zh-CN" altLang="en-US"/>
          </a:p>
        </p:txBody>
      </p:sp>
    </p:spTree>
    <p:extLst>
      <p:ext uri="{BB962C8B-B14F-4D97-AF65-F5344CB8AC3E}">
        <p14:creationId xmlns:p14="http://schemas.microsoft.com/office/powerpoint/2010/main" val="3884615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64227">
                                            <p:txEl>
                                              <p:pRg st="0" end="0"/>
                                            </p:txEl>
                                          </p:spTgt>
                                        </p:tgtEl>
                                        <p:attrNameLst>
                                          <p:attrName>style.visibility</p:attrName>
                                        </p:attrNameLst>
                                      </p:cBhvr>
                                      <p:to>
                                        <p:strVal val="visible"/>
                                      </p:to>
                                    </p:set>
                                    <p:animEffect transition="in" filter="fade">
                                      <p:cBhvr>
                                        <p:cTn id="7" dur="500"/>
                                        <p:tgtEl>
                                          <p:spTgt spid="56422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64227">
                                            <p:txEl>
                                              <p:pRg st="1" end="1"/>
                                            </p:txEl>
                                          </p:spTgt>
                                        </p:tgtEl>
                                        <p:attrNameLst>
                                          <p:attrName>style.visibility</p:attrName>
                                        </p:attrNameLst>
                                      </p:cBhvr>
                                      <p:to>
                                        <p:strVal val="visible"/>
                                      </p:to>
                                    </p:set>
                                    <p:animEffect transition="in" filter="fade">
                                      <p:cBhvr>
                                        <p:cTn id="12" dur="500"/>
                                        <p:tgtEl>
                                          <p:spTgt spid="56422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64227">
                                            <p:txEl>
                                              <p:pRg st="2" end="2"/>
                                            </p:txEl>
                                          </p:spTgt>
                                        </p:tgtEl>
                                        <p:attrNameLst>
                                          <p:attrName>style.visibility</p:attrName>
                                        </p:attrNameLst>
                                      </p:cBhvr>
                                      <p:to>
                                        <p:strVal val="visible"/>
                                      </p:to>
                                    </p:set>
                                    <p:animEffect transition="in" filter="fade">
                                      <p:cBhvr>
                                        <p:cTn id="17" dur="500"/>
                                        <p:tgtEl>
                                          <p:spTgt spid="56422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线程</a:t>
            </a:r>
          </a:p>
        </p:txBody>
      </p:sp>
      <p:sp>
        <p:nvSpPr>
          <p:cNvPr id="3" name="文本占位符 2"/>
          <p:cNvSpPr>
            <a:spLocks noGrp="1"/>
          </p:cNvSpPr>
          <p:nvPr>
            <p:ph type="body" idx="1"/>
          </p:nvPr>
        </p:nvSpPr>
        <p:spPr/>
        <p:txBody>
          <a:bodyPr/>
          <a:lstStyle/>
          <a:p>
            <a:endParaRPr lang="zh-CN" altLang="en-US"/>
          </a:p>
        </p:txBody>
      </p:sp>
      <p:sp>
        <p:nvSpPr>
          <p:cNvPr id="4" name="日期占位符 3"/>
          <p:cNvSpPr>
            <a:spLocks noGrp="1"/>
          </p:cNvSpPr>
          <p:nvPr>
            <p:ph type="dt" sz="half" idx="10"/>
          </p:nvPr>
        </p:nvSpPr>
        <p:spPr/>
        <p:txBody>
          <a:bodyPr/>
          <a:lstStyle/>
          <a:p>
            <a:fld id="{B5EF4C3B-3629-4CAC-A8FB-398B2B6440F3}" type="datetime1">
              <a:rPr lang="en-US" altLang="zh-CN" smtClean="0"/>
              <a:t>12/28/2019</a:t>
            </a:fld>
            <a:endParaRPr lang="zh-CN" altLang="en-US"/>
          </a:p>
        </p:txBody>
      </p:sp>
      <p:sp>
        <p:nvSpPr>
          <p:cNvPr id="5" name="页脚占位符 4"/>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p>
        </p:txBody>
      </p:sp>
      <p:sp>
        <p:nvSpPr>
          <p:cNvPr id="6" name="灯片编号占位符 5"/>
          <p:cNvSpPr>
            <a:spLocks noGrp="1"/>
          </p:cNvSpPr>
          <p:nvPr>
            <p:ph type="sldNum" sz="quarter" idx="12"/>
          </p:nvPr>
        </p:nvSpPr>
        <p:spPr/>
        <p:txBody>
          <a:bodyPr/>
          <a:lstStyle/>
          <a:p>
            <a:fld id="{B09550E6-D85C-43A8-841D-66A200A3DB30}" type="slidenum">
              <a:rPr lang="zh-CN" altLang="en-US" smtClean="0"/>
              <a:t>86</a:t>
            </a:fld>
            <a:endParaRPr lang="zh-CN" altLang="en-US"/>
          </a:p>
        </p:txBody>
      </p:sp>
    </p:spTree>
    <p:extLst>
      <p:ext uri="{BB962C8B-B14F-4D97-AF65-F5344CB8AC3E}">
        <p14:creationId xmlns:p14="http://schemas.microsoft.com/office/powerpoint/2010/main" val="139331529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回顾进程</a:t>
            </a:r>
          </a:p>
        </p:txBody>
      </p:sp>
      <p:sp>
        <p:nvSpPr>
          <p:cNvPr id="3" name="内容占位符 2"/>
          <p:cNvSpPr>
            <a:spLocks noGrp="1"/>
          </p:cNvSpPr>
          <p:nvPr>
            <p:ph idx="1"/>
          </p:nvPr>
        </p:nvSpPr>
        <p:spPr/>
        <p:txBody>
          <a:bodyPr>
            <a:normAutofit/>
          </a:bodyPr>
          <a:lstStyle/>
          <a:p>
            <a:r>
              <a:rPr lang="zh-CN" altLang="en-US" dirty="0"/>
              <a:t>进程的两个特点</a:t>
            </a:r>
            <a:endParaRPr lang="en-US" altLang="zh-CN" dirty="0"/>
          </a:p>
          <a:p>
            <a:pPr lvl="1"/>
            <a:r>
              <a:rPr lang="zh-CN" altLang="en-US" dirty="0"/>
              <a:t>资源所有权：一个进程包括一个保存进程映像的虚地址空间，并且不时地被分配给对资源的控制或所有权。</a:t>
            </a:r>
          </a:p>
          <a:p>
            <a:pPr lvl="1"/>
            <a:r>
              <a:rPr lang="zh-CN" altLang="en-US" dirty="0"/>
              <a:t>调度</a:t>
            </a:r>
            <a:r>
              <a:rPr lang="en-US" altLang="zh-CN" dirty="0"/>
              <a:t>/</a:t>
            </a:r>
            <a:r>
              <a:rPr lang="zh-CN" altLang="en-US" dirty="0"/>
              <a:t>执行：一个具有执行状态和调度优先级的进程是一个被操作系统调度并分派的实体。 </a:t>
            </a:r>
          </a:p>
          <a:p>
            <a:r>
              <a:rPr lang="zh-CN" altLang="en-US" dirty="0"/>
              <a:t>有没有改进之处？</a:t>
            </a:r>
          </a:p>
        </p:txBody>
      </p:sp>
      <p:sp>
        <p:nvSpPr>
          <p:cNvPr id="4" name="日期占位符 3"/>
          <p:cNvSpPr>
            <a:spLocks noGrp="1"/>
          </p:cNvSpPr>
          <p:nvPr>
            <p:ph type="dt" sz="half" idx="10"/>
          </p:nvPr>
        </p:nvSpPr>
        <p:spPr/>
        <p:txBody>
          <a:bodyPr/>
          <a:lstStyle/>
          <a:p>
            <a:fld id="{75FA8B9D-F670-49DA-8C1F-19BDEDCA8C4D}" type="datetime1">
              <a:rPr lang="en-US" altLang="zh-CN" smtClean="0"/>
              <a:t>12/28/2019</a:t>
            </a:fld>
            <a:endParaRPr lang="zh-CN" altLang="en-US"/>
          </a:p>
        </p:txBody>
      </p:sp>
      <p:sp>
        <p:nvSpPr>
          <p:cNvPr id="5" name="页脚占位符 4"/>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p>
        </p:txBody>
      </p:sp>
      <p:sp>
        <p:nvSpPr>
          <p:cNvPr id="6" name="灯片编号占位符 5"/>
          <p:cNvSpPr>
            <a:spLocks noGrp="1"/>
          </p:cNvSpPr>
          <p:nvPr>
            <p:ph type="sldNum" sz="quarter" idx="12"/>
          </p:nvPr>
        </p:nvSpPr>
        <p:spPr/>
        <p:txBody>
          <a:bodyPr/>
          <a:lstStyle/>
          <a:p>
            <a:fld id="{B09550E6-D85C-43A8-841D-66A200A3DB30}" type="slidenum">
              <a:rPr lang="zh-CN" altLang="en-US" smtClean="0"/>
              <a:t>87</a:t>
            </a:fld>
            <a:endParaRPr lang="zh-CN" altLang="en-US"/>
          </a:p>
        </p:txBody>
      </p:sp>
    </p:spTree>
    <p:extLst>
      <p:ext uri="{BB962C8B-B14F-4D97-AF65-F5344CB8AC3E}">
        <p14:creationId xmlns:p14="http://schemas.microsoft.com/office/powerpoint/2010/main" val="1710351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线程的诞生</a:t>
            </a:r>
          </a:p>
        </p:txBody>
      </p:sp>
      <p:sp>
        <p:nvSpPr>
          <p:cNvPr id="3" name="内容占位符 2"/>
          <p:cNvSpPr>
            <a:spLocks noGrp="1"/>
          </p:cNvSpPr>
          <p:nvPr>
            <p:ph idx="1"/>
          </p:nvPr>
        </p:nvSpPr>
        <p:spPr/>
        <p:txBody>
          <a:bodyPr/>
          <a:lstStyle/>
          <a:p>
            <a:r>
              <a:rPr lang="zh-CN" altLang="en-US" dirty="0"/>
              <a:t>为区分这两个特点，调度并分派的部分通常称为</a:t>
            </a:r>
            <a:r>
              <a:rPr lang="zh-CN" altLang="en-US" dirty="0">
                <a:solidFill>
                  <a:schemeClr val="accent2"/>
                </a:solidFill>
              </a:rPr>
              <a:t>线程或轻量级进程</a:t>
            </a:r>
            <a:r>
              <a:rPr lang="zh-CN" altLang="en-US" dirty="0"/>
              <a:t>（</a:t>
            </a:r>
            <a:r>
              <a:rPr lang="en-US" altLang="zh-CN" dirty="0"/>
              <a:t>light-weight process</a:t>
            </a:r>
            <a:r>
              <a:rPr lang="zh-CN" altLang="en-US" dirty="0"/>
              <a:t>），而资源所有权的部分通常称为进程。</a:t>
            </a:r>
          </a:p>
          <a:p>
            <a:r>
              <a:rPr lang="zh-CN" altLang="en-US" dirty="0"/>
              <a:t>传统的进程中只有一个线程，称作单线程进程。</a:t>
            </a:r>
          </a:p>
          <a:p>
            <a:endParaRPr lang="zh-CN" altLang="en-US" dirty="0"/>
          </a:p>
        </p:txBody>
      </p:sp>
      <p:sp>
        <p:nvSpPr>
          <p:cNvPr id="4" name="日期占位符 3"/>
          <p:cNvSpPr>
            <a:spLocks noGrp="1"/>
          </p:cNvSpPr>
          <p:nvPr>
            <p:ph type="dt" sz="half" idx="10"/>
          </p:nvPr>
        </p:nvSpPr>
        <p:spPr/>
        <p:txBody>
          <a:bodyPr/>
          <a:lstStyle/>
          <a:p>
            <a:fld id="{75FA8B9D-F670-49DA-8C1F-19BDEDCA8C4D}" type="datetime1">
              <a:rPr lang="en-US" altLang="zh-CN" smtClean="0"/>
              <a:t>12/28/2019</a:t>
            </a:fld>
            <a:endParaRPr lang="zh-CN" altLang="en-US"/>
          </a:p>
        </p:txBody>
      </p:sp>
      <p:sp>
        <p:nvSpPr>
          <p:cNvPr id="5" name="页脚占位符 4"/>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p>
        </p:txBody>
      </p:sp>
      <p:sp>
        <p:nvSpPr>
          <p:cNvPr id="6" name="灯片编号占位符 5"/>
          <p:cNvSpPr>
            <a:spLocks noGrp="1"/>
          </p:cNvSpPr>
          <p:nvPr>
            <p:ph type="sldNum" sz="quarter" idx="12"/>
          </p:nvPr>
        </p:nvSpPr>
        <p:spPr/>
        <p:txBody>
          <a:bodyPr/>
          <a:lstStyle/>
          <a:p>
            <a:fld id="{B09550E6-D85C-43A8-841D-66A200A3DB30}" type="slidenum">
              <a:rPr lang="zh-CN" altLang="en-US" smtClean="0"/>
              <a:t>88</a:t>
            </a:fld>
            <a:endParaRPr lang="zh-CN" altLang="en-US"/>
          </a:p>
        </p:txBody>
      </p:sp>
    </p:spTree>
    <p:extLst>
      <p:ext uri="{BB962C8B-B14F-4D97-AF65-F5344CB8AC3E}">
        <p14:creationId xmlns:p14="http://schemas.microsoft.com/office/powerpoint/2010/main" val="41003609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nvPr>
        </p:nvSpPr>
        <p:spPr/>
        <p:txBody>
          <a:bodyPr/>
          <a:lstStyle/>
          <a:p>
            <a:r>
              <a:rPr lang="zh-CN" altLang="en-US" dirty="0"/>
              <a:t>发展</a:t>
            </a:r>
          </a:p>
        </p:txBody>
      </p:sp>
      <p:sp>
        <p:nvSpPr>
          <p:cNvPr id="8" name="内容占位符 7"/>
          <p:cNvSpPr>
            <a:spLocks noGrp="1"/>
          </p:cNvSpPr>
          <p:nvPr>
            <p:ph idx="1"/>
          </p:nvPr>
        </p:nvSpPr>
        <p:spPr/>
        <p:txBody>
          <a:bodyPr>
            <a:normAutofit/>
          </a:bodyPr>
          <a:lstStyle/>
          <a:p>
            <a:r>
              <a:rPr lang="zh-CN" altLang="en-US" dirty="0"/>
              <a:t>进程是拥有资源和独立运行的基本单位。</a:t>
            </a:r>
            <a:endParaRPr lang="en-US" altLang="zh-CN" dirty="0"/>
          </a:p>
          <a:p>
            <a:r>
              <a:rPr lang="en-US" altLang="zh-CN" dirty="0"/>
              <a:t>20</a:t>
            </a:r>
            <a:r>
              <a:rPr lang="zh-CN" altLang="en-US" dirty="0"/>
              <a:t>世纪</a:t>
            </a:r>
            <a:r>
              <a:rPr lang="en-US" altLang="zh-CN" dirty="0"/>
              <a:t>80</a:t>
            </a:r>
            <a:r>
              <a:rPr lang="zh-CN" altLang="en-US" dirty="0"/>
              <a:t>年代中期，提出了比进程更小的能独立运行的基本单位</a:t>
            </a:r>
            <a:r>
              <a:rPr lang="en-US" altLang="zh-CN" dirty="0"/>
              <a:t>——</a:t>
            </a:r>
            <a:r>
              <a:rPr lang="zh-CN" altLang="en-US" dirty="0"/>
              <a:t>线程（</a:t>
            </a:r>
            <a:r>
              <a:rPr lang="en-US" altLang="zh-CN" dirty="0"/>
              <a:t>Thread</a:t>
            </a:r>
            <a:r>
              <a:rPr lang="zh-CN" altLang="en-US" dirty="0"/>
              <a:t>）</a:t>
            </a:r>
            <a:endParaRPr lang="en-US" altLang="zh-CN" dirty="0"/>
          </a:p>
          <a:p>
            <a:pPr lvl="1"/>
            <a:r>
              <a:rPr lang="zh-CN" altLang="en-US" dirty="0"/>
              <a:t>用来提高系统并发度，进一步提高系统吞吐量。</a:t>
            </a:r>
          </a:p>
          <a:p>
            <a:r>
              <a:rPr lang="en-US" altLang="zh-CN" dirty="0"/>
              <a:t>20</a:t>
            </a:r>
            <a:r>
              <a:rPr lang="zh-CN" altLang="en-US" dirty="0"/>
              <a:t>世纪</a:t>
            </a:r>
            <a:r>
              <a:rPr lang="en-US" altLang="zh-CN" dirty="0"/>
              <a:t>90</a:t>
            </a:r>
            <a:r>
              <a:rPr lang="zh-CN" altLang="en-US" dirty="0"/>
              <a:t>年代后，多处理机系统迅速发展，线程能比进程更好地提高程序的并行执行程度，充分地发挥多处理机的优越性。 </a:t>
            </a:r>
          </a:p>
          <a:p>
            <a:endParaRPr lang="zh-CN" altLang="en-US" dirty="0"/>
          </a:p>
        </p:txBody>
      </p:sp>
      <p:sp>
        <p:nvSpPr>
          <p:cNvPr id="4" name="日期占位符 3"/>
          <p:cNvSpPr>
            <a:spLocks noGrp="1"/>
          </p:cNvSpPr>
          <p:nvPr>
            <p:ph type="dt" sz="half" idx="10"/>
          </p:nvPr>
        </p:nvSpPr>
        <p:spPr/>
        <p:txBody>
          <a:bodyPr/>
          <a:lstStyle/>
          <a:p>
            <a:fld id="{B5EF4C3B-3629-4CAC-A8FB-398B2B6440F3}" type="datetime1">
              <a:rPr lang="en-US" altLang="zh-CN" smtClean="0"/>
              <a:t>12/28/2019</a:t>
            </a:fld>
            <a:endParaRPr lang="zh-CN" altLang="en-US"/>
          </a:p>
        </p:txBody>
      </p:sp>
      <p:sp>
        <p:nvSpPr>
          <p:cNvPr id="5" name="页脚占位符 4"/>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p>
        </p:txBody>
      </p:sp>
      <p:sp>
        <p:nvSpPr>
          <p:cNvPr id="6" name="灯片编号占位符 5"/>
          <p:cNvSpPr>
            <a:spLocks noGrp="1"/>
          </p:cNvSpPr>
          <p:nvPr>
            <p:ph type="sldNum" sz="quarter" idx="12"/>
          </p:nvPr>
        </p:nvSpPr>
        <p:spPr/>
        <p:txBody>
          <a:bodyPr/>
          <a:lstStyle/>
          <a:p>
            <a:fld id="{B09550E6-D85C-43A8-841D-66A200A3DB30}" type="slidenum">
              <a:rPr lang="zh-CN" altLang="en-US" smtClean="0"/>
              <a:t>89</a:t>
            </a:fld>
            <a:endParaRPr lang="zh-CN" altLang="en-US"/>
          </a:p>
        </p:txBody>
      </p:sp>
    </p:spTree>
    <p:extLst>
      <p:ext uri="{BB962C8B-B14F-4D97-AF65-F5344CB8AC3E}">
        <p14:creationId xmlns:p14="http://schemas.microsoft.com/office/powerpoint/2010/main" val="1120469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animEffect transition="in" filter="fade">
                                      <p:cBhvr>
                                        <p:cTn id="15" dur="500"/>
                                        <p:tgtEl>
                                          <p:spTgt spid="8">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8">
                                            <p:txEl>
                                              <p:pRg st="3" end="3"/>
                                            </p:txEl>
                                          </p:spTgt>
                                        </p:tgtEl>
                                        <p:attrNameLst>
                                          <p:attrName>style.visibility</p:attrName>
                                        </p:attrNameLst>
                                      </p:cBhvr>
                                      <p:to>
                                        <p:strVal val="visible"/>
                                      </p:to>
                                    </p:set>
                                    <p:animEffect transition="in" filter="fade">
                                      <p:cBhvr>
                                        <p:cTn id="20" dur="500"/>
                                        <p:tgtEl>
                                          <p:spTgt spid="8">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lang="zh-CN" altLang="en-US" dirty="0"/>
              <a:t>并发程序（</a:t>
            </a:r>
            <a:r>
              <a:rPr lang="en-US" altLang="zh-CN" dirty="0"/>
              <a:t>2/3</a:t>
            </a:r>
            <a:r>
              <a:rPr lang="zh-CN" altLang="en-US" dirty="0"/>
              <a:t>）</a:t>
            </a:r>
          </a:p>
        </p:txBody>
      </p:sp>
      <p:sp>
        <p:nvSpPr>
          <p:cNvPr id="4" name="内容占位符 3"/>
          <p:cNvSpPr>
            <a:spLocks noGrp="1"/>
          </p:cNvSpPr>
          <p:nvPr>
            <p:ph idx="1"/>
          </p:nvPr>
        </p:nvSpPr>
        <p:spPr/>
        <p:txBody>
          <a:bodyPr/>
          <a:lstStyle/>
          <a:p>
            <a:r>
              <a:rPr lang="zh-CN" altLang="en-US" dirty="0"/>
              <a:t>在顺序环境下，</a:t>
            </a:r>
            <a:r>
              <a:rPr lang="en-US" altLang="zh-CN" dirty="0"/>
              <a:t>A</a:t>
            </a:r>
            <a:r>
              <a:rPr lang="zh-CN" altLang="en-US" dirty="0"/>
              <a:t>先执行，</a:t>
            </a:r>
            <a:r>
              <a:rPr lang="en-US" altLang="zh-CN" dirty="0"/>
              <a:t>B</a:t>
            </a:r>
            <a:r>
              <a:rPr lang="zh-CN" altLang="en-US" dirty="0"/>
              <a:t>再执行 </a:t>
            </a:r>
            <a:endParaRPr lang="en-US" altLang="zh-CN" dirty="0"/>
          </a:p>
          <a:p>
            <a:r>
              <a:rPr lang="en-US" altLang="zh-CN" dirty="0"/>
              <a:t>CPU</a:t>
            </a:r>
            <a:r>
              <a:rPr lang="zh-CN" altLang="en-US" dirty="0"/>
              <a:t>利用率</a:t>
            </a:r>
            <a:r>
              <a:rPr lang="en-US" altLang="zh-CN" dirty="0"/>
              <a:t>= 40/80 = 50%</a:t>
            </a:r>
          </a:p>
          <a:p>
            <a:r>
              <a:rPr lang="en-US" altLang="zh-CN" dirty="0"/>
              <a:t>DEV1</a:t>
            </a:r>
            <a:r>
              <a:rPr lang="zh-CN" altLang="en-US" dirty="0"/>
              <a:t>利用率</a:t>
            </a:r>
            <a:r>
              <a:rPr lang="en-US" altLang="zh-CN" dirty="0"/>
              <a:t>= 15/80 =18.75%</a:t>
            </a:r>
          </a:p>
          <a:p>
            <a:r>
              <a:rPr lang="en-US" altLang="zh-CN" dirty="0"/>
              <a:t>DEV2</a:t>
            </a:r>
            <a:r>
              <a:rPr lang="zh-CN" altLang="en-US" dirty="0"/>
              <a:t>利用率</a:t>
            </a:r>
            <a:r>
              <a:rPr lang="en-US" altLang="zh-CN" dirty="0"/>
              <a:t>= 25/80 =31.25% </a:t>
            </a:r>
            <a:endParaRPr lang="zh-CN" altLang="en-US" dirty="0"/>
          </a:p>
        </p:txBody>
      </p:sp>
      <p:grpSp>
        <p:nvGrpSpPr>
          <p:cNvPr id="55" name="Group 5"/>
          <p:cNvGrpSpPr>
            <a:grpSpLocks/>
          </p:cNvGrpSpPr>
          <p:nvPr/>
        </p:nvGrpSpPr>
        <p:grpSpPr bwMode="auto">
          <a:xfrm>
            <a:off x="601663" y="4481013"/>
            <a:ext cx="8021639" cy="1617663"/>
            <a:chOff x="154" y="1022"/>
            <a:chExt cx="5053" cy="1019"/>
          </a:xfrm>
        </p:grpSpPr>
        <p:sp>
          <p:nvSpPr>
            <p:cNvPr id="56" name="Rectangle 6"/>
            <p:cNvSpPr>
              <a:spLocks noChangeArrowheads="1"/>
            </p:cNvSpPr>
            <p:nvPr/>
          </p:nvSpPr>
          <p:spPr bwMode="auto">
            <a:xfrm>
              <a:off x="4852" y="1102"/>
              <a:ext cx="355" cy="2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algn="l" eaLnBrk="1" hangingPunct="1"/>
              <a:r>
                <a:rPr kumimoji="1" lang="zh-CN" altLang="en-US" sz="2400" b="1" dirty="0">
                  <a:solidFill>
                    <a:sysClr val="windowText" lastClr="000000"/>
                  </a:solidFill>
                  <a:ea typeface="宋体" pitchFamily="2" charset="-122"/>
                </a:rPr>
                <a:t> </a:t>
              </a:r>
              <a:r>
                <a:rPr kumimoji="1" lang="en-US" altLang="zh-CN" sz="2400" b="1" dirty="0">
                  <a:solidFill>
                    <a:sysClr val="windowText" lastClr="000000"/>
                  </a:solidFill>
                  <a:ea typeface="宋体" pitchFamily="2" charset="-122"/>
                </a:rPr>
                <a:t>t(s)</a:t>
              </a:r>
            </a:p>
          </p:txBody>
        </p:sp>
        <p:sp>
          <p:nvSpPr>
            <p:cNvPr id="57" name="Rectangle 7"/>
            <p:cNvSpPr>
              <a:spLocks noChangeArrowheads="1"/>
            </p:cNvSpPr>
            <p:nvPr/>
          </p:nvSpPr>
          <p:spPr bwMode="auto">
            <a:xfrm>
              <a:off x="4852" y="1678"/>
              <a:ext cx="355" cy="2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algn="l" eaLnBrk="1" hangingPunct="1"/>
              <a:r>
                <a:rPr kumimoji="1" lang="zh-CN" altLang="en-US" sz="2400" b="1" dirty="0">
                  <a:solidFill>
                    <a:sysClr val="windowText" lastClr="000000"/>
                  </a:solidFill>
                  <a:ea typeface="宋体" pitchFamily="2" charset="-122"/>
                </a:rPr>
                <a:t> </a:t>
              </a:r>
              <a:r>
                <a:rPr kumimoji="1" lang="en-US" altLang="zh-CN" sz="2400" b="1" dirty="0">
                  <a:solidFill>
                    <a:sysClr val="windowText" lastClr="000000"/>
                  </a:solidFill>
                  <a:ea typeface="宋体" pitchFamily="2" charset="-122"/>
                </a:rPr>
                <a:t>t(s)</a:t>
              </a:r>
            </a:p>
          </p:txBody>
        </p:sp>
        <p:sp>
          <p:nvSpPr>
            <p:cNvPr id="58" name="Line 8"/>
            <p:cNvSpPr>
              <a:spLocks noChangeShapeType="1"/>
            </p:cNvSpPr>
            <p:nvPr/>
          </p:nvSpPr>
          <p:spPr bwMode="auto">
            <a:xfrm>
              <a:off x="460" y="1218"/>
              <a:ext cx="4214" cy="1"/>
            </a:xfrm>
            <a:prstGeom prst="line">
              <a:avLst/>
            </a:prstGeom>
            <a:noFill/>
            <a:ln w="14288">
              <a:solidFill>
                <a:schemeClr val="accent1"/>
              </a:solidFill>
              <a:round/>
              <a:headEnd type="none" w="med" len="med"/>
              <a:tailEnd type="triangle" w="med" len="med"/>
            </a:ln>
            <a:extLst>
              <a:ext uri="{909E8E84-426E-40dd-AFC4-6F175D3DCCD1}">
                <a14:hiddenFill xmlns:a14="http://schemas.microsoft.com/office/drawing/2010/main" xmlns="">
                  <a:noFill/>
                </a14:hiddenFill>
              </a:ext>
            </a:extLst>
          </p:spPr>
          <p:txBody>
            <a:bodyPr/>
            <a:lstStyle/>
            <a:p>
              <a:endParaRPr lang="zh-CN" altLang="en-US">
                <a:solidFill>
                  <a:sysClr val="windowText" lastClr="000000"/>
                </a:solidFill>
              </a:endParaRPr>
            </a:p>
          </p:txBody>
        </p:sp>
        <p:sp>
          <p:nvSpPr>
            <p:cNvPr id="60" name="Line 10"/>
            <p:cNvSpPr>
              <a:spLocks noChangeShapeType="1"/>
            </p:cNvSpPr>
            <p:nvPr/>
          </p:nvSpPr>
          <p:spPr bwMode="auto">
            <a:xfrm>
              <a:off x="456" y="1180"/>
              <a:ext cx="1" cy="87"/>
            </a:xfrm>
            <a:prstGeom prst="line">
              <a:avLst/>
            </a:prstGeom>
            <a:noFill/>
            <a:ln w="14288">
              <a:solidFill>
                <a:schemeClr val="accent1"/>
              </a:solidFill>
              <a:round/>
              <a:headEnd/>
              <a:tailEnd/>
            </a:ln>
            <a:extLst>
              <a:ext uri="{909E8E84-426E-40dd-AFC4-6F175D3DCCD1}">
                <a14:hiddenFill xmlns:a14="http://schemas.microsoft.com/office/drawing/2010/main" xmlns="">
                  <a:noFill/>
                </a14:hiddenFill>
              </a:ext>
            </a:extLst>
          </p:spPr>
          <p:txBody>
            <a:bodyPr/>
            <a:lstStyle/>
            <a:p>
              <a:endParaRPr lang="zh-CN" altLang="en-US">
                <a:solidFill>
                  <a:sysClr val="windowText" lastClr="000000"/>
                </a:solidFill>
              </a:endParaRPr>
            </a:p>
          </p:txBody>
        </p:sp>
        <p:sp>
          <p:nvSpPr>
            <p:cNvPr id="61" name="Line 11"/>
            <p:cNvSpPr>
              <a:spLocks noChangeShapeType="1"/>
            </p:cNvSpPr>
            <p:nvPr/>
          </p:nvSpPr>
          <p:spPr bwMode="auto">
            <a:xfrm>
              <a:off x="2009" y="1180"/>
              <a:ext cx="1" cy="87"/>
            </a:xfrm>
            <a:prstGeom prst="line">
              <a:avLst/>
            </a:prstGeom>
            <a:noFill/>
            <a:ln w="14288">
              <a:solidFill>
                <a:schemeClr val="accent1"/>
              </a:solidFill>
              <a:round/>
              <a:headEnd/>
              <a:tailEnd/>
            </a:ln>
            <a:extLst>
              <a:ext uri="{909E8E84-426E-40dd-AFC4-6F175D3DCCD1}">
                <a14:hiddenFill xmlns:a14="http://schemas.microsoft.com/office/drawing/2010/main" xmlns="">
                  <a:noFill/>
                </a14:hiddenFill>
              </a:ext>
            </a:extLst>
          </p:spPr>
          <p:txBody>
            <a:bodyPr/>
            <a:lstStyle/>
            <a:p>
              <a:endParaRPr lang="zh-CN" altLang="en-US">
                <a:solidFill>
                  <a:sysClr val="windowText" lastClr="000000"/>
                </a:solidFill>
              </a:endParaRPr>
            </a:p>
          </p:txBody>
        </p:sp>
        <p:sp>
          <p:nvSpPr>
            <p:cNvPr id="62" name="Line 12"/>
            <p:cNvSpPr>
              <a:spLocks noChangeShapeType="1"/>
            </p:cNvSpPr>
            <p:nvPr/>
          </p:nvSpPr>
          <p:spPr bwMode="auto">
            <a:xfrm>
              <a:off x="3407" y="1176"/>
              <a:ext cx="1" cy="88"/>
            </a:xfrm>
            <a:prstGeom prst="line">
              <a:avLst/>
            </a:prstGeom>
            <a:noFill/>
            <a:ln w="14288">
              <a:solidFill>
                <a:schemeClr val="accent1"/>
              </a:solidFill>
              <a:round/>
              <a:headEnd/>
              <a:tailEnd/>
            </a:ln>
            <a:extLst>
              <a:ext uri="{909E8E84-426E-40dd-AFC4-6F175D3DCCD1}">
                <a14:hiddenFill xmlns:a14="http://schemas.microsoft.com/office/drawing/2010/main" xmlns="">
                  <a:noFill/>
                </a14:hiddenFill>
              </a:ext>
            </a:extLst>
          </p:spPr>
          <p:txBody>
            <a:bodyPr/>
            <a:lstStyle/>
            <a:p>
              <a:endParaRPr lang="zh-CN" altLang="en-US">
                <a:solidFill>
                  <a:sysClr val="windowText" lastClr="000000"/>
                </a:solidFill>
              </a:endParaRPr>
            </a:p>
          </p:txBody>
        </p:sp>
        <p:sp>
          <p:nvSpPr>
            <p:cNvPr id="63" name="Line 13"/>
            <p:cNvSpPr>
              <a:spLocks noChangeShapeType="1"/>
            </p:cNvSpPr>
            <p:nvPr/>
          </p:nvSpPr>
          <p:spPr bwMode="auto">
            <a:xfrm>
              <a:off x="4168" y="1180"/>
              <a:ext cx="1" cy="87"/>
            </a:xfrm>
            <a:prstGeom prst="line">
              <a:avLst/>
            </a:prstGeom>
            <a:noFill/>
            <a:ln w="14288">
              <a:solidFill>
                <a:schemeClr val="accent1"/>
              </a:solidFill>
              <a:round/>
              <a:headEnd/>
              <a:tailEnd/>
            </a:ln>
            <a:extLst>
              <a:ext uri="{909E8E84-426E-40dd-AFC4-6F175D3DCCD1}">
                <a14:hiddenFill xmlns:a14="http://schemas.microsoft.com/office/drawing/2010/main" xmlns="">
                  <a:noFill/>
                </a14:hiddenFill>
              </a:ext>
            </a:extLst>
          </p:spPr>
          <p:txBody>
            <a:bodyPr/>
            <a:lstStyle/>
            <a:p>
              <a:endParaRPr lang="zh-CN" altLang="en-US">
                <a:solidFill>
                  <a:sysClr val="windowText" lastClr="000000"/>
                </a:solidFill>
              </a:endParaRPr>
            </a:p>
          </p:txBody>
        </p:sp>
        <p:sp>
          <p:nvSpPr>
            <p:cNvPr id="64" name="Line 14"/>
            <p:cNvSpPr>
              <a:spLocks noChangeShapeType="1"/>
            </p:cNvSpPr>
            <p:nvPr/>
          </p:nvSpPr>
          <p:spPr bwMode="auto">
            <a:xfrm>
              <a:off x="2519" y="1180"/>
              <a:ext cx="1" cy="87"/>
            </a:xfrm>
            <a:prstGeom prst="line">
              <a:avLst/>
            </a:prstGeom>
            <a:noFill/>
            <a:ln w="14288">
              <a:solidFill>
                <a:schemeClr val="accent1"/>
              </a:solidFill>
              <a:round/>
              <a:headEnd/>
              <a:tailEnd/>
            </a:ln>
            <a:extLst>
              <a:ext uri="{909E8E84-426E-40dd-AFC4-6F175D3DCCD1}">
                <a14:hiddenFill xmlns:a14="http://schemas.microsoft.com/office/drawing/2010/main" xmlns="">
                  <a:noFill/>
                </a14:hiddenFill>
              </a:ext>
            </a:extLst>
          </p:spPr>
          <p:txBody>
            <a:bodyPr/>
            <a:lstStyle/>
            <a:p>
              <a:endParaRPr lang="zh-CN" altLang="en-US">
                <a:solidFill>
                  <a:sysClr val="windowText" lastClr="000000"/>
                </a:solidFill>
              </a:endParaRPr>
            </a:p>
          </p:txBody>
        </p:sp>
        <p:sp>
          <p:nvSpPr>
            <p:cNvPr id="65" name="Line 15"/>
            <p:cNvSpPr>
              <a:spLocks noChangeShapeType="1"/>
            </p:cNvSpPr>
            <p:nvPr/>
          </p:nvSpPr>
          <p:spPr bwMode="auto">
            <a:xfrm>
              <a:off x="1485" y="1176"/>
              <a:ext cx="1" cy="88"/>
            </a:xfrm>
            <a:prstGeom prst="line">
              <a:avLst/>
            </a:prstGeom>
            <a:noFill/>
            <a:ln w="14288">
              <a:solidFill>
                <a:schemeClr val="accent1"/>
              </a:solidFill>
              <a:round/>
              <a:headEnd/>
              <a:tailEnd/>
            </a:ln>
            <a:extLst>
              <a:ext uri="{909E8E84-426E-40dd-AFC4-6F175D3DCCD1}">
                <a14:hiddenFill xmlns:a14="http://schemas.microsoft.com/office/drawing/2010/main" xmlns="">
                  <a:noFill/>
                </a14:hiddenFill>
              </a:ext>
            </a:extLst>
          </p:spPr>
          <p:txBody>
            <a:bodyPr/>
            <a:lstStyle/>
            <a:p>
              <a:endParaRPr lang="zh-CN" altLang="en-US">
                <a:solidFill>
                  <a:sysClr val="windowText" lastClr="000000"/>
                </a:solidFill>
              </a:endParaRPr>
            </a:p>
          </p:txBody>
        </p:sp>
        <p:sp>
          <p:nvSpPr>
            <p:cNvPr id="66" name="Rectangle 16"/>
            <p:cNvSpPr>
              <a:spLocks noChangeArrowheads="1"/>
            </p:cNvSpPr>
            <p:nvPr/>
          </p:nvSpPr>
          <p:spPr bwMode="auto">
            <a:xfrm>
              <a:off x="864" y="1026"/>
              <a:ext cx="487" cy="16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7938">
                  <a:solidFill>
                    <a:srgbClr val="FFFF00"/>
                  </a:solidFill>
                  <a:miter lim="800000"/>
                  <a:headEnd/>
                  <a:tailEnd/>
                </a14:hiddenLine>
              </a:ext>
            </a:extLst>
          </p:spPr>
          <p:txBody>
            <a:bodyPr/>
            <a:lstStyle/>
            <a:p>
              <a:endParaRPr lang="zh-CN" altLang="en-US">
                <a:solidFill>
                  <a:sysClr val="windowText" lastClr="000000"/>
                </a:solidFill>
              </a:endParaRPr>
            </a:p>
          </p:txBody>
        </p:sp>
        <p:sp>
          <p:nvSpPr>
            <p:cNvPr id="67" name="Rectangle 17"/>
            <p:cNvSpPr>
              <a:spLocks noChangeArrowheads="1"/>
            </p:cNvSpPr>
            <p:nvPr/>
          </p:nvSpPr>
          <p:spPr bwMode="auto">
            <a:xfrm>
              <a:off x="975" y="1033"/>
              <a:ext cx="307" cy="17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algn="l" eaLnBrk="1" hangingPunct="1"/>
              <a:r>
                <a:rPr kumimoji="1" lang="en-US" altLang="zh-CN" sz="1800" b="1">
                  <a:solidFill>
                    <a:sysClr val="windowText" lastClr="000000"/>
                  </a:solidFill>
                  <a:ea typeface="宋体" pitchFamily="2" charset="-122"/>
                </a:rPr>
                <a:t>CPU</a:t>
              </a:r>
              <a:endParaRPr kumimoji="1" lang="en-US" altLang="zh-CN" sz="2400" b="1">
                <a:solidFill>
                  <a:sysClr val="windowText" lastClr="000000"/>
                </a:solidFill>
                <a:ea typeface="宋体" pitchFamily="2" charset="-122"/>
              </a:endParaRPr>
            </a:p>
          </p:txBody>
        </p:sp>
        <p:sp>
          <p:nvSpPr>
            <p:cNvPr id="68" name="Rectangle 18"/>
            <p:cNvSpPr>
              <a:spLocks noChangeArrowheads="1"/>
            </p:cNvSpPr>
            <p:nvPr/>
          </p:nvSpPr>
          <p:spPr bwMode="auto">
            <a:xfrm>
              <a:off x="1521" y="1034"/>
              <a:ext cx="420" cy="17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algn="l" eaLnBrk="1" hangingPunct="1"/>
              <a:r>
                <a:rPr kumimoji="1" lang="zh-CN" altLang="en-US" sz="1800" b="1">
                  <a:solidFill>
                    <a:sysClr val="windowText" lastClr="000000"/>
                  </a:solidFill>
                  <a:ea typeface="宋体" pitchFamily="2" charset="-122"/>
                </a:rPr>
                <a:t> </a:t>
              </a:r>
              <a:r>
                <a:rPr kumimoji="1" lang="en-US" altLang="zh-CN" sz="1800" b="1">
                  <a:solidFill>
                    <a:sysClr val="windowText" lastClr="000000"/>
                  </a:solidFill>
                  <a:ea typeface="宋体" pitchFamily="2" charset="-122"/>
                </a:rPr>
                <a:t>DEV1</a:t>
              </a:r>
              <a:endParaRPr kumimoji="1" lang="en-US" altLang="zh-CN" sz="2400" b="1">
                <a:solidFill>
                  <a:sysClr val="windowText" lastClr="000000"/>
                </a:solidFill>
                <a:ea typeface="宋体" pitchFamily="2" charset="-122"/>
              </a:endParaRPr>
            </a:p>
          </p:txBody>
        </p:sp>
        <p:sp>
          <p:nvSpPr>
            <p:cNvPr id="69" name="Rectangle 19"/>
            <p:cNvSpPr>
              <a:spLocks noChangeArrowheads="1"/>
            </p:cNvSpPr>
            <p:nvPr/>
          </p:nvSpPr>
          <p:spPr bwMode="auto">
            <a:xfrm>
              <a:off x="2678" y="1022"/>
              <a:ext cx="460" cy="17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algn="l" eaLnBrk="1" hangingPunct="1"/>
              <a:r>
                <a:rPr kumimoji="1" lang="zh-CN" altLang="en-US" sz="1800" b="1">
                  <a:solidFill>
                    <a:sysClr val="windowText" lastClr="000000"/>
                  </a:solidFill>
                  <a:ea typeface="宋体" pitchFamily="2" charset="-122"/>
                </a:rPr>
                <a:t>  </a:t>
              </a:r>
              <a:r>
                <a:rPr kumimoji="1" lang="en-US" altLang="zh-CN" sz="1800" b="1">
                  <a:solidFill>
                    <a:sysClr val="windowText" lastClr="000000"/>
                  </a:solidFill>
                  <a:ea typeface="宋体" pitchFamily="2" charset="-122"/>
                </a:rPr>
                <a:t>DEV2</a:t>
              </a:r>
              <a:endParaRPr kumimoji="1" lang="en-US" altLang="zh-CN" sz="2400" b="1">
                <a:solidFill>
                  <a:sysClr val="windowText" lastClr="000000"/>
                </a:solidFill>
                <a:ea typeface="宋体" pitchFamily="2" charset="-122"/>
              </a:endParaRPr>
            </a:p>
          </p:txBody>
        </p:sp>
        <p:sp>
          <p:nvSpPr>
            <p:cNvPr id="70" name="Rectangle 20"/>
            <p:cNvSpPr>
              <a:spLocks noChangeArrowheads="1"/>
            </p:cNvSpPr>
            <p:nvPr/>
          </p:nvSpPr>
          <p:spPr bwMode="auto">
            <a:xfrm>
              <a:off x="3387" y="1026"/>
              <a:ext cx="428" cy="17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algn="l" eaLnBrk="1" hangingPunct="1"/>
              <a:r>
                <a:rPr kumimoji="1" lang="zh-CN" altLang="en-US" sz="1800" b="1" dirty="0">
                  <a:solidFill>
                    <a:sysClr val="windowText" lastClr="000000"/>
                  </a:solidFill>
                  <a:ea typeface="宋体" pitchFamily="2" charset="-122"/>
                </a:rPr>
                <a:t>   </a:t>
              </a:r>
              <a:r>
                <a:rPr kumimoji="1" lang="en-US" altLang="zh-CN" sz="1800" b="1" dirty="0">
                  <a:solidFill>
                    <a:sysClr val="windowText" lastClr="000000"/>
                  </a:solidFill>
                  <a:ea typeface="宋体" pitchFamily="2" charset="-122"/>
                </a:rPr>
                <a:t>CPU</a:t>
              </a:r>
              <a:endParaRPr kumimoji="1" lang="en-US" altLang="zh-CN" sz="2400" b="1" dirty="0">
                <a:solidFill>
                  <a:sysClr val="windowText" lastClr="000000"/>
                </a:solidFill>
                <a:ea typeface="宋体" pitchFamily="2" charset="-122"/>
              </a:endParaRPr>
            </a:p>
          </p:txBody>
        </p:sp>
        <p:sp>
          <p:nvSpPr>
            <p:cNvPr id="71" name="Rectangle 21"/>
            <p:cNvSpPr>
              <a:spLocks noChangeArrowheads="1"/>
            </p:cNvSpPr>
            <p:nvPr/>
          </p:nvSpPr>
          <p:spPr bwMode="auto">
            <a:xfrm>
              <a:off x="2018" y="1026"/>
              <a:ext cx="388" cy="17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algn="l" eaLnBrk="1" hangingPunct="1"/>
              <a:r>
                <a:rPr kumimoji="1" lang="zh-CN" altLang="en-US" sz="1800" b="1">
                  <a:solidFill>
                    <a:sysClr val="windowText" lastClr="000000"/>
                  </a:solidFill>
                  <a:ea typeface="宋体" pitchFamily="2" charset="-122"/>
                </a:rPr>
                <a:t>  </a:t>
              </a:r>
              <a:r>
                <a:rPr kumimoji="1" lang="en-US" altLang="zh-CN" sz="1800" b="1">
                  <a:solidFill>
                    <a:sysClr val="windowText" lastClr="000000"/>
                  </a:solidFill>
                  <a:ea typeface="宋体" pitchFamily="2" charset="-122"/>
                </a:rPr>
                <a:t>CPU</a:t>
              </a:r>
              <a:endParaRPr kumimoji="1" lang="en-US" altLang="zh-CN" sz="2400" b="1">
                <a:solidFill>
                  <a:sysClr val="windowText" lastClr="000000"/>
                </a:solidFill>
                <a:ea typeface="宋体" pitchFamily="2" charset="-122"/>
              </a:endParaRPr>
            </a:p>
          </p:txBody>
        </p:sp>
        <p:sp>
          <p:nvSpPr>
            <p:cNvPr id="72" name="Rectangle 22"/>
            <p:cNvSpPr>
              <a:spLocks noChangeArrowheads="1"/>
            </p:cNvSpPr>
            <p:nvPr/>
          </p:nvSpPr>
          <p:spPr bwMode="auto">
            <a:xfrm>
              <a:off x="154" y="1096"/>
              <a:ext cx="406" cy="25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7938">
                  <a:solidFill>
                    <a:srgbClr val="FFFF00"/>
                  </a:solidFill>
                  <a:miter lim="800000"/>
                  <a:headEnd/>
                  <a:tailEnd/>
                </a14:hiddenLine>
              </a:ext>
            </a:extLst>
          </p:spPr>
          <p:txBody>
            <a:bodyPr/>
            <a:lstStyle/>
            <a:p>
              <a:endParaRPr lang="zh-CN" altLang="en-US">
                <a:solidFill>
                  <a:sysClr val="windowText" lastClr="000000"/>
                </a:solidFill>
              </a:endParaRPr>
            </a:p>
          </p:txBody>
        </p:sp>
        <p:sp>
          <p:nvSpPr>
            <p:cNvPr id="73" name="Rectangle 23"/>
            <p:cNvSpPr>
              <a:spLocks noChangeArrowheads="1"/>
            </p:cNvSpPr>
            <p:nvPr/>
          </p:nvSpPr>
          <p:spPr bwMode="auto">
            <a:xfrm>
              <a:off x="236" y="1103"/>
              <a:ext cx="162" cy="26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algn="l" eaLnBrk="1" hangingPunct="1"/>
              <a:r>
                <a:rPr kumimoji="1" lang="en-US" altLang="zh-CN" sz="2800" b="1">
                  <a:solidFill>
                    <a:sysClr val="windowText" lastClr="000000"/>
                  </a:solidFill>
                  <a:ea typeface="宋体" pitchFamily="2" charset="-122"/>
                </a:rPr>
                <a:t>A</a:t>
              </a:r>
              <a:endParaRPr kumimoji="1" lang="en-US" altLang="zh-CN" sz="2400" b="1">
                <a:solidFill>
                  <a:sysClr val="windowText" lastClr="000000"/>
                </a:solidFill>
                <a:ea typeface="宋体" pitchFamily="2" charset="-122"/>
              </a:endParaRPr>
            </a:p>
          </p:txBody>
        </p:sp>
        <p:sp>
          <p:nvSpPr>
            <p:cNvPr id="74" name="Rectangle 24"/>
            <p:cNvSpPr>
              <a:spLocks noChangeArrowheads="1"/>
            </p:cNvSpPr>
            <p:nvPr/>
          </p:nvSpPr>
          <p:spPr bwMode="auto">
            <a:xfrm>
              <a:off x="1403" y="1299"/>
              <a:ext cx="134" cy="1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algn="l" eaLnBrk="1" hangingPunct="1"/>
              <a:r>
                <a:rPr kumimoji="1" lang="en-US" altLang="zh-CN" sz="1500" b="1">
                  <a:solidFill>
                    <a:sysClr val="windowText" lastClr="000000"/>
                  </a:solidFill>
                  <a:ea typeface="宋体" pitchFamily="2" charset="-122"/>
                </a:rPr>
                <a:t>10</a:t>
              </a:r>
              <a:endParaRPr kumimoji="1" lang="en-US" altLang="zh-CN" sz="2400" b="1">
                <a:solidFill>
                  <a:sysClr val="windowText" lastClr="000000"/>
                </a:solidFill>
                <a:ea typeface="宋体" pitchFamily="2" charset="-122"/>
              </a:endParaRPr>
            </a:p>
          </p:txBody>
        </p:sp>
        <p:sp>
          <p:nvSpPr>
            <p:cNvPr id="75" name="Rectangle 25"/>
            <p:cNvSpPr>
              <a:spLocks noChangeArrowheads="1"/>
            </p:cNvSpPr>
            <p:nvPr/>
          </p:nvSpPr>
          <p:spPr bwMode="auto">
            <a:xfrm>
              <a:off x="1930" y="1299"/>
              <a:ext cx="134" cy="1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algn="l" eaLnBrk="1" hangingPunct="1"/>
              <a:r>
                <a:rPr kumimoji="1" lang="en-US" altLang="zh-CN" sz="1500" b="1">
                  <a:solidFill>
                    <a:sysClr val="windowText" lastClr="000000"/>
                  </a:solidFill>
                  <a:ea typeface="宋体" pitchFamily="2" charset="-122"/>
                </a:rPr>
                <a:t>15</a:t>
              </a:r>
              <a:endParaRPr kumimoji="1" lang="en-US" altLang="zh-CN" sz="2400" b="1">
                <a:solidFill>
                  <a:sysClr val="windowText" lastClr="000000"/>
                </a:solidFill>
                <a:ea typeface="宋体" pitchFamily="2" charset="-122"/>
              </a:endParaRPr>
            </a:p>
          </p:txBody>
        </p:sp>
        <p:sp>
          <p:nvSpPr>
            <p:cNvPr id="76" name="Rectangle 26"/>
            <p:cNvSpPr>
              <a:spLocks noChangeArrowheads="1"/>
            </p:cNvSpPr>
            <p:nvPr/>
          </p:nvSpPr>
          <p:spPr bwMode="auto">
            <a:xfrm>
              <a:off x="2474" y="1285"/>
              <a:ext cx="134" cy="1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algn="l" eaLnBrk="1" hangingPunct="1"/>
              <a:r>
                <a:rPr kumimoji="1" lang="en-US" altLang="zh-CN" sz="1500" b="1">
                  <a:solidFill>
                    <a:sysClr val="windowText" lastClr="000000"/>
                  </a:solidFill>
                  <a:ea typeface="宋体" pitchFamily="2" charset="-122"/>
                </a:rPr>
                <a:t>20</a:t>
              </a:r>
              <a:endParaRPr kumimoji="1" lang="en-US" altLang="zh-CN" sz="2400" b="1">
                <a:solidFill>
                  <a:sysClr val="windowText" lastClr="000000"/>
                </a:solidFill>
                <a:ea typeface="宋体" pitchFamily="2" charset="-122"/>
              </a:endParaRPr>
            </a:p>
          </p:txBody>
        </p:sp>
        <p:sp>
          <p:nvSpPr>
            <p:cNvPr id="77" name="Rectangle 27"/>
            <p:cNvSpPr>
              <a:spLocks noChangeArrowheads="1"/>
            </p:cNvSpPr>
            <p:nvPr/>
          </p:nvSpPr>
          <p:spPr bwMode="auto">
            <a:xfrm>
              <a:off x="3336" y="1285"/>
              <a:ext cx="134" cy="1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algn="l" eaLnBrk="1" hangingPunct="1"/>
              <a:r>
                <a:rPr kumimoji="1" lang="en-US" altLang="zh-CN" sz="1500" b="1">
                  <a:solidFill>
                    <a:sysClr val="windowText" lastClr="000000"/>
                  </a:solidFill>
                  <a:ea typeface="宋体" pitchFamily="2" charset="-122"/>
                </a:rPr>
                <a:t>30</a:t>
              </a:r>
              <a:endParaRPr kumimoji="1" lang="en-US" altLang="zh-CN" sz="2400" b="1">
                <a:solidFill>
                  <a:sysClr val="windowText" lastClr="000000"/>
                </a:solidFill>
                <a:ea typeface="宋体" pitchFamily="2" charset="-122"/>
              </a:endParaRPr>
            </a:p>
          </p:txBody>
        </p:sp>
        <p:sp>
          <p:nvSpPr>
            <p:cNvPr id="78" name="Rectangle 28"/>
            <p:cNvSpPr>
              <a:spLocks noChangeArrowheads="1"/>
            </p:cNvSpPr>
            <p:nvPr/>
          </p:nvSpPr>
          <p:spPr bwMode="auto">
            <a:xfrm>
              <a:off x="4114" y="1285"/>
              <a:ext cx="134" cy="1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algn="l" eaLnBrk="1" hangingPunct="1"/>
              <a:r>
                <a:rPr kumimoji="1" lang="en-US" altLang="zh-CN" sz="1500" b="1">
                  <a:solidFill>
                    <a:sysClr val="windowText" lastClr="000000"/>
                  </a:solidFill>
                  <a:ea typeface="宋体" pitchFamily="2" charset="-122"/>
                </a:rPr>
                <a:t>40</a:t>
              </a:r>
              <a:endParaRPr kumimoji="1" lang="en-US" altLang="zh-CN" sz="2400" b="1">
                <a:solidFill>
                  <a:sysClr val="windowText" lastClr="000000"/>
                </a:solidFill>
                <a:ea typeface="宋体" pitchFamily="2" charset="-122"/>
              </a:endParaRPr>
            </a:p>
          </p:txBody>
        </p:sp>
        <p:sp>
          <p:nvSpPr>
            <p:cNvPr id="79" name="Rectangle 29"/>
            <p:cNvSpPr>
              <a:spLocks noChangeArrowheads="1"/>
            </p:cNvSpPr>
            <p:nvPr/>
          </p:nvSpPr>
          <p:spPr bwMode="auto">
            <a:xfrm>
              <a:off x="3584" y="1614"/>
              <a:ext cx="460" cy="17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algn="l" eaLnBrk="1" hangingPunct="1"/>
              <a:r>
                <a:rPr kumimoji="1" lang="zh-CN" altLang="en-US" sz="1800" b="1" dirty="0">
                  <a:solidFill>
                    <a:sysClr val="windowText" lastClr="000000"/>
                  </a:solidFill>
                  <a:ea typeface="宋体" pitchFamily="2" charset="-122"/>
                </a:rPr>
                <a:t> </a:t>
              </a:r>
              <a:r>
                <a:rPr kumimoji="1" lang="en-US" altLang="zh-CN" sz="1800" b="1" dirty="0">
                  <a:solidFill>
                    <a:sysClr val="windowText" lastClr="000000"/>
                  </a:solidFill>
                  <a:ea typeface="宋体" pitchFamily="2" charset="-122"/>
                </a:rPr>
                <a:t>DEV2</a:t>
              </a:r>
              <a:endParaRPr kumimoji="1" lang="en-US" altLang="zh-CN" sz="2400" b="1" dirty="0">
                <a:solidFill>
                  <a:sysClr val="windowText" lastClr="000000"/>
                </a:solidFill>
                <a:ea typeface="宋体" pitchFamily="2" charset="-122"/>
              </a:endParaRPr>
            </a:p>
          </p:txBody>
        </p:sp>
        <p:sp>
          <p:nvSpPr>
            <p:cNvPr id="80" name="Line 30"/>
            <p:cNvSpPr>
              <a:spLocks noChangeShapeType="1"/>
            </p:cNvSpPr>
            <p:nvPr/>
          </p:nvSpPr>
          <p:spPr bwMode="auto">
            <a:xfrm>
              <a:off x="478" y="1820"/>
              <a:ext cx="4214" cy="1"/>
            </a:xfrm>
            <a:prstGeom prst="line">
              <a:avLst/>
            </a:prstGeom>
            <a:noFill/>
            <a:ln w="14288">
              <a:solidFill>
                <a:schemeClr val="accent1"/>
              </a:solidFill>
              <a:round/>
              <a:headEnd type="none" w="med" len="med"/>
              <a:tailEnd type="triangle" w="med" len="med"/>
            </a:ln>
            <a:extLst>
              <a:ext uri="{909E8E84-426E-40dd-AFC4-6F175D3DCCD1}">
                <a14:hiddenFill xmlns:a14="http://schemas.microsoft.com/office/drawing/2010/main" xmlns="">
                  <a:noFill/>
                </a14:hiddenFill>
              </a:ext>
            </a:extLst>
          </p:spPr>
          <p:txBody>
            <a:bodyPr/>
            <a:lstStyle/>
            <a:p>
              <a:endParaRPr lang="zh-CN" altLang="en-US">
                <a:solidFill>
                  <a:sysClr val="windowText" lastClr="000000"/>
                </a:solidFill>
              </a:endParaRPr>
            </a:p>
          </p:txBody>
        </p:sp>
        <p:sp>
          <p:nvSpPr>
            <p:cNvPr id="82" name="Line 32"/>
            <p:cNvSpPr>
              <a:spLocks noChangeShapeType="1"/>
            </p:cNvSpPr>
            <p:nvPr/>
          </p:nvSpPr>
          <p:spPr bwMode="auto">
            <a:xfrm>
              <a:off x="473" y="1778"/>
              <a:ext cx="1" cy="88"/>
            </a:xfrm>
            <a:prstGeom prst="line">
              <a:avLst/>
            </a:prstGeom>
            <a:noFill/>
            <a:ln w="14288">
              <a:solidFill>
                <a:schemeClr val="accent1"/>
              </a:solidFill>
              <a:round/>
              <a:headEnd/>
              <a:tailEnd/>
            </a:ln>
            <a:extLst>
              <a:ext uri="{909E8E84-426E-40dd-AFC4-6F175D3DCCD1}">
                <a14:hiddenFill xmlns:a14="http://schemas.microsoft.com/office/drawing/2010/main" xmlns="">
                  <a:noFill/>
                </a14:hiddenFill>
              </a:ext>
            </a:extLst>
          </p:spPr>
          <p:txBody>
            <a:bodyPr/>
            <a:lstStyle/>
            <a:p>
              <a:endParaRPr lang="zh-CN" altLang="en-US">
                <a:solidFill>
                  <a:sysClr val="windowText" lastClr="000000"/>
                </a:solidFill>
              </a:endParaRPr>
            </a:p>
          </p:txBody>
        </p:sp>
        <p:sp>
          <p:nvSpPr>
            <p:cNvPr id="83" name="Line 33"/>
            <p:cNvSpPr>
              <a:spLocks noChangeShapeType="1"/>
            </p:cNvSpPr>
            <p:nvPr/>
          </p:nvSpPr>
          <p:spPr bwMode="auto">
            <a:xfrm>
              <a:off x="2959" y="1782"/>
              <a:ext cx="1" cy="87"/>
            </a:xfrm>
            <a:prstGeom prst="line">
              <a:avLst/>
            </a:prstGeom>
            <a:noFill/>
            <a:ln w="14288">
              <a:solidFill>
                <a:schemeClr val="accent1"/>
              </a:solidFill>
              <a:round/>
              <a:headEnd/>
              <a:tailEnd/>
            </a:ln>
            <a:extLst>
              <a:ext uri="{909E8E84-426E-40dd-AFC4-6F175D3DCCD1}">
                <a14:hiddenFill xmlns:a14="http://schemas.microsoft.com/office/drawing/2010/main" xmlns="">
                  <a:noFill/>
                </a14:hiddenFill>
              </a:ext>
            </a:extLst>
          </p:spPr>
          <p:txBody>
            <a:bodyPr/>
            <a:lstStyle/>
            <a:p>
              <a:endParaRPr lang="zh-CN" altLang="en-US">
                <a:solidFill>
                  <a:sysClr val="windowText" lastClr="000000"/>
                </a:solidFill>
              </a:endParaRPr>
            </a:p>
          </p:txBody>
        </p:sp>
        <p:sp>
          <p:nvSpPr>
            <p:cNvPr id="84" name="Line 34"/>
            <p:cNvSpPr>
              <a:spLocks noChangeShapeType="1"/>
            </p:cNvSpPr>
            <p:nvPr/>
          </p:nvSpPr>
          <p:spPr bwMode="auto">
            <a:xfrm>
              <a:off x="3430" y="1775"/>
              <a:ext cx="1" cy="87"/>
            </a:xfrm>
            <a:prstGeom prst="line">
              <a:avLst/>
            </a:prstGeom>
            <a:noFill/>
            <a:ln w="14288">
              <a:solidFill>
                <a:schemeClr val="accent1"/>
              </a:solidFill>
              <a:round/>
              <a:headEnd/>
              <a:tailEnd/>
            </a:ln>
            <a:extLst>
              <a:ext uri="{909E8E84-426E-40dd-AFC4-6F175D3DCCD1}">
                <a14:hiddenFill xmlns:a14="http://schemas.microsoft.com/office/drawing/2010/main" xmlns="">
                  <a:noFill/>
                </a14:hiddenFill>
              </a:ext>
            </a:extLst>
          </p:spPr>
          <p:txBody>
            <a:bodyPr/>
            <a:lstStyle/>
            <a:p>
              <a:endParaRPr lang="zh-CN" altLang="en-US">
                <a:solidFill>
                  <a:sysClr val="windowText" lastClr="000000"/>
                </a:solidFill>
              </a:endParaRPr>
            </a:p>
          </p:txBody>
        </p:sp>
        <p:sp>
          <p:nvSpPr>
            <p:cNvPr id="85" name="Line 35"/>
            <p:cNvSpPr>
              <a:spLocks noChangeShapeType="1"/>
            </p:cNvSpPr>
            <p:nvPr/>
          </p:nvSpPr>
          <p:spPr bwMode="auto">
            <a:xfrm>
              <a:off x="4136" y="1782"/>
              <a:ext cx="1" cy="87"/>
            </a:xfrm>
            <a:prstGeom prst="line">
              <a:avLst/>
            </a:prstGeom>
            <a:noFill/>
            <a:ln w="14288">
              <a:solidFill>
                <a:schemeClr val="accent1"/>
              </a:solidFill>
              <a:round/>
              <a:headEnd/>
              <a:tailEnd/>
            </a:ln>
            <a:extLst>
              <a:ext uri="{909E8E84-426E-40dd-AFC4-6F175D3DCCD1}">
                <a14:hiddenFill xmlns:a14="http://schemas.microsoft.com/office/drawing/2010/main" xmlns="">
                  <a:noFill/>
                </a14:hiddenFill>
              </a:ext>
            </a:extLst>
          </p:spPr>
          <p:txBody>
            <a:bodyPr/>
            <a:lstStyle/>
            <a:p>
              <a:endParaRPr lang="zh-CN" altLang="en-US">
                <a:solidFill>
                  <a:sysClr val="windowText" lastClr="000000"/>
                </a:solidFill>
              </a:endParaRPr>
            </a:p>
          </p:txBody>
        </p:sp>
        <p:sp>
          <p:nvSpPr>
            <p:cNvPr id="86" name="Line 36"/>
            <p:cNvSpPr>
              <a:spLocks noChangeShapeType="1"/>
            </p:cNvSpPr>
            <p:nvPr/>
          </p:nvSpPr>
          <p:spPr bwMode="auto">
            <a:xfrm>
              <a:off x="2506" y="1782"/>
              <a:ext cx="1" cy="87"/>
            </a:xfrm>
            <a:prstGeom prst="line">
              <a:avLst/>
            </a:prstGeom>
            <a:noFill/>
            <a:ln w="14288">
              <a:solidFill>
                <a:schemeClr val="accent1"/>
              </a:solidFill>
              <a:round/>
              <a:headEnd/>
              <a:tailEnd/>
            </a:ln>
            <a:extLst>
              <a:ext uri="{909E8E84-426E-40dd-AFC4-6F175D3DCCD1}">
                <a14:hiddenFill xmlns:a14="http://schemas.microsoft.com/office/drawing/2010/main" xmlns="">
                  <a:noFill/>
                </a14:hiddenFill>
              </a:ext>
            </a:extLst>
          </p:spPr>
          <p:txBody>
            <a:bodyPr/>
            <a:lstStyle/>
            <a:p>
              <a:endParaRPr lang="zh-CN" altLang="en-US">
                <a:solidFill>
                  <a:sysClr val="windowText" lastClr="000000"/>
                </a:solidFill>
              </a:endParaRPr>
            </a:p>
          </p:txBody>
        </p:sp>
        <p:sp>
          <p:nvSpPr>
            <p:cNvPr id="87" name="Line 37"/>
            <p:cNvSpPr>
              <a:spLocks noChangeShapeType="1"/>
            </p:cNvSpPr>
            <p:nvPr/>
          </p:nvSpPr>
          <p:spPr bwMode="auto">
            <a:xfrm>
              <a:off x="1481" y="1778"/>
              <a:ext cx="1" cy="88"/>
            </a:xfrm>
            <a:prstGeom prst="line">
              <a:avLst/>
            </a:prstGeom>
            <a:noFill/>
            <a:ln w="14288">
              <a:solidFill>
                <a:schemeClr val="accent1"/>
              </a:solidFill>
              <a:round/>
              <a:headEnd/>
              <a:tailEnd/>
            </a:ln>
            <a:extLst>
              <a:ext uri="{909E8E84-426E-40dd-AFC4-6F175D3DCCD1}">
                <a14:hiddenFill xmlns:a14="http://schemas.microsoft.com/office/drawing/2010/main" xmlns="">
                  <a:noFill/>
                </a14:hiddenFill>
              </a:ext>
            </a:extLst>
          </p:spPr>
          <p:txBody>
            <a:bodyPr/>
            <a:lstStyle/>
            <a:p>
              <a:endParaRPr lang="zh-CN" altLang="en-US">
                <a:solidFill>
                  <a:sysClr val="windowText" lastClr="000000"/>
                </a:solidFill>
              </a:endParaRPr>
            </a:p>
          </p:txBody>
        </p:sp>
        <p:sp>
          <p:nvSpPr>
            <p:cNvPr id="88" name="Rectangle 38"/>
            <p:cNvSpPr>
              <a:spLocks noChangeArrowheads="1"/>
            </p:cNvSpPr>
            <p:nvPr/>
          </p:nvSpPr>
          <p:spPr bwMode="auto">
            <a:xfrm>
              <a:off x="1763" y="1624"/>
              <a:ext cx="307" cy="17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algn="l" eaLnBrk="1" hangingPunct="1"/>
              <a:r>
                <a:rPr kumimoji="1" lang="en-US" altLang="zh-CN" sz="1800" b="1">
                  <a:solidFill>
                    <a:sysClr val="windowText" lastClr="000000"/>
                  </a:solidFill>
                  <a:ea typeface="宋体" pitchFamily="2" charset="-122"/>
                </a:rPr>
                <a:t>CPU</a:t>
              </a:r>
              <a:endParaRPr kumimoji="1" lang="en-US" altLang="zh-CN" sz="2400" b="1">
                <a:solidFill>
                  <a:sysClr val="windowText" lastClr="000000"/>
                </a:solidFill>
                <a:ea typeface="宋体" pitchFamily="2" charset="-122"/>
              </a:endParaRPr>
            </a:p>
          </p:txBody>
        </p:sp>
        <p:sp>
          <p:nvSpPr>
            <p:cNvPr id="89" name="Rectangle 39"/>
            <p:cNvSpPr>
              <a:spLocks noChangeArrowheads="1"/>
            </p:cNvSpPr>
            <p:nvPr/>
          </p:nvSpPr>
          <p:spPr bwMode="auto">
            <a:xfrm>
              <a:off x="883" y="1621"/>
              <a:ext cx="420" cy="17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algn="l" eaLnBrk="1" hangingPunct="1"/>
              <a:r>
                <a:rPr kumimoji="1" lang="en-US" altLang="zh-CN" sz="1800" b="1">
                  <a:solidFill>
                    <a:sysClr val="windowText" lastClr="000000"/>
                  </a:solidFill>
                  <a:ea typeface="宋体" pitchFamily="2" charset="-122"/>
                </a:rPr>
                <a:t>DEV 1</a:t>
              </a:r>
            </a:p>
          </p:txBody>
        </p:sp>
        <p:sp>
          <p:nvSpPr>
            <p:cNvPr id="90" name="Rectangle 40"/>
            <p:cNvSpPr>
              <a:spLocks noChangeArrowheads="1"/>
            </p:cNvSpPr>
            <p:nvPr/>
          </p:nvSpPr>
          <p:spPr bwMode="auto">
            <a:xfrm>
              <a:off x="2490" y="1624"/>
              <a:ext cx="460" cy="17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algn="l" eaLnBrk="1" hangingPunct="1"/>
              <a:r>
                <a:rPr kumimoji="1" lang="zh-CN" altLang="en-US" sz="1800" b="1" dirty="0">
                  <a:solidFill>
                    <a:sysClr val="windowText" lastClr="000000"/>
                  </a:solidFill>
                  <a:ea typeface="宋体" pitchFamily="2" charset="-122"/>
                </a:rPr>
                <a:t>  </a:t>
              </a:r>
              <a:r>
                <a:rPr kumimoji="1" lang="en-US" altLang="zh-CN" sz="1800" b="1" dirty="0">
                  <a:solidFill>
                    <a:sysClr val="windowText" lastClr="000000"/>
                  </a:solidFill>
                  <a:ea typeface="宋体" pitchFamily="2" charset="-122"/>
                </a:rPr>
                <a:t>DEV2</a:t>
              </a:r>
              <a:endParaRPr kumimoji="1" lang="en-US" altLang="zh-CN" sz="2400" b="1" dirty="0">
                <a:solidFill>
                  <a:sysClr val="windowText" lastClr="000000"/>
                </a:solidFill>
                <a:ea typeface="宋体" pitchFamily="2" charset="-122"/>
              </a:endParaRPr>
            </a:p>
          </p:txBody>
        </p:sp>
        <p:sp>
          <p:nvSpPr>
            <p:cNvPr id="91" name="Rectangle 41"/>
            <p:cNvSpPr>
              <a:spLocks noChangeArrowheads="1"/>
            </p:cNvSpPr>
            <p:nvPr/>
          </p:nvSpPr>
          <p:spPr bwMode="auto">
            <a:xfrm>
              <a:off x="2951" y="1624"/>
              <a:ext cx="452" cy="17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algn="l" eaLnBrk="1" hangingPunct="1"/>
              <a:r>
                <a:rPr kumimoji="1" lang="zh-CN" altLang="en-US" sz="1800" b="1" dirty="0">
                  <a:solidFill>
                    <a:sysClr val="windowText" lastClr="000000"/>
                  </a:solidFill>
                  <a:ea typeface="宋体" pitchFamily="2" charset="-122"/>
                </a:rPr>
                <a:t>  </a:t>
              </a:r>
              <a:r>
                <a:rPr kumimoji="1" lang="en-US" altLang="zh-CN" sz="1800" b="1" dirty="0">
                  <a:solidFill>
                    <a:sysClr val="windowText" lastClr="000000"/>
                  </a:solidFill>
                  <a:ea typeface="宋体" pitchFamily="2" charset="-122"/>
                </a:rPr>
                <a:t>CPU</a:t>
              </a:r>
              <a:endParaRPr kumimoji="1" lang="en-US" altLang="zh-CN" sz="2400" b="1" dirty="0">
                <a:solidFill>
                  <a:sysClr val="windowText" lastClr="000000"/>
                </a:solidFill>
                <a:ea typeface="宋体" pitchFamily="2" charset="-122"/>
              </a:endParaRPr>
            </a:p>
          </p:txBody>
        </p:sp>
        <p:sp>
          <p:nvSpPr>
            <p:cNvPr id="92" name="Rectangle 42"/>
            <p:cNvSpPr>
              <a:spLocks noChangeArrowheads="1"/>
            </p:cNvSpPr>
            <p:nvPr/>
          </p:nvSpPr>
          <p:spPr bwMode="auto">
            <a:xfrm>
              <a:off x="3266" y="1624"/>
              <a:ext cx="40" cy="17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algn="l" eaLnBrk="1" hangingPunct="1"/>
              <a:r>
                <a:rPr kumimoji="1" lang="zh-CN" altLang="en-US" sz="1800" b="1">
                  <a:solidFill>
                    <a:sysClr val="windowText" lastClr="000000"/>
                  </a:solidFill>
                  <a:ea typeface="宋体" pitchFamily="2" charset="-122"/>
                </a:rPr>
                <a:t> </a:t>
              </a:r>
              <a:endParaRPr kumimoji="1" lang="zh-CN" altLang="en-US" sz="2400" b="1">
                <a:solidFill>
                  <a:sysClr val="windowText" lastClr="000000"/>
                </a:solidFill>
                <a:ea typeface="宋体" pitchFamily="2" charset="-122"/>
              </a:endParaRPr>
            </a:p>
          </p:txBody>
        </p:sp>
        <p:sp>
          <p:nvSpPr>
            <p:cNvPr id="93" name="Rectangle 43"/>
            <p:cNvSpPr>
              <a:spLocks noChangeArrowheads="1"/>
            </p:cNvSpPr>
            <p:nvPr/>
          </p:nvSpPr>
          <p:spPr bwMode="auto">
            <a:xfrm>
              <a:off x="249" y="1706"/>
              <a:ext cx="162" cy="26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algn="l" eaLnBrk="1" hangingPunct="1"/>
              <a:r>
                <a:rPr kumimoji="1" lang="en-US" altLang="zh-CN" sz="2800" b="1">
                  <a:solidFill>
                    <a:sysClr val="windowText" lastClr="000000"/>
                  </a:solidFill>
                  <a:ea typeface="宋体" pitchFamily="2" charset="-122"/>
                </a:rPr>
                <a:t>B</a:t>
              </a:r>
              <a:endParaRPr kumimoji="1" lang="en-US" altLang="zh-CN" sz="2400" b="1">
                <a:solidFill>
                  <a:sysClr val="windowText" lastClr="000000"/>
                </a:solidFill>
                <a:ea typeface="宋体" pitchFamily="2" charset="-122"/>
              </a:endParaRPr>
            </a:p>
          </p:txBody>
        </p:sp>
        <p:sp>
          <p:nvSpPr>
            <p:cNvPr id="94" name="Rectangle 44"/>
            <p:cNvSpPr>
              <a:spLocks noChangeArrowheads="1"/>
            </p:cNvSpPr>
            <p:nvPr/>
          </p:nvSpPr>
          <p:spPr bwMode="auto">
            <a:xfrm>
              <a:off x="1371" y="1897"/>
              <a:ext cx="134" cy="1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algn="l" eaLnBrk="1" hangingPunct="1"/>
              <a:r>
                <a:rPr kumimoji="1" lang="en-US" altLang="zh-CN" sz="1500" b="1">
                  <a:solidFill>
                    <a:sysClr val="windowText" lastClr="000000"/>
                  </a:solidFill>
                  <a:ea typeface="宋体" pitchFamily="2" charset="-122"/>
                </a:rPr>
                <a:t>10</a:t>
              </a:r>
              <a:endParaRPr kumimoji="1" lang="en-US" altLang="zh-CN" sz="2400" b="1">
                <a:solidFill>
                  <a:sysClr val="windowText" lastClr="000000"/>
                </a:solidFill>
                <a:ea typeface="宋体" pitchFamily="2" charset="-122"/>
              </a:endParaRPr>
            </a:p>
          </p:txBody>
        </p:sp>
        <p:sp>
          <p:nvSpPr>
            <p:cNvPr id="95" name="Rectangle 45"/>
            <p:cNvSpPr>
              <a:spLocks noChangeArrowheads="1"/>
            </p:cNvSpPr>
            <p:nvPr/>
          </p:nvSpPr>
          <p:spPr bwMode="auto">
            <a:xfrm>
              <a:off x="2444" y="1887"/>
              <a:ext cx="134" cy="1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algn="l" eaLnBrk="1" hangingPunct="1"/>
              <a:r>
                <a:rPr kumimoji="1" lang="en-US" altLang="zh-CN" sz="1500" b="1" dirty="0">
                  <a:solidFill>
                    <a:sysClr val="windowText" lastClr="000000"/>
                  </a:solidFill>
                  <a:ea typeface="宋体" pitchFamily="2" charset="-122"/>
                </a:rPr>
                <a:t>20</a:t>
              </a:r>
              <a:endParaRPr kumimoji="1" lang="en-US" altLang="zh-CN" sz="2400" b="1" dirty="0">
                <a:solidFill>
                  <a:sysClr val="windowText" lastClr="000000"/>
                </a:solidFill>
                <a:ea typeface="宋体" pitchFamily="2" charset="-122"/>
              </a:endParaRPr>
            </a:p>
          </p:txBody>
        </p:sp>
        <p:sp>
          <p:nvSpPr>
            <p:cNvPr id="96" name="Rectangle 46"/>
            <p:cNvSpPr>
              <a:spLocks noChangeArrowheads="1"/>
            </p:cNvSpPr>
            <p:nvPr/>
          </p:nvSpPr>
          <p:spPr bwMode="auto">
            <a:xfrm>
              <a:off x="3381" y="1888"/>
              <a:ext cx="134" cy="1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algn="l" eaLnBrk="1" hangingPunct="1"/>
              <a:r>
                <a:rPr kumimoji="1" lang="en-US" altLang="zh-CN" sz="1500" b="1">
                  <a:solidFill>
                    <a:sysClr val="windowText" lastClr="000000"/>
                  </a:solidFill>
                  <a:ea typeface="宋体" pitchFamily="2" charset="-122"/>
                </a:rPr>
                <a:t>30</a:t>
              </a:r>
              <a:endParaRPr kumimoji="1" lang="en-US" altLang="zh-CN" sz="2400" b="1">
                <a:solidFill>
                  <a:sysClr val="windowText" lastClr="000000"/>
                </a:solidFill>
                <a:ea typeface="宋体" pitchFamily="2" charset="-122"/>
              </a:endParaRPr>
            </a:p>
          </p:txBody>
        </p:sp>
        <p:sp>
          <p:nvSpPr>
            <p:cNvPr id="97" name="Rectangle 47"/>
            <p:cNvSpPr>
              <a:spLocks noChangeArrowheads="1"/>
            </p:cNvSpPr>
            <p:nvPr/>
          </p:nvSpPr>
          <p:spPr bwMode="auto">
            <a:xfrm>
              <a:off x="4086" y="1887"/>
              <a:ext cx="134" cy="1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algn="l" eaLnBrk="1" hangingPunct="1"/>
              <a:r>
                <a:rPr kumimoji="1" lang="en-US" altLang="zh-CN" sz="1500" b="1">
                  <a:solidFill>
                    <a:sysClr val="windowText" lastClr="000000"/>
                  </a:solidFill>
                  <a:ea typeface="宋体" pitchFamily="2" charset="-122"/>
                </a:rPr>
                <a:t>40</a:t>
              </a:r>
              <a:endParaRPr kumimoji="1" lang="en-US" altLang="zh-CN" sz="2400" b="1">
                <a:solidFill>
                  <a:sysClr val="windowText" lastClr="000000"/>
                </a:solidFill>
                <a:ea typeface="宋体" pitchFamily="2" charset="-122"/>
              </a:endParaRPr>
            </a:p>
          </p:txBody>
        </p:sp>
        <p:sp>
          <p:nvSpPr>
            <p:cNvPr id="98" name="Rectangle 48"/>
            <p:cNvSpPr>
              <a:spLocks noChangeArrowheads="1"/>
            </p:cNvSpPr>
            <p:nvPr/>
          </p:nvSpPr>
          <p:spPr bwMode="auto">
            <a:xfrm>
              <a:off x="2891" y="1890"/>
              <a:ext cx="134" cy="1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algn="l" eaLnBrk="1" hangingPunct="1"/>
              <a:r>
                <a:rPr kumimoji="1" lang="en-US" altLang="zh-CN" sz="1500" b="1" dirty="0">
                  <a:solidFill>
                    <a:sysClr val="windowText" lastClr="000000"/>
                  </a:solidFill>
                  <a:ea typeface="宋体" pitchFamily="2" charset="-122"/>
                </a:rPr>
                <a:t>25</a:t>
              </a:r>
              <a:endParaRPr kumimoji="1" lang="en-US" altLang="zh-CN" sz="2400" b="1" dirty="0">
                <a:solidFill>
                  <a:sysClr val="windowText" lastClr="000000"/>
                </a:solidFill>
                <a:ea typeface="宋体" pitchFamily="2" charset="-122"/>
              </a:endParaRPr>
            </a:p>
          </p:txBody>
        </p:sp>
      </p:grpSp>
      <p:sp>
        <p:nvSpPr>
          <p:cNvPr id="2" name="日期占位符 1"/>
          <p:cNvSpPr>
            <a:spLocks noGrp="1"/>
          </p:cNvSpPr>
          <p:nvPr>
            <p:ph type="dt" sz="half" idx="10"/>
          </p:nvPr>
        </p:nvSpPr>
        <p:spPr/>
        <p:txBody>
          <a:bodyPr/>
          <a:lstStyle/>
          <a:p>
            <a:fld id="{3C624AC6-F18F-424F-B0D0-BB20B897A8A5}" type="datetime1">
              <a:rPr lang="en-US" altLang="zh-CN" smtClean="0"/>
              <a:t>12/28/2019</a:t>
            </a:fld>
            <a:endParaRPr lang="zh-CN" altLang="en-US"/>
          </a:p>
        </p:txBody>
      </p:sp>
      <p:sp>
        <p:nvSpPr>
          <p:cNvPr id="3" name="页脚占位符 2"/>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p>
        </p:txBody>
      </p:sp>
      <p:sp>
        <p:nvSpPr>
          <p:cNvPr id="5" name="灯片编号占位符 4"/>
          <p:cNvSpPr>
            <a:spLocks noGrp="1"/>
          </p:cNvSpPr>
          <p:nvPr>
            <p:ph type="sldNum" sz="quarter" idx="12"/>
          </p:nvPr>
        </p:nvSpPr>
        <p:spPr/>
        <p:txBody>
          <a:bodyPr/>
          <a:lstStyle/>
          <a:p>
            <a:fld id="{B09550E6-D85C-43A8-841D-66A200A3DB30}" type="slidenum">
              <a:rPr lang="zh-CN" altLang="en-US" smtClean="0"/>
              <a:t>9</a:t>
            </a:fld>
            <a:endParaRPr lang="zh-CN" altLang="en-US"/>
          </a:p>
        </p:txBody>
      </p:sp>
    </p:spTree>
    <p:extLst>
      <p:ext uri="{BB962C8B-B14F-4D97-AF65-F5344CB8AC3E}">
        <p14:creationId xmlns:p14="http://schemas.microsoft.com/office/powerpoint/2010/main" val="462107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fade">
                                      <p:cBhvr>
                                        <p:cTn id="7" dur="500"/>
                                        <p:tgtEl>
                                          <p:spTgt spid="4">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2" end="2"/>
                                            </p:txEl>
                                          </p:spTgt>
                                        </p:tgtEl>
                                        <p:attrNameLst>
                                          <p:attrName>style.visibility</p:attrName>
                                        </p:attrNameLst>
                                      </p:cBhvr>
                                      <p:to>
                                        <p:strVal val="visible"/>
                                      </p:to>
                                    </p:set>
                                    <p:animEffect transition="in" filter="fade">
                                      <p:cBhvr>
                                        <p:cTn id="10" dur="500"/>
                                        <p:tgtEl>
                                          <p:spTgt spid="4">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animEffect transition="in" filter="fade">
                                      <p:cBhvr>
                                        <p:cTn id="13"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进程与线程的关系</a:t>
            </a:r>
          </a:p>
        </p:txBody>
      </p:sp>
      <p:sp>
        <p:nvSpPr>
          <p:cNvPr id="4" name="日期占位符 3"/>
          <p:cNvSpPr>
            <a:spLocks noGrp="1"/>
          </p:cNvSpPr>
          <p:nvPr>
            <p:ph type="dt" sz="half" idx="10"/>
          </p:nvPr>
        </p:nvSpPr>
        <p:spPr/>
        <p:txBody>
          <a:bodyPr/>
          <a:lstStyle/>
          <a:p>
            <a:fld id="{75FA8B9D-F670-49DA-8C1F-19BDEDCA8C4D}" type="datetime1">
              <a:rPr lang="en-US" altLang="zh-CN" smtClean="0"/>
              <a:t>12/28/2019</a:t>
            </a:fld>
            <a:endParaRPr lang="zh-CN" altLang="en-US"/>
          </a:p>
        </p:txBody>
      </p:sp>
      <p:sp>
        <p:nvSpPr>
          <p:cNvPr id="5" name="页脚占位符 4"/>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p>
        </p:txBody>
      </p:sp>
      <p:sp>
        <p:nvSpPr>
          <p:cNvPr id="6" name="灯片编号占位符 5"/>
          <p:cNvSpPr>
            <a:spLocks noGrp="1"/>
          </p:cNvSpPr>
          <p:nvPr>
            <p:ph type="sldNum" sz="quarter" idx="12"/>
          </p:nvPr>
        </p:nvSpPr>
        <p:spPr/>
        <p:txBody>
          <a:bodyPr/>
          <a:lstStyle/>
          <a:p>
            <a:fld id="{B09550E6-D85C-43A8-841D-66A200A3DB30}" type="slidenum">
              <a:rPr lang="zh-CN" altLang="en-US" smtClean="0"/>
              <a:t>90</a:t>
            </a:fld>
            <a:endParaRPr lang="zh-CN" altLang="en-US"/>
          </a:p>
        </p:txBody>
      </p:sp>
      <p:pic>
        <p:nvPicPr>
          <p:cNvPr id="7" name="Picture 5" descr="C:\Documents and Settings\luo\My Documents\My Pictures\未命名10.bm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457200" y="1476232"/>
            <a:ext cx="7683500" cy="411480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spTree>
    <p:extLst>
      <p:ext uri="{BB962C8B-B14F-4D97-AF65-F5344CB8AC3E}">
        <p14:creationId xmlns:p14="http://schemas.microsoft.com/office/powerpoint/2010/main" val="424707386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994" name="Rectangle 2"/>
          <p:cNvSpPr>
            <a:spLocks noGrp="1" noChangeArrowheads="1"/>
          </p:cNvSpPr>
          <p:nvPr>
            <p:ph type="title"/>
          </p:nvPr>
        </p:nvSpPr>
        <p:spPr/>
        <p:txBody>
          <a:bodyPr/>
          <a:lstStyle/>
          <a:p>
            <a:r>
              <a:rPr lang="zh-CN" altLang="en-US" dirty="0"/>
              <a:t>线程的优势 </a:t>
            </a:r>
          </a:p>
        </p:txBody>
      </p:sp>
      <p:sp>
        <p:nvSpPr>
          <p:cNvPr id="340995" name="Rectangle 3"/>
          <p:cNvSpPr>
            <a:spLocks noGrp="1" noChangeArrowheads="1"/>
          </p:cNvSpPr>
          <p:nvPr>
            <p:ph idx="1"/>
          </p:nvPr>
        </p:nvSpPr>
        <p:spPr/>
        <p:txBody>
          <a:bodyPr>
            <a:normAutofit/>
          </a:bodyPr>
          <a:lstStyle/>
          <a:p>
            <a:r>
              <a:rPr lang="zh-CN" altLang="zh-CN" dirty="0"/>
              <a:t>减少并发执行时的时空开销</a:t>
            </a:r>
            <a:endParaRPr lang="en-US" altLang="zh-CN" dirty="0"/>
          </a:p>
          <a:p>
            <a:pPr lvl="1"/>
            <a:r>
              <a:rPr lang="zh-CN" altLang="zh-CN" dirty="0"/>
              <a:t>进程的创建、撤消、切换</a:t>
            </a:r>
            <a:r>
              <a:rPr lang="zh-CN" altLang="en-US" dirty="0"/>
              <a:t>开销</a:t>
            </a:r>
            <a:r>
              <a:rPr lang="zh-CN" altLang="zh-CN" dirty="0"/>
              <a:t>较</a:t>
            </a:r>
            <a:r>
              <a:rPr lang="zh-CN" altLang="en-US" dirty="0"/>
              <a:t>大</a:t>
            </a:r>
            <a:endParaRPr lang="zh-CN" altLang="zh-CN" dirty="0"/>
          </a:p>
          <a:p>
            <a:r>
              <a:rPr lang="zh-CN" altLang="zh-CN" dirty="0"/>
              <a:t>线程是系统独立调度的基本单位</a:t>
            </a:r>
            <a:endParaRPr lang="en-US" altLang="zh-CN" dirty="0"/>
          </a:p>
          <a:p>
            <a:pPr lvl="1"/>
            <a:r>
              <a:rPr lang="zh-CN" altLang="zh-CN" dirty="0"/>
              <a:t>基本不拥有系统资源，只有少量资源（</a:t>
            </a:r>
            <a:r>
              <a:rPr lang="en-US" altLang="zh-CN" dirty="0"/>
              <a:t>PC</a:t>
            </a:r>
            <a:r>
              <a:rPr lang="zh-CN" altLang="en-US" dirty="0"/>
              <a:t>，寄存器，栈），</a:t>
            </a:r>
            <a:r>
              <a:rPr lang="zh-CN" altLang="en-US" dirty="0">
                <a:solidFill>
                  <a:schemeClr val="accent2"/>
                </a:solidFill>
              </a:rPr>
              <a:t>共享其所属进程所拥有的全部资源</a:t>
            </a:r>
            <a:r>
              <a:rPr lang="zh-CN" altLang="en-US" dirty="0"/>
              <a:t>。 </a:t>
            </a:r>
          </a:p>
        </p:txBody>
      </p:sp>
      <p:sp>
        <p:nvSpPr>
          <p:cNvPr id="2" name="日期占位符 1"/>
          <p:cNvSpPr>
            <a:spLocks noGrp="1"/>
          </p:cNvSpPr>
          <p:nvPr>
            <p:ph type="dt" sz="half" idx="10"/>
          </p:nvPr>
        </p:nvSpPr>
        <p:spPr/>
        <p:txBody>
          <a:bodyPr/>
          <a:lstStyle/>
          <a:p>
            <a:fld id="{2A16ACD8-5052-4532-85DD-D3E2378740DE}" type="datetime1">
              <a:rPr lang="en-US" altLang="zh-CN" smtClean="0"/>
              <a:t>12/28/2019</a:t>
            </a:fld>
            <a:endParaRPr lang="zh-CN" altLang="en-US"/>
          </a:p>
        </p:txBody>
      </p:sp>
      <p:sp>
        <p:nvSpPr>
          <p:cNvPr id="3" name="页脚占位符 2"/>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p>
        </p:txBody>
      </p:sp>
      <p:sp>
        <p:nvSpPr>
          <p:cNvPr id="4" name="灯片编号占位符 3"/>
          <p:cNvSpPr>
            <a:spLocks noGrp="1"/>
          </p:cNvSpPr>
          <p:nvPr>
            <p:ph type="sldNum" sz="quarter" idx="12"/>
          </p:nvPr>
        </p:nvSpPr>
        <p:spPr/>
        <p:txBody>
          <a:bodyPr/>
          <a:lstStyle/>
          <a:p>
            <a:fld id="{B09550E6-D85C-43A8-841D-66A200A3DB30}" type="slidenum">
              <a:rPr lang="zh-CN" altLang="en-US" smtClean="0"/>
              <a:t>91</a:t>
            </a:fld>
            <a:endParaRPr lang="zh-CN" altLang="en-US"/>
          </a:p>
        </p:txBody>
      </p:sp>
    </p:spTree>
    <p:extLst>
      <p:ext uri="{BB962C8B-B14F-4D97-AF65-F5344CB8AC3E}">
        <p14:creationId xmlns:p14="http://schemas.microsoft.com/office/powerpoint/2010/main" val="314692128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2"/>
          <p:cNvSpPr>
            <a:spLocks noGrp="1" noChangeArrowheads="1"/>
          </p:cNvSpPr>
          <p:nvPr>
            <p:ph type="title"/>
          </p:nvPr>
        </p:nvSpPr>
        <p:spPr/>
        <p:txBody>
          <a:bodyPr/>
          <a:lstStyle/>
          <a:p>
            <a:r>
              <a:rPr lang="zh-CN" altLang="en-US" dirty="0"/>
              <a:t>特点</a:t>
            </a:r>
            <a:endParaRPr lang="en-US" altLang="zh-CN" dirty="0"/>
          </a:p>
        </p:txBody>
      </p:sp>
      <p:sp>
        <p:nvSpPr>
          <p:cNvPr id="200707" name="Rectangle 3"/>
          <p:cNvSpPr>
            <a:spLocks noGrp="1" noChangeArrowheads="1"/>
          </p:cNvSpPr>
          <p:nvPr>
            <p:ph type="body" idx="1"/>
          </p:nvPr>
        </p:nvSpPr>
        <p:spPr/>
        <p:txBody>
          <a:bodyPr>
            <a:normAutofit fontScale="85000" lnSpcReduction="10000"/>
          </a:bodyPr>
          <a:lstStyle/>
          <a:p>
            <a:r>
              <a:rPr lang="zh-CN" altLang="en-US" dirty="0"/>
              <a:t>单线程进程 ，包括进程控制块和用户地址空间，以及用户栈和内核栈。</a:t>
            </a:r>
          </a:p>
          <a:p>
            <a:r>
              <a:rPr lang="zh-CN" altLang="en-US" dirty="0"/>
              <a:t>多线程环境中，有一个与进程相关联的进程控制块和用户地址空间，每个线程都有一个独立的栈和独立的控制块，包含寄存器值、优先级和其他与线程相关的状态信息。</a:t>
            </a:r>
          </a:p>
          <a:p>
            <a:r>
              <a:rPr lang="zh-CN" altLang="en-US" dirty="0"/>
              <a:t>进程中的所有线程共享该进程的资源，驻留在同一块地址空间中，并且可以访问到相同的数据。</a:t>
            </a:r>
          </a:p>
          <a:p>
            <a:r>
              <a:rPr lang="zh-CN" altLang="en-US" dirty="0">
                <a:solidFill>
                  <a:srgbClr val="C00000"/>
                </a:solidFill>
              </a:rPr>
              <a:t>线程阻塞不一定会引起进程阻塞</a:t>
            </a:r>
            <a:r>
              <a:rPr lang="zh-CN" altLang="en-US" dirty="0"/>
              <a:t>。</a:t>
            </a:r>
          </a:p>
        </p:txBody>
      </p:sp>
    </p:spTree>
    <p:extLst>
      <p:ext uri="{BB962C8B-B14F-4D97-AF65-F5344CB8AC3E}">
        <p14:creationId xmlns:p14="http://schemas.microsoft.com/office/powerpoint/2010/main" val="1616917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070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070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070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070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线程数据</a:t>
            </a:r>
          </a:p>
        </p:txBody>
      </p:sp>
      <p:sp>
        <p:nvSpPr>
          <p:cNvPr id="3" name="内容占位符 2"/>
          <p:cNvSpPr>
            <a:spLocks noGrp="1"/>
          </p:cNvSpPr>
          <p:nvPr>
            <p:ph idx="1"/>
          </p:nvPr>
        </p:nvSpPr>
        <p:spPr/>
        <p:txBody>
          <a:bodyPr>
            <a:normAutofit lnSpcReduction="10000"/>
          </a:bodyPr>
          <a:lstStyle/>
          <a:p>
            <a:r>
              <a:rPr lang="zh-CN" altLang="en-US" dirty="0"/>
              <a:t>状态参数</a:t>
            </a:r>
          </a:p>
          <a:p>
            <a:pPr lvl="1"/>
            <a:r>
              <a:rPr lang="zh-CN" altLang="en-US" dirty="0"/>
              <a:t>寄存器状态</a:t>
            </a:r>
            <a:endParaRPr lang="en-US" altLang="zh-CN" dirty="0"/>
          </a:p>
          <a:p>
            <a:pPr lvl="1"/>
            <a:r>
              <a:rPr lang="zh-CN" altLang="en-US" dirty="0"/>
              <a:t>堆栈</a:t>
            </a:r>
            <a:endParaRPr lang="en-US" altLang="zh-CN" dirty="0"/>
          </a:p>
          <a:p>
            <a:pPr lvl="1"/>
            <a:r>
              <a:rPr lang="zh-CN" altLang="en-US" dirty="0"/>
              <a:t>优先级</a:t>
            </a:r>
            <a:endParaRPr lang="en-US" altLang="zh-CN" dirty="0"/>
          </a:p>
          <a:p>
            <a:pPr lvl="1"/>
            <a:r>
              <a:rPr lang="zh-CN" altLang="en-US" dirty="0"/>
              <a:t>线程专有存储器</a:t>
            </a:r>
            <a:endParaRPr lang="en-US" altLang="zh-CN" dirty="0"/>
          </a:p>
          <a:p>
            <a:pPr lvl="2"/>
            <a:r>
              <a:rPr lang="en-US" altLang="zh-CN" dirty="0"/>
              <a:t>TLS</a:t>
            </a:r>
            <a:r>
              <a:rPr lang="zh-CN" altLang="en-US" dirty="0"/>
              <a:t>：</a:t>
            </a:r>
            <a:r>
              <a:rPr lang="en-US" altLang="zh-CN" dirty="0"/>
              <a:t>Thread Local Storage</a:t>
            </a:r>
            <a:endParaRPr lang="zh-CN" altLang="en-US" dirty="0"/>
          </a:p>
          <a:p>
            <a:pPr lvl="1"/>
            <a:r>
              <a:rPr lang="zh-CN" altLang="en-US" dirty="0"/>
              <a:t>信号屏蔽</a:t>
            </a:r>
          </a:p>
          <a:p>
            <a:pPr lvl="1"/>
            <a:r>
              <a:rPr lang="zh-CN" altLang="en-US" dirty="0">
                <a:solidFill>
                  <a:schemeClr val="accent2"/>
                </a:solidFill>
              </a:rPr>
              <a:t>运行状态</a:t>
            </a:r>
            <a:endParaRPr lang="en-US" altLang="zh-CN" dirty="0">
              <a:solidFill>
                <a:schemeClr val="accent2"/>
              </a:solidFill>
            </a:endParaRPr>
          </a:p>
          <a:p>
            <a:endParaRPr lang="zh-CN" altLang="en-US" dirty="0"/>
          </a:p>
        </p:txBody>
      </p:sp>
      <p:sp>
        <p:nvSpPr>
          <p:cNvPr id="4" name="日期占位符 3"/>
          <p:cNvSpPr>
            <a:spLocks noGrp="1"/>
          </p:cNvSpPr>
          <p:nvPr>
            <p:ph type="dt" sz="half" idx="10"/>
          </p:nvPr>
        </p:nvSpPr>
        <p:spPr/>
        <p:txBody>
          <a:bodyPr/>
          <a:lstStyle/>
          <a:p>
            <a:fld id="{75FA8B9D-F670-49DA-8C1F-19BDEDCA8C4D}" type="datetime1">
              <a:rPr lang="en-US" altLang="zh-CN" smtClean="0"/>
              <a:t>12/28/2019</a:t>
            </a:fld>
            <a:endParaRPr lang="zh-CN" altLang="en-US"/>
          </a:p>
        </p:txBody>
      </p:sp>
      <p:sp>
        <p:nvSpPr>
          <p:cNvPr id="5" name="页脚占位符 4"/>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p>
        </p:txBody>
      </p:sp>
      <p:sp>
        <p:nvSpPr>
          <p:cNvPr id="6" name="灯片编号占位符 5"/>
          <p:cNvSpPr>
            <a:spLocks noGrp="1"/>
          </p:cNvSpPr>
          <p:nvPr>
            <p:ph type="sldNum" sz="quarter" idx="12"/>
          </p:nvPr>
        </p:nvSpPr>
        <p:spPr/>
        <p:txBody>
          <a:bodyPr/>
          <a:lstStyle/>
          <a:p>
            <a:fld id="{B09550E6-D85C-43A8-841D-66A200A3DB30}" type="slidenum">
              <a:rPr lang="zh-CN" altLang="en-US" smtClean="0"/>
              <a:t>93</a:t>
            </a:fld>
            <a:endParaRPr lang="zh-CN" altLang="en-US"/>
          </a:p>
        </p:txBody>
      </p:sp>
      <p:pic>
        <p:nvPicPr>
          <p:cNvPr id="7" name="图片 6"/>
          <p:cNvPicPr>
            <a:picLocks noChangeAspect="1"/>
          </p:cNvPicPr>
          <p:nvPr/>
        </p:nvPicPr>
        <p:blipFill>
          <a:blip r:embed="rId2"/>
          <a:stretch>
            <a:fillRect/>
          </a:stretch>
        </p:blipFill>
        <p:spPr>
          <a:xfrm>
            <a:off x="4064000" y="1351127"/>
            <a:ext cx="5080000" cy="3086100"/>
          </a:xfrm>
          <a:prstGeom prst="rect">
            <a:avLst/>
          </a:prstGeom>
        </p:spPr>
      </p:pic>
    </p:spTree>
    <p:extLst>
      <p:ext uri="{BB962C8B-B14F-4D97-AF65-F5344CB8AC3E}">
        <p14:creationId xmlns:p14="http://schemas.microsoft.com/office/powerpoint/2010/main" val="94812710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单线程和多线程模式</a:t>
            </a:r>
            <a:endParaRPr kumimoji="1" lang="zh-CN" altLang="en-US" dirty="0"/>
          </a:p>
        </p:txBody>
      </p:sp>
      <p:sp>
        <p:nvSpPr>
          <p:cNvPr id="3" name="日期占位符 2"/>
          <p:cNvSpPr>
            <a:spLocks noGrp="1"/>
          </p:cNvSpPr>
          <p:nvPr>
            <p:ph type="dt" sz="half" idx="10"/>
          </p:nvPr>
        </p:nvSpPr>
        <p:spPr/>
        <p:txBody>
          <a:bodyPr/>
          <a:lstStyle/>
          <a:p>
            <a:fld id="{8F28E616-C854-4F64-9339-2A692E0BBB8B}" type="datetime1">
              <a:rPr lang="en-US" altLang="zh-CN" smtClean="0"/>
              <a:t>12/28/2019</a:t>
            </a:fld>
            <a:endParaRPr lang="zh-CN" altLang="en-US"/>
          </a:p>
        </p:txBody>
      </p:sp>
      <p:sp>
        <p:nvSpPr>
          <p:cNvPr id="4" name="页脚占位符 3"/>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p>
        </p:txBody>
      </p:sp>
      <p:sp>
        <p:nvSpPr>
          <p:cNvPr id="5" name="幻灯片编号占位符 4"/>
          <p:cNvSpPr>
            <a:spLocks noGrp="1"/>
          </p:cNvSpPr>
          <p:nvPr>
            <p:ph type="sldNum" sz="quarter" idx="12"/>
          </p:nvPr>
        </p:nvSpPr>
        <p:spPr/>
        <p:txBody>
          <a:bodyPr/>
          <a:lstStyle/>
          <a:p>
            <a:fld id="{B09550E6-D85C-43A8-841D-66A200A3DB30}" type="slidenum">
              <a:rPr lang="zh-CN" altLang="en-US" smtClean="0"/>
              <a:t>94</a:t>
            </a:fld>
            <a:endParaRPr lang="zh-CN" altLang="en-US"/>
          </a:p>
        </p:txBody>
      </p:sp>
      <p:pic>
        <p:nvPicPr>
          <p:cNvPr id="6" name="图片 5"/>
          <p:cNvPicPr>
            <a:picLocks noChangeAspect="1"/>
          </p:cNvPicPr>
          <p:nvPr/>
        </p:nvPicPr>
        <p:blipFill>
          <a:blip r:embed="rId2"/>
          <a:stretch>
            <a:fillRect/>
          </a:stretch>
        </p:blipFill>
        <p:spPr>
          <a:xfrm>
            <a:off x="330200" y="1651000"/>
            <a:ext cx="8483600" cy="4635500"/>
          </a:xfrm>
          <a:prstGeom prst="rect">
            <a:avLst/>
          </a:prstGeom>
        </p:spPr>
      </p:pic>
    </p:spTree>
    <p:extLst>
      <p:ext uri="{BB962C8B-B14F-4D97-AF65-F5344CB8AC3E}">
        <p14:creationId xmlns:p14="http://schemas.microsoft.com/office/powerpoint/2010/main" val="184517729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进程与线程</a:t>
            </a:r>
          </a:p>
        </p:txBody>
      </p:sp>
      <p:sp>
        <p:nvSpPr>
          <p:cNvPr id="3" name="日期占位符 2"/>
          <p:cNvSpPr>
            <a:spLocks noGrp="1"/>
          </p:cNvSpPr>
          <p:nvPr>
            <p:ph type="dt" sz="half" idx="10"/>
          </p:nvPr>
        </p:nvSpPr>
        <p:spPr/>
        <p:txBody>
          <a:bodyPr/>
          <a:lstStyle/>
          <a:p>
            <a:fld id="{8F28E616-C854-4F64-9339-2A692E0BBB8B}" type="datetime1">
              <a:rPr lang="en-US" altLang="zh-CN" smtClean="0"/>
              <a:t>12/28/2019</a:t>
            </a:fld>
            <a:endParaRPr lang="zh-CN" altLang="en-US"/>
          </a:p>
        </p:txBody>
      </p:sp>
      <p:sp>
        <p:nvSpPr>
          <p:cNvPr id="4" name="页脚占位符 3"/>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p>
        </p:txBody>
      </p:sp>
      <p:sp>
        <p:nvSpPr>
          <p:cNvPr id="5" name="幻灯片编号占位符 4"/>
          <p:cNvSpPr>
            <a:spLocks noGrp="1"/>
          </p:cNvSpPr>
          <p:nvPr>
            <p:ph type="sldNum" sz="quarter" idx="12"/>
          </p:nvPr>
        </p:nvSpPr>
        <p:spPr/>
        <p:txBody>
          <a:bodyPr/>
          <a:lstStyle/>
          <a:p>
            <a:fld id="{B09550E6-D85C-43A8-841D-66A200A3DB30}" type="slidenum">
              <a:rPr lang="zh-CN" altLang="en-US" smtClean="0"/>
              <a:t>95</a:t>
            </a:fld>
            <a:endParaRPr lang="zh-CN" altLang="en-US"/>
          </a:p>
        </p:txBody>
      </p:sp>
      <p:pic>
        <p:nvPicPr>
          <p:cNvPr id="6" name="图片 5"/>
          <p:cNvPicPr>
            <a:picLocks noChangeAspect="1"/>
          </p:cNvPicPr>
          <p:nvPr/>
        </p:nvPicPr>
        <p:blipFill>
          <a:blip r:embed="rId2"/>
          <a:stretch>
            <a:fillRect/>
          </a:stretch>
        </p:blipFill>
        <p:spPr>
          <a:xfrm>
            <a:off x="762000" y="1454150"/>
            <a:ext cx="7823200" cy="4800600"/>
          </a:xfrm>
          <a:prstGeom prst="rect">
            <a:avLst/>
          </a:prstGeom>
        </p:spPr>
      </p:pic>
    </p:spTree>
    <p:extLst>
      <p:ext uri="{BB962C8B-B14F-4D97-AF65-F5344CB8AC3E}">
        <p14:creationId xmlns:p14="http://schemas.microsoft.com/office/powerpoint/2010/main" val="350781301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9682" name="Rectangle 2"/>
          <p:cNvSpPr>
            <a:spLocks noGrp="1" noChangeArrowheads="1"/>
          </p:cNvSpPr>
          <p:nvPr>
            <p:ph type="title"/>
          </p:nvPr>
        </p:nvSpPr>
        <p:spPr/>
        <p:txBody>
          <a:bodyPr/>
          <a:lstStyle/>
          <a:p>
            <a:r>
              <a:rPr lang="zh-CN" altLang="en-US"/>
              <a:t>线程状态</a:t>
            </a:r>
          </a:p>
        </p:txBody>
      </p:sp>
      <p:sp>
        <p:nvSpPr>
          <p:cNvPr id="199683" name="Rectangle 3"/>
          <p:cNvSpPr>
            <a:spLocks noGrp="1" noChangeArrowheads="1"/>
          </p:cNvSpPr>
          <p:nvPr>
            <p:ph type="body" idx="1"/>
          </p:nvPr>
        </p:nvSpPr>
        <p:spPr/>
        <p:txBody>
          <a:bodyPr/>
          <a:lstStyle/>
          <a:p>
            <a:r>
              <a:rPr lang="zh-CN" altLang="en-US" dirty="0"/>
              <a:t>执行状态、阻塞状态、就绪状态等。</a:t>
            </a:r>
          </a:p>
          <a:p>
            <a:r>
              <a:rPr lang="zh-CN" altLang="en-US" dirty="0"/>
              <a:t>在线程切换时保存的线程信息</a:t>
            </a:r>
            <a:endParaRPr lang="en-US" altLang="zh-CN" dirty="0"/>
          </a:p>
          <a:p>
            <a:pPr lvl="1"/>
            <a:r>
              <a:rPr lang="zh-CN" altLang="en-US" dirty="0"/>
              <a:t>一个执行栈</a:t>
            </a:r>
          </a:p>
          <a:p>
            <a:pPr lvl="1"/>
            <a:r>
              <a:rPr lang="zh-CN" altLang="en-US" dirty="0"/>
              <a:t>每个线程静态存储局部变量</a:t>
            </a:r>
          </a:p>
          <a:p>
            <a:pPr lvl="1"/>
            <a:r>
              <a:rPr lang="zh-CN" altLang="en-US" dirty="0"/>
              <a:t>对存储器和其进程资源的访问。 </a:t>
            </a:r>
          </a:p>
        </p:txBody>
      </p:sp>
    </p:spTree>
    <p:extLst>
      <p:ext uri="{BB962C8B-B14F-4D97-AF65-F5344CB8AC3E}">
        <p14:creationId xmlns:p14="http://schemas.microsoft.com/office/powerpoint/2010/main" val="417489344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Rectangle 2"/>
          <p:cNvSpPr>
            <a:spLocks noGrp="1" noChangeArrowheads="1"/>
          </p:cNvSpPr>
          <p:nvPr>
            <p:ph type="title"/>
          </p:nvPr>
        </p:nvSpPr>
        <p:spPr/>
        <p:txBody>
          <a:bodyPr/>
          <a:lstStyle/>
          <a:p>
            <a:r>
              <a:rPr lang="zh-CN" altLang="en-US" dirty="0"/>
              <a:t>线程状态</a:t>
            </a:r>
            <a:endParaRPr lang="en-US" altLang="zh-CN" dirty="0"/>
          </a:p>
        </p:txBody>
      </p:sp>
      <p:sp>
        <p:nvSpPr>
          <p:cNvPr id="201731" name="Rectangle 3"/>
          <p:cNvSpPr>
            <a:spLocks noGrp="1" noChangeArrowheads="1"/>
          </p:cNvSpPr>
          <p:nvPr>
            <p:ph type="body" idx="1"/>
          </p:nvPr>
        </p:nvSpPr>
        <p:spPr/>
        <p:txBody>
          <a:bodyPr>
            <a:normAutofit/>
          </a:bodyPr>
          <a:lstStyle/>
          <a:p>
            <a:r>
              <a:rPr lang="zh-CN" altLang="en-US" dirty="0"/>
              <a:t>派生（</a:t>
            </a:r>
            <a:r>
              <a:rPr lang="en-US" altLang="zh-CN" dirty="0"/>
              <a:t>Spawn)</a:t>
            </a:r>
            <a:r>
              <a:rPr lang="zh-CN" altLang="en-US" dirty="0"/>
              <a:t>：当产生一个新进程时，同时也为该进程派生了一个线程，随后，可以在同一个进程中派生另一个线程，新线程被放置在就绪队列中。</a:t>
            </a:r>
          </a:p>
          <a:p>
            <a:r>
              <a:rPr lang="zh-CN" altLang="en-US" dirty="0"/>
              <a:t>结束（</a:t>
            </a:r>
            <a:r>
              <a:rPr lang="en-US" altLang="zh-CN" dirty="0"/>
              <a:t>Finish</a:t>
            </a:r>
            <a:r>
              <a:rPr lang="zh-CN" altLang="en-US" dirty="0"/>
              <a:t>）：线程完成时，其寄存器信息和栈都被释放。</a:t>
            </a:r>
            <a:endParaRPr lang="en-US" altLang="zh-CN" dirty="0"/>
          </a:p>
        </p:txBody>
      </p:sp>
    </p:spTree>
    <p:extLst>
      <p:ext uri="{BB962C8B-B14F-4D97-AF65-F5344CB8AC3E}">
        <p14:creationId xmlns:p14="http://schemas.microsoft.com/office/powerpoint/2010/main" val="135053820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线程状态</a:t>
            </a:r>
          </a:p>
        </p:txBody>
      </p:sp>
      <p:sp>
        <p:nvSpPr>
          <p:cNvPr id="3" name="内容占位符 2"/>
          <p:cNvSpPr>
            <a:spLocks noGrp="1"/>
          </p:cNvSpPr>
          <p:nvPr>
            <p:ph idx="1"/>
          </p:nvPr>
        </p:nvSpPr>
        <p:spPr/>
        <p:txBody>
          <a:bodyPr/>
          <a:lstStyle/>
          <a:p>
            <a:r>
              <a:rPr lang="zh-CN" altLang="en-US" dirty="0"/>
              <a:t>就绪（</a:t>
            </a:r>
            <a:r>
              <a:rPr lang="en-US" altLang="zh-CN" dirty="0"/>
              <a:t>Ready</a:t>
            </a:r>
            <a:r>
              <a:rPr lang="zh-CN" altLang="en-US" dirty="0"/>
              <a:t>）</a:t>
            </a:r>
            <a:endParaRPr lang="en-US" altLang="zh-CN" dirty="0"/>
          </a:p>
          <a:p>
            <a:r>
              <a:rPr lang="zh-CN" altLang="en-US" dirty="0"/>
              <a:t>运行（</a:t>
            </a:r>
            <a:r>
              <a:rPr lang="en-US" altLang="zh-CN" dirty="0"/>
              <a:t>Running</a:t>
            </a:r>
            <a:r>
              <a:rPr lang="zh-CN" altLang="en-US" dirty="0"/>
              <a:t>）</a:t>
            </a:r>
            <a:endParaRPr lang="en-US" altLang="zh-CN" dirty="0"/>
          </a:p>
          <a:p>
            <a:r>
              <a:rPr lang="zh-CN" altLang="en-US" dirty="0"/>
              <a:t>阻塞（</a:t>
            </a:r>
            <a:r>
              <a:rPr lang="en-US" altLang="zh-CN" dirty="0"/>
              <a:t>Block)</a:t>
            </a:r>
            <a:r>
              <a:rPr lang="zh-CN" altLang="en-US" dirty="0"/>
              <a:t>：当线程需要等待一个事件时，它将阻塞，此时处理器转而执行另一个就绪线程。</a:t>
            </a:r>
          </a:p>
          <a:p>
            <a:endParaRPr lang="zh-CN" altLang="en-US" dirty="0"/>
          </a:p>
        </p:txBody>
      </p:sp>
      <p:sp>
        <p:nvSpPr>
          <p:cNvPr id="4" name="日期占位符 3"/>
          <p:cNvSpPr>
            <a:spLocks noGrp="1"/>
          </p:cNvSpPr>
          <p:nvPr>
            <p:ph type="dt" sz="half" idx="10"/>
          </p:nvPr>
        </p:nvSpPr>
        <p:spPr/>
        <p:txBody>
          <a:bodyPr/>
          <a:lstStyle/>
          <a:p>
            <a:fld id="{75FA8B9D-F670-49DA-8C1F-19BDEDCA8C4D}" type="datetime1">
              <a:rPr lang="en-US" altLang="zh-CN" smtClean="0"/>
              <a:t>12/28/2019</a:t>
            </a:fld>
            <a:endParaRPr lang="zh-CN" altLang="en-US"/>
          </a:p>
        </p:txBody>
      </p:sp>
      <p:sp>
        <p:nvSpPr>
          <p:cNvPr id="5" name="页脚占位符 4"/>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p>
        </p:txBody>
      </p:sp>
      <p:sp>
        <p:nvSpPr>
          <p:cNvPr id="6" name="灯片编号占位符 5"/>
          <p:cNvSpPr>
            <a:spLocks noGrp="1"/>
          </p:cNvSpPr>
          <p:nvPr>
            <p:ph type="sldNum" sz="quarter" idx="12"/>
          </p:nvPr>
        </p:nvSpPr>
        <p:spPr/>
        <p:txBody>
          <a:bodyPr/>
          <a:lstStyle/>
          <a:p>
            <a:fld id="{B09550E6-D85C-43A8-841D-66A200A3DB30}" type="slidenum">
              <a:rPr lang="zh-CN" altLang="en-US" smtClean="0"/>
              <a:t>98</a:t>
            </a:fld>
            <a:endParaRPr lang="zh-CN" altLang="en-US"/>
          </a:p>
        </p:txBody>
      </p:sp>
    </p:spTree>
    <p:extLst>
      <p:ext uri="{BB962C8B-B14F-4D97-AF65-F5344CB8AC3E}">
        <p14:creationId xmlns:p14="http://schemas.microsoft.com/office/powerpoint/2010/main" val="288794991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Rectangle 2"/>
          <p:cNvSpPr>
            <a:spLocks noGrp="1" noChangeArrowheads="1"/>
          </p:cNvSpPr>
          <p:nvPr>
            <p:ph type="title"/>
          </p:nvPr>
        </p:nvSpPr>
        <p:spPr/>
        <p:txBody>
          <a:bodyPr/>
          <a:lstStyle/>
          <a:p>
            <a:r>
              <a:rPr lang="zh-CN" altLang="en-US" dirty="0"/>
              <a:t>思考</a:t>
            </a:r>
            <a:endParaRPr lang="en-US" altLang="zh-CN" dirty="0"/>
          </a:p>
        </p:txBody>
      </p:sp>
      <p:sp>
        <p:nvSpPr>
          <p:cNvPr id="207875" name="Rectangle 3"/>
          <p:cNvSpPr>
            <a:spLocks noGrp="1" noChangeArrowheads="1"/>
          </p:cNvSpPr>
          <p:nvPr>
            <p:ph type="body" idx="1"/>
          </p:nvPr>
        </p:nvSpPr>
        <p:spPr/>
        <p:txBody>
          <a:bodyPr/>
          <a:lstStyle/>
          <a:p>
            <a:r>
              <a:rPr lang="zh-CN" altLang="en-US" dirty="0"/>
              <a:t>在同一进程中的线程切换是否会引起进程切换？</a:t>
            </a:r>
          </a:p>
          <a:p>
            <a:r>
              <a:rPr lang="zh-CN" altLang="en-US" dirty="0"/>
              <a:t>在不同进程中的线程切换是否会引起进程切换？</a:t>
            </a:r>
          </a:p>
          <a:p>
            <a:endParaRPr lang="en-US" altLang="zh-CN" dirty="0"/>
          </a:p>
        </p:txBody>
      </p:sp>
    </p:spTree>
    <p:extLst>
      <p:ext uri="{BB962C8B-B14F-4D97-AF65-F5344CB8AC3E}">
        <p14:creationId xmlns:p14="http://schemas.microsoft.com/office/powerpoint/2010/main" val="531935165"/>
      </p:ext>
    </p:extLst>
  </p:cSld>
  <p:clrMapOvr>
    <a:masterClrMapping/>
  </p:clrMapOvr>
</p:sld>
</file>

<file path=ppt/theme/theme1.xml><?xml version="1.0" encoding="utf-8"?>
<a:theme xmlns:a="http://schemas.openxmlformats.org/drawingml/2006/main" name="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XRN_Arial_华文细黑">
      <a:majorFont>
        <a:latin typeface="Arial"/>
        <a:ea typeface="华文细黑"/>
        <a:cs typeface=""/>
      </a:majorFont>
      <a:minorFont>
        <a:latin typeface="Arial"/>
        <a:ea typeface="华文细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4007</TotalTime>
  <Words>6838</Words>
  <Application>Microsoft Office PowerPoint</Application>
  <PresentationFormat>全屏显示(4:3)</PresentationFormat>
  <Paragraphs>1272</Paragraphs>
  <Slides>119</Slides>
  <Notes>21</Notes>
  <HiddenSlides>11</HiddenSlides>
  <MMClips>0</MMClips>
  <ScaleCrop>false</ScaleCrop>
  <HeadingPairs>
    <vt:vector size="8" baseType="variant">
      <vt:variant>
        <vt:lpstr>已用的字体</vt:lpstr>
      </vt:variant>
      <vt:variant>
        <vt:i4>10</vt:i4>
      </vt:variant>
      <vt:variant>
        <vt:lpstr>主题</vt:lpstr>
      </vt:variant>
      <vt:variant>
        <vt:i4>1</vt:i4>
      </vt:variant>
      <vt:variant>
        <vt:lpstr>嵌入 OLE 服务器</vt:lpstr>
      </vt:variant>
      <vt:variant>
        <vt:i4>1</vt:i4>
      </vt:variant>
      <vt:variant>
        <vt:lpstr>幻灯片标题</vt:lpstr>
      </vt:variant>
      <vt:variant>
        <vt:i4>119</vt:i4>
      </vt:variant>
    </vt:vector>
  </HeadingPairs>
  <TitlesOfParts>
    <vt:vector size="131" baseType="lpstr">
      <vt:lpstr>Arial Unicode MS</vt:lpstr>
      <vt:lpstr>Courier</vt:lpstr>
      <vt:lpstr>Monotype Sorts</vt:lpstr>
      <vt:lpstr>SimHei</vt:lpstr>
      <vt:lpstr>华文细黑</vt:lpstr>
      <vt:lpstr>Arial</vt:lpstr>
      <vt:lpstr>Calibri</vt:lpstr>
      <vt:lpstr>Consolas</vt:lpstr>
      <vt:lpstr>Times New Roman</vt:lpstr>
      <vt:lpstr>Wingdings</vt:lpstr>
      <vt:lpstr>自定义设计方案</vt:lpstr>
      <vt:lpstr>VISIO</vt:lpstr>
      <vt:lpstr>2、进程管理</vt:lpstr>
      <vt:lpstr>基本概念</vt:lpstr>
      <vt:lpstr>前趋图定义</vt:lpstr>
      <vt:lpstr>程序的并发执行</vt:lpstr>
      <vt:lpstr>程序的并发执行(2)</vt:lpstr>
      <vt:lpstr>程序的并发执行(3)</vt:lpstr>
      <vt:lpstr>并发程序</vt:lpstr>
      <vt:lpstr>并发程序（1/3）</vt:lpstr>
      <vt:lpstr>并发程序（2/3）</vt:lpstr>
      <vt:lpstr>并发程序（3/3）</vt:lpstr>
      <vt:lpstr>进程—定义和特征</vt:lpstr>
      <vt:lpstr>PowerPoint 演示文稿</vt:lpstr>
      <vt:lpstr>进程—定义和特征</vt:lpstr>
      <vt:lpstr>进程与程序的区别 </vt:lpstr>
      <vt:lpstr>进程与程序的区别 </vt:lpstr>
      <vt:lpstr>其它定义</vt:lpstr>
      <vt:lpstr>问题1</vt:lpstr>
      <vt:lpstr>进程－并发示例</vt:lpstr>
      <vt:lpstr>进程的轨迹</vt:lpstr>
      <vt:lpstr>3进程并发执行的轨迹：理解处理器的行为，如何在三个进程间交替执行</vt:lpstr>
      <vt:lpstr>进程的特征和状态</vt:lpstr>
      <vt:lpstr>三状态</vt:lpstr>
      <vt:lpstr>五状态</vt:lpstr>
      <vt:lpstr>五状态</vt:lpstr>
      <vt:lpstr>交换与挂起</vt:lpstr>
      <vt:lpstr>交换</vt:lpstr>
      <vt:lpstr>具有挂起状态的进程状态图</vt:lpstr>
      <vt:lpstr>双挂起</vt:lpstr>
      <vt:lpstr>具有双挂起状态的进程状态图</vt:lpstr>
      <vt:lpstr>Linux</vt:lpstr>
      <vt:lpstr>top: mac os x</vt:lpstr>
      <vt:lpstr>htop</vt:lpstr>
      <vt:lpstr>思考</vt:lpstr>
      <vt:lpstr>操作系统对进程的控制</vt:lpstr>
      <vt:lpstr>内核功能</vt:lpstr>
      <vt:lpstr>原语(Primitive)</vt:lpstr>
      <vt:lpstr>原子操作</vt:lpstr>
      <vt:lpstr>操作系统控制结构</vt:lpstr>
      <vt:lpstr>进程控制块</vt:lpstr>
      <vt:lpstr> 进程控制块中的信息 </vt:lpstr>
      <vt:lpstr>处理机状态</vt:lpstr>
      <vt:lpstr>进程调度信息</vt:lpstr>
      <vt:lpstr>进程控制信息</vt:lpstr>
      <vt:lpstr>进程控制块的组织方式 </vt:lpstr>
      <vt:lpstr>进程控制块连接方式</vt:lpstr>
      <vt:lpstr>进程控制块</vt:lpstr>
      <vt:lpstr>Linux task_struct</vt:lpstr>
      <vt:lpstr>内存中的样子</vt:lpstr>
      <vt:lpstr>思考</vt:lpstr>
      <vt:lpstr>作业1</vt:lpstr>
      <vt:lpstr>双击应用图标</vt:lpstr>
      <vt:lpstr>进程组织</vt:lpstr>
      <vt:lpstr>Linux</vt:lpstr>
      <vt:lpstr>例子：mac os x</vt:lpstr>
      <vt:lpstr>例子：mac os x</vt:lpstr>
      <vt:lpstr>进程的创建</vt:lpstr>
      <vt:lpstr>进程的创建</vt:lpstr>
      <vt:lpstr>进程控制函数</vt:lpstr>
      <vt:lpstr>fork()—创建新进程</vt:lpstr>
      <vt:lpstr>fork()：两个关键点</vt:lpstr>
      <vt:lpstr>PowerPoint 演示文稿</vt:lpstr>
      <vt:lpstr>fork()调用例子（1）</vt:lpstr>
      <vt:lpstr>Example</vt:lpstr>
      <vt:lpstr>Example</vt:lpstr>
      <vt:lpstr>写时拷贝</vt:lpstr>
      <vt:lpstr>fork()调用例子（2）</vt:lpstr>
      <vt:lpstr>子进程只能这么用么？</vt:lpstr>
      <vt:lpstr>exec()—执行一个文件的调用</vt:lpstr>
      <vt:lpstr>exec系列调用</vt:lpstr>
      <vt:lpstr>execv</vt:lpstr>
      <vt:lpstr>Linux fork家族</vt:lpstr>
      <vt:lpstr>进程的终止</vt:lpstr>
      <vt:lpstr>进程的终止(2)</vt:lpstr>
      <vt:lpstr>UNIX进程终止</vt:lpstr>
      <vt:lpstr>作业2</vt:lpstr>
      <vt:lpstr>进程的阻塞与唤醒</vt:lpstr>
      <vt:lpstr>进程的阻塞与唤醒(2)</vt:lpstr>
      <vt:lpstr>进程的阻塞与唤醒(2)</vt:lpstr>
      <vt:lpstr>进程的挂起与激活 </vt:lpstr>
      <vt:lpstr>进程切换</vt:lpstr>
      <vt:lpstr>系统调用</vt:lpstr>
      <vt:lpstr>系统调用过程</vt:lpstr>
      <vt:lpstr>getpid@Linux</vt:lpstr>
      <vt:lpstr>另一个角度 read(fd, &amp;buffer, nbytes)</vt:lpstr>
      <vt:lpstr>思考</vt:lpstr>
      <vt:lpstr>线程</vt:lpstr>
      <vt:lpstr>回顾进程</vt:lpstr>
      <vt:lpstr>线程的诞生</vt:lpstr>
      <vt:lpstr>发展</vt:lpstr>
      <vt:lpstr>进程与线程的关系</vt:lpstr>
      <vt:lpstr>线程的优势 </vt:lpstr>
      <vt:lpstr>特点</vt:lpstr>
      <vt:lpstr>线程数据</vt:lpstr>
      <vt:lpstr>单线程和多线程模式</vt:lpstr>
      <vt:lpstr>进程与线程</vt:lpstr>
      <vt:lpstr>线程状态</vt:lpstr>
      <vt:lpstr>线程状态</vt:lpstr>
      <vt:lpstr>线程状态</vt:lpstr>
      <vt:lpstr>思考</vt:lpstr>
      <vt:lpstr>线程分类</vt:lpstr>
      <vt:lpstr>内核级和用户级线程</vt:lpstr>
      <vt:lpstr>内核级线程</vt:lpstr>
      <vt:lpstr>用户级线程</vt:lpstr>
      <vt:lpstr>比较</vt:lpstr>
      <vt:lpstr>调度开销</vt:lpstr>
      <vt:lpstr>并发效率</vt:lpstr>
      <vt:lpstr>执行时间</vt:lpstr>
      <vt:lpstr>线程实例：Java</vt:lpstr>
      <vt:lpstr>线程实例：Windows</vt:lpstr>
      <vt:lpstr>线程实例：Windows</vt:lpstr>
      <vt:lpstr>线程实例：Linux pthread</vt:lpstr>
      <vt:lpstr>线程实例：Linux pthread</vt:lpstr>
      <vt:lpstr>Windows的特例</vt:lpstr>
      <vt:lpstr>线程池</vt:lpstr>
      <vt:lpstr>推荐阅读</vt:lpstr>
      <vt:lpstr>go-routine</vt:lpstr>
      <vt:lpstr>并发方案演变</vt:lpstr>
      <vt:lpstr>参考资料</vt:lpstr>
      <vt:lpstr>谢谢！</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Ruini Xue</dc:creator>
  <cp:lastModifiedBy>孙 翔宇</cp:lastModifiedBy>
  <cp:revision>628</cp:revision>
  <dcterms:created xsi:type="dcterms:W3CDTF">2011-11-29T05:26:36Z</dcterms:created>
  <dcterms:modified xsi:type="dcterms:W3CDTF">2019-12-28T03:26:26Z</dcterms:modified>
</cp:coreProperties>
</file>